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9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3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9854-399E-4080-871F-4892A4C17278}" type="datetimeFigureOut">
              <a:rPr lang="en-US" smtClean="0"/>
              <a:t>2015-09-23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21CE-C2A0-4524-A221-4F01E8A2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94871" y="881352"/>
            <a:ext cx="4191000" cy="5181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Middleware Framework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9143" y="985853"/>
            <a:ext cx="3657600" cy="45436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9643" y="1214454"/>
            <a:ext cx="3276600" cy="106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Operation</a:t>
            </a:r>
          </a:p>
          <a:p>
            <a:pPr algn="ctr"/>
            <a:r>
              <a:rPr lang="en-US" smtClean="0"/>
              <a:t> </a:t>
            </a:r>
            <a:r>
              <a:rPr lang="en-US" dirty="0" smtClean="0"/>
              <a:t>Executor Code</a:t>
            </a:r>
          </a:p>
          <a:p>
            <a:pPr algn="ctr"/>
            <a:r>
              <a:rPr lang="en-US" dirty="0" smtClean="0"/>
              <a:t>[Business Logic]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1241" y="3700751"/>
            <a:ext cx="12192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State Variables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8113" y="4491053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Network QoS Arbiter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19820" y="2425890"/>
            <a:ext cx="3127083" cy="1066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Scheduling Queue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7156086" y="1948151"/>
            <a:ext cx="762000" cy="4855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074237" y="1948150"/>
            <a:ext cx="838200" cy="48550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272359" y="4491054"/>
            <a:ext cx="4191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86" y="4216734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1912437" y="2190902"/>
            <a:ext cx="856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</p:cNvCxnSpPr>
          <p:nvPr/>
        </p:nvCxnSpPr>
        <p:spPr>
          <a:xfrm>
            <a:off x="1691459" y="4719654"/>
            <a:ext cx="1077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26744" y="4606443"/>
            <a:ext cx="1186542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18" idx="1"/>
          </p:cNvCxnSpPr>
          <p:nvPr/>
        </p:nvCxnSpPr>
        <p:spPr>
          <a:xfrm flipH="1" flipV="1">
            <a:off x="6426743" y="2190902"/>
            <a:ext cx="9720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75086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Publisher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4390" y="133855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Subscriber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5137" y="390797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0400" y="3846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Client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683543" y="295181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83543" y="3317574"/>
            <a:ext cx="17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356970" y="3035634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88052" y="3052891"/>
            <a:ext cx="381001" cy="151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67326" y="2967052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869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4686" y="2967054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36057" y="2969949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34142" y="2959290"/>
            <a:ext cx="291371" cy="338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08113" y="3701924"/>
            <a:ext cx="1905000" cy="65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Operation Deadline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erge 97"/>
          <p:cNvSpPr/>
          <p:nvPr/>
        </p:nvSpPr>
        <p:spPr>
          <a:xfrm rot="10209757">
            <a:off x="6569876" y="827750"/>
            <a:ext cx="1366739" cy="236315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erge 99"/>
          <p:cNvSpPr/>
          <p:nvPr/>
        </p:nvSpPr>
        <p:spPr>
          <a:xfrm rot="9900000">
            <a:off x="1246155" y="1239759"/>
            <a:ext cx="1256930" cy="2312503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Merge 98"/>
          <p:cNvSpPr/>
          <p:nvPr/>
        </p:nvSpPr>
        <p:spPr>
          <a:xfrm rot="8292403">
            <a:off x="2905051" y="2294366"/>
            <a:ext cx="1778328" cy="1690867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erge 86"/>
          <p:cNvSpPr/>
          <p:nvPr/>
        </p:nvSpPr>
        <p:spPr>
          <a:xfrm rot="10800000">
            <a:off x="5257800" y="2622518"/>
            <a:ext cx="1278014" cy="2939710"/>
          </a:xfrm>
          <a:prstGeom prst="flowChartMerg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223953" y="5488342"/>
            <a:ext cx="1387136" cy="10858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781800" y="2913998"/>
            <a:ext cx="1387136" cy="23671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553962" y="3183382"/>
            <a:ext cx="1387136" cy="30650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657600" y="3066867"/>
            <a:ext cx="1387136" cy="2171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3390" y="36572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714130" y="4571628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714130" y="5562228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7768" y="3572154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1968" y="3290289"/>
            <a:ext cx="1066800" cy="533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41968" y="4471389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17768" y="449543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378942" y="5822922"/>
            <a:ext cx="1066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cxnSp>
        <p:nvCxnSpPr>
          <p:cNvPr id="19" name="Curved Connector 18"/>
          <p:cNvCxnSpPr>
            <a:stCxn id="4" idx="3"/>
            <a:endCxn id="11" idx="1"/>
          </p:cNvCxnSpPr>
          <p:nvPr/>
        </p:nvCxnSpPr>
        <p:spPr>
          <a:xfrm flipV="1">
            <a:off x="2780190" y="3838854"/>
            <a:ext cx="1037578" cy="850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3"/>
            <a:endCxn id="11" idx="1"/>
          </p:cNvCxnSpPr>
          <p:nvPr/>
        </p:nvCxnSpPr>
        <p:spPr>
          <a:xfrm flipV="1">
            <a:off x="2780930" y="3838854"/>
            <a:ext cx="1036838" cy="999474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3"/>
            <a:endCxn id="14" idx="1"/>
          </p:cNvCxnSpPr>
          <p:nvPr/>
        </p:nvCxnSpPr>
        <p:spPr>
          <a:xfrm flipV="1">
            <a:off x="2780930" y="4762132"/>
            <a:ext cx="1036838" cy="1066796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13" idx="1"/>
          </p:cNvCxnSpPr>
          <p:nvPr/>
        </p:nvCxnSpPr>
        <p:spPr>
          <a:xfrm>
            <a:off x="4884568" y="3838854"/>
            <a:ext cx="2057400" cy="89923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3"/>
            <a:endCxn id="12" idx="1"/>
          </p:cNvCxnSpPr>
          <p:nvPr/>
        </p:nvCxnSpPr>
        <p:spPr>
          <a:xfrm flipV="1">
            <a:off x="4884568" y="3556989"/>
            <a:ext cx="2057400" cy="281865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3"/>
            <a:endCxn id="13" idx="1"/>
          </p:cNvCxnSpPr>
          <p:nvPr/>
        </p:nvCxnSpPr>
        <p:spPr>
          <a:xfrm flipV="1">
            <a:off x="4884568" y="4738089"/>
            <a:ext cx="2057400" cy="24043"/>
          </a:xfrm>
          <a:prstGeom prst="curvedConnector3">
            <a:avLst/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3" idx="3"/>
            <a:endCxn id="15" idx="3"/>
          </p:cNvCxnSpPr>
          <p:nvPr/>
        </p:nvCxnSpPr>
        <p:spPr>
          <a:xfrm flipH="1">
            <a:off x="6445742" y="4738089"/>
            <a:ext cx="1563026" cy="1351533"/>
          </a:xfrm>
          <a:prstGeom prst="curvedConnector3">
            <a:avLst>
              <a:gd name="adj1" fmla="val -14625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5" idx="1"/>
            <a:endCxn id="10" idx="1"/>
          </p:cNvCxnSpPr>
          <p:nvPr/>
        </p:nvCxnSpPr>
        <p:spPr>
          <a:xfrm rot="10800000">
            <a:off x="1714130" y="5828928"/>
            <a:ext cx="3664812" cy="260694"/>
          </a:xfrm>
          <a:prstGeom prst="curvedConnector5">
            <a:avLst>
              <a:gd name="adj1" fmla="val 35445"/>
              <a:gd name="adj2" fmla="val -89993"/>
              <a:gd name="adj3" fmla="val 106238"/>
            </a:avLst>
          </a:prstGeom>
          <a:ln w="4445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4" idx="1"/>
          </p:cNvCxnSpPr>
          <p:nvPr/>
        </p:nvCxnSpPr>
        <p:spPr>
          <a:xfrm>
            <a:off x="762000" y="39239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763111" y="4825628"/>
            <a:ext cx="951390" cy="12700"/>
          </a:xfrm>
          <a:prstGeom prst="curvedConnector3">
            <a:avLst/>
          </a:prstGeom>
          <a:ln w="44450" cmpd="sng"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"/>
          <p:cNvSpPr>
            <a:spLocks noChangeAspect="1" noEditPoints="1" noChangeArrowheads="1"/>
          </p:cNvSpPr>
          <p:nvPr/>
        </p:nvSpPr>
        <p:spPr bwMode="auto">
          <a:xfrm>
            <a:off x="3657600" y="478623"/>
            <a:ext cx="1903707" cy="127574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Network</a:t>
            </a:r>
          </a:p>
        </p:txBody>
      </p:sp>
      <p:sp>
        <p:nvSpPr>
          <p:cNvPr id="85" name="Flowchart: Card 84"/>
          <p:cNvSpPr/>
          <p:nvPr/>
        </p:nvSpPr>
        <p:spPr>
          <a:xfrm>
            <a:off x="1256930" y="723900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0" name="Flowchart: Card 89"/>
          <p:cNvSpPr/>
          <p:nvPr/>
        </p:nvSpPr>
        <p:spPr>
          <a:xfrm>
            <a:off x="2457265" y="1989118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1" name="Flowchart: Card 90"/>
          <p:cNvSpPr/>
          <p:nvPr/>
        </p:nvSpPr>
        <p:spPr>
          <a:xfrm>
            <a:off x="5545215" y="2089119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92" name="Flowchart: Card 91"/>
          <p:cNvSpPr/>
          <p:nvPr/>
        </p:nvSpPr>
        <p:spPr>
          <a:xfrm>
            <a:off x="6535815" y="328474"/>
            <a:ext cx="990600" cy="53340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86" name="Left-Right Arrow 85"/>
          <p:cNvSpPr/>
          <p:nvPr/>
        </p:nvSpPr>
        <p:spPr>
          <a:xfrm rot="19690196">
            <a:off x="3406061" y="1703987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-Right Arrow 93"/>
          <p:cNvSpPr/>
          <p:nvPr/>
        </p:nvSpPr>
        <p:spPr>
          <a:xfrm>
            <a:off x="2247530" y="924757"/>
            <a:ext cx="1410070" cy="1524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-Right Arrow 94"/>
          <p:cNvSpPr/>
          <p:nvPr/>
        </p:nvSpPr>
        <p:spPr>
          <a:xfrm rot="20470624">
            <a:off x="5451353" y="750689"/>
            <a:ext cx="1159639" cy="183644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-Right Arrow 95"/>
          <p:cNvSpPr/>
          <p:nvPr/>
        </p:nvSpPr>
        <p:spPr>
          <a:xfrm rot="2700000">
            <a:off x="4974708" y="1782465"/>
            <a:ext cx="788594" cy="14950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/>
          <p:cNvSpPr/>
          <p:nvPr/>
        </p:nvSpPr>
        <p:spPr>
          <a:xfrm>
            <a:off x="767696" y="875637"/>
            <a:ext cx="2142104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High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Flow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Low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From Source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Sink 2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60251" y="2562420"/>
            <a:ext cx="1524000" cy="1676400"/>
            <a:chOff x="1238929" y="1988122"/>
            <a:chExt cx="152400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1238929" y="1988122"/>
              <a:ext cx="1524000" cy="1676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413846" y="2590800"/>
              <a:ext cx="1174167" cy="9056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</p:txBody>
        </p:sp>
        <p:pic>
          <p:nvPicPr>
            <p:cNvPr id="1032" name="Picture 10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121" y="2885753"/>
              <a:ext cx="697615" cy="52578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076748" y="4474343"/>
            <a:ext cx="1524000" cy="1676400"/>
            <a:chOff x="4229100" y="3903783"/>
            <a:chExt cx="1524000" cy="1676400"/>
          </a:xfrm>
        </p:grpSpPr>
        <p:sp>
          <p:nvSpPr>
            <p:cNvPr id="35" name="Rounded Rectangle 34"/>
            <p:cNvSpPr/>
            <p:nvPr/>
          </p:nvSpPr>
          <p:spPr>
            <a:xfrm>
              <a:off x="4229100" y="3903783"/>
              <a:ext cx="1524000" cy="1676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3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04017" y="4500043"/>
              <a:ext cx="1174167" cy="9056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Source 2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293" y="4791219"/>
              <a:ext cx="697615" cy="52578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698668" y="4474343"/>
            <a:ext cx="1524000" cy="1676400"/>
            <a:chOff x="6017172" y="4953000"/>
            <a:chExt cx="1524000" cy="1676400"/>
          </a:xfrm>
        </p:grpSpPr>
        <p:sp>
          <p:nvSpPr>
            <p:cNvPr id="36" name="Rounded Rectangle 35"/>
            <p:cNvSpPr/>
            <p:nvPr/>
          </p:nvSpPr>
          <p:spPr>
            <a:xfrm>
              <a:off x="6017172" y="4953000"/>
              <a:ext cx="1524000" cy="1676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4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04668" y="5539399"/>
              <a:ext cx="1174167" cy="9056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 2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</p:txBody>
        </p:sp>
        <p:pic>
          <p:nvPicPr>
            <p:cNvPr id="1036" name="Picture 10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248" y="5850702"/>
              <a:ext cx="693562" cy="52273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698668" y="2562420"/>
            <a:ext cx="1524000" cy="1676400"/>
            <a:chOff x="7239000" y="1988122"/>
            <a:chExt cx="1524000" cy="1676400"/>
          </a:xfrm>
        </p:grpSpPr>
        <p:sp>
          <p:nvSpPr>
            <p:cNvPr id="34" name="Rounded Rectangle 33"/>
            <p:cNvSpPr/>
            <p:nvPr/>
          </p:nvSpPr>
          <p:spPr>
            <a:xfrm>
              <a:off x="7239000" y="1988122"/>
              <a:ext cx="1524000" cy="1676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`</a:t>
              </a:r>
              <a:endParaRPr lang="en-US" dirty="0" smtClean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413916" y="2590799"/>
              <a:ext cx="1174167" cy="9056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Sink 1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</p:txBody>
        </p:sp>
        <p:pic>
          <p:nvPicPr>
            <p:cNvPr id="1037" name="Picture 10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260" y="2885753"/>
              <a:ext cx="703477" cy="53020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079359" y="649950"/>
            <a:ext cx="3124200" cy="2073666"/>
            <a:chOff x="3276600" y="898134"/>
            <a:chExt cx="3124200" cy="2073666"/>
          </a:xfrm>
        </p:grpSpPr>
        <p:grpSp>
          <p:nvGrpSpPr>
            <p:cNvPr id="12" name="Group 11"/>
            <p:cNvGrpSpPr/>
            <p:nvPr/>
          </p:nvGrpSpPr>
          <p:grpSpPr>
            <a:xfrm>
              <a:off x="3276600" y="898134"/>
              <a:ext cx="3124200" cy="2073666"/>
              <a:chOff x="3429000" y="2133600"/>
              <a:chExt cx="3124200" cy="186838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429000" y="2133600"/>
                <a:ext cx="3124200" cy="170995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Routing Node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832516" y="2354226"/>
                <a:ext cx="2336896" cy="87702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50" b="1" dirty="0" smtClean="0"/>
                  <a:t>      High Priority Queue</a:t>
                </a:r>
              </a:p>
              <a:p>
                <a:endParaRPr lang="en-US" sz="1050" b="1" dirty="0" smtClean="0"/>
              </a:p>
              <a:p>
                <a:endParaRPr lang="en-US" sz="1050" b="1" dirty="0" smtClean="0"/>
              </a:p>
              <a:p>
                <a:r>
                  <a:rPr lang="en-US" sz="1050" b="1" dirty="0" smtClean="0"/>
                  <a:t>      Low </a:t>
                </a:r>
                <a:r>
                  <a:rPr lang="en-US" sz="1050" b="1" dirty="0"/>
                  <a:t>Priority Queue</a:t>
                </a:r>
              </a:p>
              <a:p>
                <a:r>
                  <a:rPr lang="en-US" sz="1050" b="1" dirty="0" smtClean="0"/>
                  <a:t>      </a:t>
                </a:r>
              </a:p>
              <a:p>
                <a:endParaRPr lang="en-US" sz="1050" b="1" dirty="0" smtClean="0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647" y="2915799"/>
                <a:ext cx="1638453" cy="315448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0669" y="2476021"/>
                <a:ext cx="1645438" cy="315448"/>
              </a:xfrm>
              <a:prstGeom prst="rect">
                <a:avLst/>
              </a:prstGeom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3916111" y="3590863"/>
                <a:ext cx="2148529" cy="41112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Network </a:t>
                </a:r>
              </a:p>
              <a:p>
                <a:pPr algn="ctr"/>
                <a:r>
                  <a:rPr lang="en-US" sz="1400" dirty="0" smtClean="0"/>
                  <a:t>Interface</a:t>
                </a:r>
                <a:endParaRPr lang="en-US" sz="1400" dirty="0"/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763710" y="2587760"/>
              <a:ext cx="727085" cy="30378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82990" y="2587760"/>
              <a:ext cx="729249" cy="303782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</a:t>
              </a:r>
              <a:endParaRPr lang="en-US" sz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2413262" y="1159497"/>
            <a:ext cx="1385739" cy="2479249"/>
          </a:xfrm>
          <a:custGeom>
            <a:avLst/>
            <a:gdLst>
              <a:gd name="connsiteX0" fmla="*/ 0 w 1517715"/>
              <a:gd name="connsiteY0" fmla="*/ 2471054 h 2471054"/>
              <a:gd name="connsiteX1" fmla="*/ 838985 w 1517715"/>
              <a:gd name="connsiteY1" fmla="*/ 2471054 h 2471054"/>
              <a:gd name="connsiteX2" fmla="*/ 1517715 w 1517715"/>
              <a:gd name="connsiteY2" fmla="*/ 1792324 h 2471054"/>
              <a:gd name="connsiteX3" fmla="*/ 1517715 w 1517715"/>
              <a:gd name="connsiteY3" fmla="*/ 1009900 h 2471054"/>
              <a:gd name="connsiteX4" fmla="*/ 961534 w 1517715"/>
              <a:gd name="connsiteY4" fmla="*/ 1009900 h 2471054"/>
              <a:gd name="connsiteX5" fmla="*/ 838985 w 1517715"/>
              <a:gd name="connsiteY5" fmla="*/ 887351 h 2471054"/>
              <a:gd name="connsiteX6" fmla="*/ 838985 w 1517715"/>
              <a:gd name="connsiteY6" fmla="*/ 161487 h 2471054"/>
              <a:gd name="connsiteX7" fmla="*/ 999240 w 1517715"/>
              <a:gd name="connsiteY7" fmla="*/ 1232 h 2471054"/>
              <a:gd name="connsiteX8" fmla="*/ 1480008 w 1517715"/>
              <a:gd name="connsiteY8" fmla="*/ 1232 h 2471054"/>
              <a:gd name="connsiteX9" fmla="*/ 1489435 w 1517715"/>
              <a:gd name="connsiteY9" fmla="*/ 10659 h 2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7715" h="2471054">
                <a:moveTo>
                  <a:pt x="0" y="2471054"/>
                </a:moveTo>
                <a:lnTo>
                  <a:pt x="838985" y="2471054"/>
                </a:lnTo>
                <a:lnTo>
                  <a:pt x="1517715" y="1792324"/>
                </a:lnTo>
                <a:lnTo>
                  <a:pt x="1517715" y="1009900"/>
                </a:lnTo>
                <a:lnTo>
                  <a:pt x="961534" y="1009900"/>
                </a:lnTo>
                <a:lnTo>
                  <a:pt x="838985" y="887351"/>
                </a:lnTo>
                <a:lnTo>
                  <a:pt x="838985" y="161487"/>
                </a:lnTo>
                <a:lnTo>
                  <a:pt x="999240" y="1232"/>
                </a:lnTo>
                <a:lnTo>
                  <a:pt x="1480008" y="1232"/>
                </a:lnTo>
                <a:cubicBezTo>
                  <a:pt x="1483150" y="4374"/>
                  <a:pt x="1481579" y="-8194"/>
                  <a:pt x="1489435" y="10659"/>
                </a:cubicBezTo>
              </a:path>
            </a:pathLst>
          </a:custGeom>
          <a:ln w="47625" cap="rnd">
            <a:bevel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22690" y="1652975"/>
            <a:ext cx="1648710" cy="3899413"/>
          </a:xfrm>
          <a:custGeom>
            <a:avLst/>
            <a:gdLst>
              <a:gd name="connsiteX0" fmla="*/ 0 w 1828800"/>
              <a:gd name="connsiteY0" fmla="*/ 3856960 h 3856960"/>
              <a:gd name="connsiteX1" fmla="*/ 857839 w 1828800"/>
              <a:gd name="connsiteY1" fmla="*/ 3856960 h 3856960"/>
              <a:gd name="connsiteX2" fmla="*/ 1828800 w 1828800"/>
              <a:gd name="connsiteY2" fmla="*/ 2885999 h 3856960"/>
              <a:gd name="connsiteX3" fmla="*/ 1828800 w 1828800"/>
              <a:gd name="connsiteY3" fmla="*/ 350188 h 3856960"/>
              <a:gd name="connsiteX4" fmla="*/ 1093509 w 1828800"/>
              <a:gd name="connsiteY4" fmla="*/ 350188 h 3856960"/>
              <a:gd name="connsiteX5" fmla="*/ 970960 w 1828800"/>
              <a:gd name="connsiteY5" fmla="*/ 227639 h 3856960"/>
              <a:gd name="connsiteX6" fmla="*/ 970960 w 1828800"/>
              <a:gd name="connsiteY6" fmla="*/ 95665 h 3856960"/>
              <a:gd name="connsiteX7" fmla="*/ 1046375 w 1828800"/>
              <a:gd name="connsiteY7" fmla="*/ 20250 h 3856960"/>
              <a:gd name="connsiteX8" fmla="*/ 1517715 w 1828800"/>
              <a:gd name="connsiteY8" fmla="*/ 20250 h 3856960"/>
              <a:gd name="connsiteX9" fmla="*/ 1527142 w 1828800"/>
              <a:gd name="connsiteY9" fmla="*/ 20250 h 385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3856960">
                <a:moveTo>
                  <a:pt x="0" y="3856960"/>
                </a:moveTo>
                <a:lnTo>
                  <a:pt x="857839" y="3856960"/>
                </a:lnTo>
                <a:lnTo>
                  <a:pt x="1828800" y="2885999"/>
                </a:lnTo>
                <a:lnTo>
                  <a:pt x="1828800" y="350188"/>
                </a:lnTo>
                <a:lnTo>
                  <a:pt x="1093509" y="350188"/>
                </a:lnTo>
                <a:lnTo>
                  <a:pt x="970960" y="227639"/>
                </a:lnTo>
                <a:lnTo>
                  <a:pt x="970960" y="95665"/>
                </a:lnTo>
                <a:lnTo>
                  <a:pt x="1046375" y="20250"/>
                </a:lnTo>
                <a:lnTo>
                  <a:pt x="1517715" y="20250"/>
                </a:lnTo>
                <a:cubicBezTo>
                  <a:pt x="1520857" y="20250"/>
                  <a:pt x="1442301" y="-25313"/>
                  <a:pt x="1527142" y="20250"/>
                </a:cubicBezTo>
              </a:path>
            </a:pathLst>
          </a:custGeom>
          <a:ln w="47625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373278" y="1178351"/>
            <a:ext cx="1498862" cy="2432114"/>
          </a:xfrm>
          <a:custGeom>
            <a:avLst/>
            <a:gdLst>
              <a:gd name="connsiteX0" fmla="*/ 0 w 1498862"/>
              <a:gd name="connsiteY0" fmla="*/ 0 h 2432114"/>
              <a:gd name="connsiteX1" fmla="*/ 301658 w 1498862"/>
              <a:gd name="connsiteY1" fmla="*/ 0 h 2432114"/>
              <a:gd name="connsiteX2" fmla="*/ 650450 w 1498862"/>
              <a:gd name="connsiteY2" fmla="*/ 348792 h 2432114"/>
              <a:gd name="connsiteX3" fmla="*/ 650450 w 1498862"/>
              <a:gd name="connsiteY3" fmla="*/ 820131 h 2432114"/>
              <a:gd name="connsiteX4" fmla="*/ 537328 w 1498862"/>
              <a:gd name="connsiteY4" fmla="*/ 933253 h 2432114"/>
              <a:gd name="connsiteX5" fmla="*/ 320512 w 1498862"/>
              <a:gd name="connsiteY5" fmla="*/ 933253 h 2432114"/>
              <a:gd name="connsiteX6" fmla="*/ 235671 w 1498862"/>
              <a:gd name="connsiteY6" fmla="*/ 1018094 h 2432114"/>
              <a:gd name="connsiteX7" fmla="*/ 235671 w 1498862"/>
              <a:gd name="connsiteY7" fmla="*/ 1781665 h 2432114"/>
              <a:gd name="connsiteX8" fmla="*/ 886120 w 1498862"/>
              <a:gd name="connsiteY8" fmla="*/ 2432114 h 2432114"/>
              <a:gd name="connsiteX9" fmla="*/ 1498862 w 1498862"/>
              <a:gd name="connsiteY9" fmla="*/ 2432114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862" h="2432114">
                <a:moveTo>
                  <a:pt x="0" y="0"/>
                </a:moveTo>
                <a:lnTo>
                  <a:pt x="301658" y="0"/>
                </a:lnTo>
                <a:lnTo>
                  <a:pt x="650450" y="348792"/>
                </a:lnTo>
                <a:lnTo>
                  <a:pt x="650450" y="820131"/>
                </a:lnTo>
                <a:lnTo>
                  <a:pt x="537328" y="933253"/>
                </a:lnTo>
                <a:lnTo>
                  <a:pt x="320512" y="933253"/>
                </a:lnTo>
                <a:lnTo>
                  <a:pt x="235671" y="1018094"/>
                </a:lnTo>
                <a:lnTo>
                  <a:pt x="235671" y="1781665"/>
                </a:lnTo>
                <a:lnTo>
                  <a:pt x="886120" y="2432114"/>
                </a:lnTo>
                <a:lnTo>
                  <a:pt x="1498862" y="2432114"/>
                </a:lnTo>
              </a:path>
            </a:pathLst>
          </a:custGeom>
          <a:ln w="47625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118755" y="1677970"/>
            <a:ext cx="1762812" cy="3874417"/>
          </a:xfrm>
          <a:custGeom>
            <a:avLst/>
            <a:gdLst>
              <a:gd name="connsiteX0" fmla="*/ 188536 w 1715678"/>
              <a:gd name="connsiteY0" fmla="*/ 0 h 3799002"/>
              <a:gd name="connsiteX1" fmla="*/ 386499 w 1715678"/>
              <a:gd name="connsiteY1" fmla="*/ 0 h 3799002"/>
              <a:gd name="connsiteX2" fmla="*/ 471340 w 1715678"/>
              <a:gd name="connsiteY2" fmla="*/ 84841 h 3799002"/>
              <a:gd name="connsiteX3" fmla="*/ 471340 w 1715678"/>
              <a:gd name="connsiteY3" fmla="*/ 282804 h 3799002"/>
              <a:gd name="connsiteX4" fmla="*/ 358218 w 1715678"/>
              <a:gd name="connsiteY4" fmla="*/ 395926 h 3799002"/>
              <a:gd name="connsiteX5" fmla="*/ 84841 w 1715678"/>
              <a:gd name="connsiteY5" fmla="*/ 395926 h 3799002"/>
              <a:gd name="connsiteX6" fmla="*/ 0 w 1715678"/>
              <a:gd name="connsiteY6" fmla="*/ 480767 h 3799002"/>
              <a:gd name="connsiteX7" fmla="*/ 0 w 1715678"/>
              <a:gd name="connsiteY7" fmla="*/ 2931736 h 3799002"/>
              <a:gd name="connsiteX8" fmla="*/ 867266 w 1715678"/>
              <a:gd name="connsiteY8" fmla="*/ 3799002 h 3799002"/>
              <a:gd name="connsiteX9" fmla="*/ 1715678 w 1715678"/>
              <a:gd name="connsiteY9" fmla="*/ 3799002 h 379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5678" h="3799002">
                <a:moveTo>
                  <a:pt x="188536" y="0"/>
                </a:moveTo>
                <a:lnTo>
                  <a:pt x="386499" y="0"/>
                </a:lnTo>
                <a:lnTo>
                  <a:pt x="471340" y="84841"/>
                </a:lnTo>
                <a:lnTo>
                  <a:pt x="471340" y="282804"/>
                </a:lnTo>
                <a:lnTo>
                  <a:pt x="358218" y="395926"/>
                </a:lnTo>
                <a:lnTo>
                  <a:pt x="84841" y="395926"/>
                </a:lnTo>
                <a:lnTo>
                  <a:pt x="0" y="480767"/>
                </a:lnTo>
                <a:lnTo>
                  <a:pt x="0" y="2931736"/>
                </a:lnTo>
                <a:lnTo>
                  <a:pt x="867266" y="3799002"/>
                </a:lnTo>
                <a:lnTo>
                  <a:pt x="1715678" y="3799002"/>
                </a:lnTo>
              </a:path>
            </a:pathLst>
          </a:custGeom>
          <a:ln w="47625"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26585" y="472175"/>
            <a:ext cx="1605971" cy="456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Root: </a:t>
            </a:r>
          </a:p>
          <a:p>
            <a:pPr algn="ctr"/>
            <a:r>
              <a:rPr lang="en-US" sz="1400" dirty="0" smtClean="0"/>
              <a:t>Network Interface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967570" y="1564940"/>
            <a:ext cx="1524000" cy="7336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QDISC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89933" y="4304462"/>
            <a:ext cx="1524000" cy="7336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Shaping</a:t>
            </a:r>
            <a:r>
              <a:rPr lang="en-US" dirty="0" smtClean="0"/>
              <a:t> QDISC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989933" y="2949170"/>
            <a:ext cx="3479276" cy="733620"/>
            <a:chOff x="2692924" y="3054157"/>
            <a:chExt cx="3479276" cy="733620"/>
          </a:xfrm>
        </p:grpSpPr>
        <p:sp>
          <p:nvSpPr>
            <p:cNvPr id="5" name="Rounded Rectangle 4"/>
            <p:cNvSpPr/>
            <p:nvPr/>
          </p:nvSpPr>
          <p:spPr>
            <a:xfrm>
              <a:off x="2692924" y="3054157"/>
              <a:ext cx="1524000" cy="73362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</a:t>
              </a:r>
            </a:p>
            <a:p>
              <a:pPr algn="ctr"/>
              <a:r>
                <a:rPr lang="en-US" dirty="0" smtClean="0"/>
                <a:t>QDISC</a:t>
              </a:r>
              <a:endParaRPr lang="en-US" dirty="0" smtClean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48200" y="3054157"/>
              <a:ext cx="1524000" cy="7336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FIFO</a:t>
              </a:r>
            </a:p>
            <a:p>
              <a:pPr algn="ctr"/>
              <a:r>
                <a:rPr lang="en-US" dirty="0" smtClean="0"/>
                <a:t>QDISC</a:t>
              </a:r>
              <a:endParaRPr lang="en-US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12295" y="5659754"/>
            <a:ext cx="3479276" cy="733620"/>
            <a:chOff x="2692924" y="3054157"/>
            <a:chExt cx="3479276" cy="733620"/>
          </a:xfrm>
        </p:grpSpPr>
        <p:sp>
          <p:nvSpPr>
            <p:cNvPr id="12" name="Rounded Rectangle 11"/>
            <p:cNvSpPr/>
            <p:nvPr/>
          </p:nvSpPr>
          <p:spPr>
            <a:xfrm>
              <a:off x="2692924" y="3054157"/>
              <a:ext cx="1524000" cy="7336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FIFO</a:t>
              </a:r>
            </a:p>
            <a:p>
              <a:pPr algn="ctr"/>
              <a:r>
                <a:rPr lang="en-US" dirty="0" smtClean="0"/>
                <a:t>QDISC</a:t>
              </a:r>
              <a:endParaRPr lang="en-US" dirty="0" smtClean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054157"/>
              <a:ext cx="1524000" cy="7336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FIFO</a:t>
              </a:r>
            </a:p>
            <a:p>
              <a:pPr algn="ctr"/>
              <a:r>
                <a:rPr lang="en-US" dirty="0" smtClean="0"/>
                <a:t>QDISC</a:t>
              </a:r>
              <a:endParaRPr lang="en-US" dirty="0" smtClean="0"/>
            </a:p>
          </p:txBody>
        </p:sp>
      </p:grpSp>
      <p:cxnSp>
        <p:nvCxnSpPr>
          <p:cNvPr id="15" name="Elbow Connector 14"/>
          <p:cNvCxnSpPr>
            <a:stCxn id="5" idx="0"/>
          </p:cNvCxnSpPr>
          <p:nvPr/>
        </p:nvCxnSpPr>
        <p:spPr>
          <a:xfrm rot="5400000" flipH="1" flipV="1">
            <a:off x="3724947" y="2325546"/>
            <a:ext cx="650610" cy="596638"/>
          </a:xfrm>
          <a:prstGeom prst="bentConnector3">
            <a:avLst>
              <a:gd name="adj1" fmla="val 355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0"/>
          </p:cNvCxnSpPr>
          <p:nvPr/>
        </p:nvCxnSpPr>
        <p:spPr>
          <a:xfrm rot="16200000" flipV="1">
            <a:off x="5083586" y="2325546"/>
            <a:ext cx="650610" cy="596637"/>
          </a:xfrm>
          <a:prstGeom prst="bentConnector3">
            <a:avLst>
              <a:gd name="adj1" fmla="val 340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0"/>
          </p:cNvCxnSpPr>
          <p:nvPr/>
        </p:nvCxnSpPr>
        <p:spPr>
          <a:xfrm rot="5400000" flipH="1" flipV="1">
            <a:off x="2764134" y="5048243"/>
            <a:ext cx="621672" cy="601351"/>
          </a:xfrm>
          <a:prstGeom prst="bentConnector3">
            <a:avLst>
              <a:gd name="adj1" fmla="val 333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0"/>
          </p:cNvCxnSpPr>
          <p:nvPr/>
        </p:nvCxnSpPr>
        <p:spPr>
          <a:xfrm rot="16200000" flipV="1">
            <a:off x="4122774" y="5052956"/>
            <a:ext cx="621672" cy="591923"/>
          </a:xfrm>
          <a:prstGeom prst="bentConnector3">
            <a:avLst>
              <a:gd name="adj1" fmla="val 318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486400" y="1571291"/>
            <a:ext cx="1373238" cy="727267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4513933" y="4310812"/>
            <a:ext cx="1373238" cy="727267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162800" y="1447800"/>
            <a:ext cx="1905000" cy="9678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This filter separates traffic into two classes: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Application Traffic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Other Network Traffic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162800" y="4187322"/>
            <a:ext cx="1905000" cy="9678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This filter separates traffic into two classes: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High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Low Priority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56" idx="1"/>
            <a:endCxn id="35" idx="3"/>
          </p:cNvCxnSpPr>
          <p:nvPr/>
        </p:nvCxnSpPr>
        <p:spPr>
          <a:xfrm flipH="1">
            <a:off x="5887171" y="4671272"/>
            <a:ext cx="1275629" cy="3174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1"/>
            <a:endCxn id="34" idx="3"/>
          </p:cNvCxnSpPr>
          <p:nvPr/>
        </p:nvCxnSpPr>
        <p:spPr>
          <a:xfrm flipH="1">
            <a:off x="6859638" y="1931750"/>
            <a:ext cx="303162" cy="3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48772" y="51170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Priority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56450" y="237386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Priority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27550" y="5114935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Priority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05189" y="2368826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Priority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3" idx="0"/>
            <a:endCxn id="2" idx="2"/>
          </p:cNvCxnSpPr>
          <p:nvPr/>
        </p:nvCxnSpPr>
        <p:spPr>
          <a:xfrm flipV="1">
            <a:off x="4729570" y="928468"/>
            <a:ext cx="1" cy="63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5" idx="2"/>
          </p:cNvCxnSpPr>
          <p:nvPr/>
        </p:nvCxnSpPr>
        <p:spPr>
          <a:xfrm flipV="1">
            <a:off x="3751933" y="3682790"/>
            <a:ext cx="0" cy="621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676400" y="680807"/>
            <a:ext cx="227353" cy="5712567"/>
            <a:chOff x="839447" y="309793"/>
            <a:chExt cx="227353" cy="6012374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 flipH="1">
              <a:off x="1066800" y="309793"/>
              <a:ext cx="0" cy="601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839447" y="309793"/>
              <a:ext cx="0" cy="601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61379" y="2286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780333" y="2286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40749" y="673373"/>
            <a:ext cx="1456700" cy="15364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/>
              <a:t>Enqueue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Traffic leaving on the network interface filters down the tree until it reaches a leaf QDISC, where it is </a:t>
            </a:r>
            <a:r>
              <a:rPr lang="en-US" sz="1200" dirty="0" err="1" smtClean="0"/>
              <a:t>enqueued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982477" y="672454"/>
            <a:ext cx="1769455" cy="1537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/>
              <a:t>Dequeue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A packet at the front of a QDISC is </a:t>
            </a:r>
            <a:r>
              <a:rPr lang="en-US" sz="1200" dirty="0" err="1" smtClean="0"/>
              <a:t>dequeued</a:t>
            </a:r>
            <a:r>
              <a:rPr lang="en-US" sz="1200" dirty="0" smtClean="0"/>
              <a:t> and </a:t>
            </a:r>
            <a:r>
              <a:rPr lang="en-US" sz="1200" dirty="0" err="1" smtClean="0"/>
              <a:t>enqueued</a:t>
            </a:r>
            <a:r>
              <a:rPr lang="en-US" sz="1200" dirty="0" smtClean="0"/>
              <a:t> into the QDISC’s parent QDISC.  If the parent is the </a:t>
            </a:r>
            <a:r>
              <a:rPr lang="en-US" sz="1200" dirty="0" smtClean="0"/>
              <a:t> root, it is transmitted.</a:t>
            </a:r>
            <a:endParaRPr lang="en-US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7010400" y="33945"/>
            <a:ext cx="2133600" cy="10502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Traffic produced by the application is </a:t>
            </a:r>
            <a:r>
              <a:rPr lang="en-US" sz="1200" dirty="0" smtClean="0"/>
              <a:t>received by the Linux TC in the Kernel and filtered into QDISCs where it awaits transmission.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06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241</Words>
  <Application>Microsoft Office PowerPoint</Application>
  <PresentationFormat>On-screen Show (4:3)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William Emfinger</cp:lastModifiedBy>
  <cp:revision>44</cp:revision>
  <dcterms:created xsi:type="dcterms:W3CDTF">2014-02-02T14:25:07Z</dcterms:created>
  <dcterms:modified xsi:type="dcterms:W3CDTF">2015-09-23T20:08:55Z</dcterms:modified>
</cp:coreProperties>
</file>