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2683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31700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50373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0116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D09854-399E-4080-871F-4892A4C17278}" type="datetimeFigureOut">
              <a:rPr lang="en-US" smtClean="0"/>
              <a:t>2015-09-24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18717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D09854-399E-4080-871F-4892A4C17278}" type="datetimeFigureOut">
              <a:rPr lang="en-US" smtClean="0"/>
              <a:t>2015-09-24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947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D09854-399E-4080-871F-4892A4C17278}" type="datetimeFigureOut">
              <a:rPr lang="en-US" smtClean="0"/>
              <a:t>2015-09-24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8479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D09854-399E-4080-871F-4892A4C17278}" type="datetimeFigureOut">
              <a:rPr lang="en-US" smtClean="0"/>
              <a:t>2015-09-24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384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09854-399E-4080-871F-4892A4C17278}" type="datetimeFigureOut">
              <a:rPr lang="en-US" smtClean="0"/>
              <a:t>2015-09-24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420389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7794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60414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09854-399E-4080-871F-4892A4C17278}" type="datetimeFigureOut">
              <a:rPr lang="en-US" smtClean="0"/>
              <a:t>2015-09-24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521CE-C2A0-4524-A221-4F01E8A22403}" type="slidenum">
              <a:rPr lang="en-US" smtClean="0"/>
              <a:t>‹#›</a:t>
            </a:fld>
            <a:endParaRPr lang="en-US"/>
          </a:p>
        </p:txBody>
      </p:sp>
    </p:spTree>
    <p:extLst>
      <p:ext uri="{BB962C8B-B14F-4D97-AF65-F5344CB8AC3E}">
        <p14:creationId xmlns:p14="http://schemas.microsoft.com/office/powerpoint/2010/main" val="28604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961241" y="3700751"/>
            <a:ext cx="1219200"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7" name="Rounded Rectangle 6"/>
          <p:cNvSpPr/>
          <p:nvPr/>
        </p:nvSpPr>
        <p:spPr>
          <a:xfrm>
            <a:off x="2908113" y="4491053"/>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Network QoS Arbiter</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7574"/>
            <a:ext cx="177882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ight Arrow 26"/>
          <p:cNvSpPr/>
          <p:nvPr/>
        </p:nvSpPr>
        <p:spPr>
          <a:xfrm>
            <a:off x="3356970" y="3035634"/>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ight Arrow 40"/>
          <p:cNvSpPr/>
          <p:nvPr/>
        </p:nvSpPr>
        <p:spPr>
          <a:xfrm>
            <a:off x="5388052" y="3052891"/>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42"/>
          <p:cNvSpPr/>
          <p:nvPr/>
        </p:nvSpPr>
        <p:spPr>
          <a:xfrm>
            <a:off x="3867326" y="2967052"/>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869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7054"/>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605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34142" y="295929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1" name="Rounded Rectangle 30"/>
          <p:cNvSpPr/>
          <p:nvPr/>
        </p:nvSpPr>
        <p:spPr>
          <a:xfrm>
            <a:off x="2908113" y="3701924"/>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Operation Deadline Monitor</a:t>
            </a:r>
            <a:endParaRPr lang="en-US" dirty="0"/>
          </a:p>
        </p:txBody>
      </p:sp>
    </p:spTree>
    <p:extLst>
      <p:ext uri="{BB962C8B-B14F-4D97-AF65-F5344CB8AC3E}">
        <p14:creationId xmlns:p14="http://schemas.microsoft.com/office/powerpoint/2010/main" val="249139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lowchart: Merge 97"/>
          <p:cNvSpPr/>
          <p:nvPr/>
        </p:nvSpPr>
        <p:spPr>
          <a:xfrm rot="10209757">
            <a:off x="6569876" y="827750"/>
            <a:ext cx="1366739" cy="236315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erge 99"/>
          <p:cNvSpPr/>
          <p:nvPr/>
        </p:nvSpPr>
        <p:spPr>
          <a:xfrm rot="9900000">
            <a:off x="1246155" y="1239759"/>
            <a:ext cx="1256930" cy="2312503"/>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erge 98"/>
          <p:cNvSpPr/>
          <p:nvPr/>
        </p:nvSpPr>
        <p:spPr>
          <a:xfrm rot="8292403">
            <a:off x="2905051" y="2294366"/>
            <a:ext cx="1778328" cy="169086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rot="10800000">
            <a:off x="5257800" y="2622518"/>
            <a:ext cx="1278014" cy="2939710"/>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5223953" y="5488342"/>
            <a:ext cx="1387136" cy="108584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p>
          <a:p>
            <a:pPr algn="ctr"/>
            <a:endParaRPr lang="en-US" dirty="0" smtClean="0"/>
          </a:p>
          <a:p>
            <a:pPr algn="ctr"/>
            <a:endParaRPr lang="en-US" dirty="0" smtClean="0"/>
          </a:p>
          <a:p>
            <a:pPr algn="ctr"/>
            <a:endParaRPr lang="en-US" dirty="0"/>
          </a:p>
        </p:txBody>
      </p:sp>
      <p:sp>
        <p:nvSpPr>
          <p:cNvPr id="57" name="Rounded Rectangle 56"/>
          <p:cNvSpPr/>
          <p:nvPr/>
        </p:nvSpPr>
        <p:spPr>
          <a:xfrm>
            <a:off x="6781800" y="2913998"/>
            <a:ext cx="1387136" cy="236710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5" name="Rounded Rectangle 54"/>
          <p:cNvSpPr/>
          <p:nvPr/>
        </p:nvSpPr>
        <p:spPr>
          <a:xfrm>
            <a:off x="1553962" y="3183382"/>
            <a:ext cx="1387136" cy="306501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1</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0" name="Rounded Rectangle 49"/>
          <p:cNvSpPr/>
          <p:nvPr/>
        </p:nvSpPr>
        <p:spPr>
          <a:xfrm>
            <a:off x="3657600" y="3066867"/>
            <a:ext cx="1387136" cy="21716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4" name="Rounded Rectangle 3"/>
          <p:cNvSpPr/>
          <p:nvPr/>
        </p:nvSpPr>
        <p:spPr>
          <a:xfrm>
            <a:off x="1713390" y="36572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9" name="Rounded Rectangle 8"/>
          <p:cNvSpPr/>
          <p:nvPr/>
        </p:nvSpPr>
        <p:spPr>
          <a:xfrm>
            <a:off x="1714130" y="45716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0" name="Rounded Rectangle 9"/>
          <p:cNvSpPr/>
          <p:nvPr/>
        </p:nvSpPr>
        <p:spPr>
          <a:xfrm>
            <a:off x="1714130" y="5562228"/>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1" name="Rounded Rectangle 10"/>
          <p:cNvSpPr/>
          <p:nvPr/>
        </p:nvSpPr>
        <p:spPr>
          <a:xfrm>
            <a:off x="3817768" y="3572154"/>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2" name="Rounded Rectangle 11"/>
          <p:cNvSpPr/>
          <p:nvPr/>
        </p:nvSpPr>
        <p:spPr>
          <a:xfrm>
            <a:off x="6941968" y="3290289"/>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3" name="Rounded Rectangle 12"/>
          <p:cNvSpPr/>
          <p:nvPr/>
        </p:nvSpPr>
        <p:spPr>
          <a:xfrm>
            <a:off x="6941968" y="4471389"/>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4" name="Rounded Rectangle 13"/>
          <p:cNvSpPr/>
          <p:nvPr/>
        </p:nvSpPr>
        <p:spPr>
          <a:xfrm>
            <a:off x="3817768" y="449543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5" name="Rounded Rectangle 14"/>
          <p:cNvSpPr/>
          <p:nvPr/>
        </p:nvSpPr>
        <p:spPr>
          <a:xfrm>
            <a:off x="5378942" y="582292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cxnSp>
        <p:nvCxnSpPr>
          <p:cNvPr id="19" name="Curved Connector 18"/>
          <p:cNvCxnSpPr>
            <a:stCxn id="4" idx="3"/>
            <a:endCxn id="11" idx="1"/>
          </p:cNvCxnSpPr>
          <p:nvPr/>
        </p:nvCxnSpPr>
        <p:spPr>
          <a:xfrm flipV="1">
            <a:off x="2780190" y="3838854"/>
            <a:ext cx="1037578" cy="850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9" idx="3"/>
            <a:endCxn id="11" idx="1"/>
          </p:cNvCxnSpPr>
          <p:nvPr/>
        </p:nvCxnSpPr>
        <p:spPr>
          <a:xfrm flipV="1">
            <a:off x="2780930" y="3838854"/>
            <a:ext cx="1036838" cy="9994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0" idx="3"/>
            <a:endCxn id="14" idx="1"/>
          </p:cNvCxnSpPr>
          <p:nvPr/>
        </p:nvCxnSpPr>
        <p:spPr>
          <a:xfrm flipV="1">
            <a:off x="2780930" y="4762132"/>
            <a:ext cx="1036838" cy="1066796"/>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1" idx="3"/>
            <a:endCxn id="13" idx="1"/>
          </p:cNvCxnSpPr>
          <p:nvPr/>
        </p:nvCxnSpPr>
        <p:spPr>
          <a:xfrm>
            <a:off x="4884568" y="3838854"/>
            <a:ext cx="2057400" cy="89923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3"/>
            <a:endCxn id="12" idx="1"/>
          </p:cNvCxnSpPr>
          <p:nvPr/>
        </p:nvCxnSpPr>
        <p:spPr>
          <a:xfrm flipV="1">
            <a:off x="4884568" y="3556989"/>
            <a:ext cx="2057400" cy="28186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4" idx="3"/>
            <a:endCxn id="13" idx="1"/>
          </p:cNvCxnSpPr>
          <p:nvPr/>
        </p:nvCxnSpPr>
        <p:spPr>
          <a:xfrm flipV="1">
            <a:off x="4884568" y="4738089"/>
            <a:ext cx="2057400" cy="24043"/>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13" idx="3"/>
            <a:endCxn id="15" idx="3"/>
          </p:cNvCxnSpPr>
          <p:nvPr/>
        </p:nvCxnSpPr>
        <p:spPr>
          <a:xfrm flipH="1">
            <a:off x="6445742" y="4738089"/>
            <a:ext cx="1563026" cy="1351533"/>
          </a:xfrm>
          <a:prstGeom prst="curvedConnector3">
            <a:avLst>
              <a:gd name="adj1" fmla="val -14625"/>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5" idx="1"/>
            <a:endCxn id="10" idx="1"/>
          </p:cNvCxnSpPr>
          <p:nvPr/>
        </p:nvCxnSpPr>
        <p:spPr>
          <a:xfrm rot="10800000">
            <a:off x="1714130" y="5828928"/>
            <a:ext cx="3664812" cy="260694"/>
          </a:xfrm>
          <a:prstGeom prst="curvedConnector5">
            <a:avLst>
              <a:gd name="adj1" fmla="val 35445"/>
              <a:gd name="adj2" fmla="val -89993"/>
              <a:gd name="adj3" fmla="val 106238"/>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endCxn id="4" idx="1"/>
          </p:cNvCxnSpPr>
          <p:nvPr/>
        </p:nvCxnSpPr>
        <p:spPr>
          <a:xfrm>
            <a:off x="762000" y="39239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a:off x="763111" y="48256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3" name="Cloud"/>
          <p:cNvSpPr>
            <a:spLocks noChangeAspect="1" noEditPoints="1" noChangeArrowheads="1"/>
          </p:cNvSpPr>
          <p:nvPr/>
        </p:nvSpPr>
        <p:spPr bwMode="auto">
          <a:xfrm>
            <a:off x="3657600" y="478623"/>
            <a:ext cx="1903707" cy="12757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dirty="0" smtClean="0"/>
              <a:t>Network</a:t>
            </a:r>
          </a:p>
        </p:txBody>
      </p:sp>
      <p:sp>
        <p:nvSpPr>
          <p:cNvPr id="85" name="Flowchart: Card 84"/>
          <p:cNvSpPr/>
          <p:nvPr/>
        </p:nvSpPr>
        <p:spPr>
          <a:xfrm>
            <a:off x="1256930" y="723900"/>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0" name="Flowchart: Card 89"/>
          <p:cNvSpPr/>
          <p:nvPr/>
        </p:nvSpPr>
        <p:spPr>
          <a:xfrm>
            <a:off x="2457265" y="1989118"/>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1" name="Flowchart: Card 90"/>
          <p:cNvSpPr/>
          <p:nvPr/>
        </p:nvSpPr>
        <p:spPr>
          <a:xfrm>
            <a:off x="5545215" y="2089119"/>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endParaRPr lang="en-US" dirty="0"/>
          </a:p>
        </p:txBody>
      </p:sp>
      <p:sp>
        <p:nvSpPr>
          <p:cNvPr id="92" name="Flowchart: Card 91"/>
          <p:cNvSpPr/>
          <p:nvPr/>
        </p:nvSpPr>
        <p:spPr>
          <a:xfrm>
            <a:off x="6535815" y="328474"/>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endParaRPr lang="en-US" dirty="0"/>
          </a:p>
        </p:txBody>
      </p:sp>
      <p:sp>
        <p:nvSpPr>
          <p:cNvPr id="86" name="Left-Right Arrow 85"/>
          <p:cNvSpPr/>
          <p:nvPr/>
        </p:nvSpPr>
        <p:spPr>
          <a:xfrm rot="19690196">
            <a:off x="3406061" y="1703987"/>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4" name="Left-Right Arrow 93"/>
          <p:cNvSpPr/>
          <p:nvPr/>
        </p:nvSpPr>
        <p:spPr>
          <a:xfrm>
            <a:off x="2247530" y="924757"/>
            <a:ext cx="1410070" cy="1524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5" name="Left-Right Arrow 94"/>
          <p:cNvSpPr/>
          <p:nvPr/>
        </p:nvSpPr>
        <p:spPr>
          <a:xfrm rot="20470624">
            <a:off x="5451353" y="750689"/>
            <a:ext cx="1159639" cy="183644"/>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6" name="Left-Right Arrow 95"/>
          <p:cNvSpPr/>
          <p:nvPr/>
        </p:nvSpPr>
        <p:spPr>
          <a:xfrm rot="2700000">
            <a:off x="4974708" y="1782465"/>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76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767696" y="875637"/>
            <a:ext cx="2142104"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a:t>
            </a:r>
          </a:p>
          <a:p>
            <a:pPr marL="742950" lvl="1" indent="-285750">
              <a:buFont typeface="Arial" panose="020B0604020202020204" pitchFamily="34" charset="0"/>
              <a:buChar char="•"/>
            </a:pPr>
            <a:r>
              <a:rPr lang="en-US" sz="1200" dirty="0" smtClean="0"/>
              <a:t>To Sink 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2</a:t>
            </a:r>
          </a:p>
          <a:p>
            <a:pPr marL="742950" lvl="1" indent="-285750">
              <a:buFont typeface="Arial" panose="020B0604020202020204" pitchFamily="34" charset="0"/>
              <a:buChar char="•"/>
            </a:pPr>
            <a:r>
              <a:rPr lang="en-US" sz="1200" dirty="0" smtClean="0"/>
              <a:t>To Sink 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grpSp>
        <p:nvGrpSpPr>
          <p:cNvPr id="14" name="Group 13"/>
          <p:cNvGrpSpPr/>
          <p:nvPr/>
        </p:nvGrpSpPr>
        <p:grpSpPr>
          <a:xfrm>
            <a:off x="3079359" y="649950"/>
            <a:ext cx="3124200" cy="2073666"/>
            <a:chOff x="3276600" y="898134"/>
            <a:chExt cx="3124200" cy="2073666"/>
          </a:xfrm>
        </p:grpSpPr>
        <p:grpSp>
          <p:nvGrpSpPr>
            <p:cNvPr id="12" name="Group 11"/>
            <p:cNvGrpSpPr/>
            <p:nvPr/>
          </p:nvGrpSpPr>
          <p:grpSpPr>
            <a:xfrm>
              <a:off x="3276600" y="898134"/>
              <a:ext cx="3124200" cy="2073666"/>
              <a:chOff x="3429000" y="2133600"/>
              <a:chExt cx="3124200" cy="1868386"/>
            </a:xfrm>
          </p:grpSpPr>
          <p:sp>
            <p:nvSpPr>
              <p:cNvPr id="15" name="Rounded Rectangle 14"/>
              <p:cNvSpPr/>
              <p:nvPr/>
            </p:nvSpPr>
            <p:spPr>
              <a:xfrm>
                <a:off x="3429000" y="2133600"/>
                <a:ext cx="3124200" cy="170995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Rounded Rectangle 7"/>
              <p:cNvSpPr/>
              <p:nvPr/>
            </p:nvSpPr>
            <p:spPr>
              <a:xfrm>
                <a:off x="3832516" y="2354226"/>
                <a:ext cx="2336896" cy="8770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4114647" y="2915799"/>
                <a:ext cx="1638453" cy="315448"/>
              </a:xfrm>
              <a:prstGeom prst="rect">
                <a:avLst/>
              </a:prstGeom>
            </p:spPr>
          </p:pic>
          <p:pic>
            <p:nvPicPr>
              <p:cNvPr id="102" name="Picture 101"/>
              <p:cNvPicPr>
                <a:picLocks noChangeAspect="1"/>
              </p:cNvPicPr>
              <p:nvPr/>
            </p:nvPicPr>
            <p:blipFill>
              <a:blip r:embed="rId5"/>
              <a:stretch>
                <a:fillRect/>
              </a:stretch>
            </p:blipFill>
            <p:spPr>
              <a:xfrm>
                <a:off x="4120669" y="2476021"/>
                <a:ext cx="1645438" cy="315448"/>
              </a:xfrm>
              <a:prstGeom prst="rect">
                <a:avLst/>
              </a:prstGeom>
            </p:spPr>
          </p:pic>
          <p:sp>
            <p:nvSpPr>
              <p:cNvPr id="26" name="Rounded Rectangle 25"/>
              <p:cNvSpPr/>
              <p:nvPr/>
            </p:nvSpPr>
            <p:spPr>
              <a:xfrm>
                <a:off x="3916111" y="3590863"/>
                <a:ext cx="2148529" cy="4111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grpSp>
        <p:sp>
          <p:nvSpPr>
            <p:cNvPr id="40" name="Rounded Rectangle 39"/>
            <p:cNvSpPr/>
            <p:nvPr/>
          </p:nvSpPr>
          <p:spPr>
            <a:xfrm>
              <a:off x="3763710" y="2587760"/>
              <a:ext cx="727085"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IN</a:t>
              </a:r>
              <a:endParaRPr lang="en-US" sz="1200" dirty="0"/>
            </a:p>
          </p:txBody>
        </p:sp>
        <p:sp>
          <p:nvSpPr>
            <p:cNvPr id="41" name="Rounded Rectangle 40"/>
            <p:cNvSpPr/>
            <p:nvPr/>
          </p:nvSpPr>
          <p:spPr>
            <a:xfrm>
              <a:off x="5182990" y="2587760"/>
              <a:ext cx="729249"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OUT</a:t>
              </a:r>
              <a:endParaRPr lang="en-US" sz="1200" dirty="0"/>
            </a:p>
          </p:txBody>
        </p:sp>
      </p:grpSp>
      <p:sp>
        <p:nvSpPr>
          <p:cNvPr id="23" name="Freeform 22"/>
          <p:cNvSpPr/>
          <p:nvPr/>
        </p:nvSpPr>
        <p:spPr>
          <a:xfrm>
            <a:off x="2413262" y="1159497"/>
            <a:ext cx="1385739" cy="2479249"/>
          </a:xfrm>
          <a:custGeom>
            <a:avLst/>
            <a:gdLst>
              <a:gd name="connsiteX0" fmla="*/ 0 w 1517715"/>
              <a:gd name="connsiteY0" fmla="*/ 2471054 h 2471054"/>
              <a:gd name="connsiteX1" fmla="*/ 838985 w 1517715"/>
              <a:gd name="connsiteY1" fmla="*/ 2471054 h 2471054"/>
              <a:gd name="connsiteX2" fmla="*/ 1517715 w 1517715"/>
              <a:gd name="connsiteY2" fmla="*/ 1792324 h 2471054"/>
              <a:gd name="connsiteX3" fmla="*/ 1517715 w 1517715"/>
              <a:gd name="connsiteY3" fmla="*/ 1009900 h 2471054"/>
              <a:gd name="connsiteX4" fmla="*/ 961534 w 1517715"/>
              <a:gd name="connsiteY4" fmla="*/ 1009900 h 2471054"/>
              <a:gd name="connsiteX5" fmla="*/ 838985 w 1517715"/>
              <a:gd name="connsiteY5" fmla="*/ 887351 h 2471054"/>
              <a:gd name="connsiteX6" fmla="*/ 838985 w 1517715"/>
              <a:gd name="connsiteY6" fmla="*/ 161487 h 2471054"/>
              <a:gd name="connsiteX7" fmla="*/ 999240 w 1517715"/>
              <a:gd name="connsiteY7" fmla="*/ 1232 h 2471054"/>
              <a:gd name="connsiteX8" fmla="*/ 1480008 w 1517715"/>
              <a:gd name="connsiteY8" fmla="*/ 1232 h 2471054"/>
              <a:gd name="connsiteX9" fmla="*/ 1489435 w 1517715"/>
              <a:gd name="connsiteY9" fmla="*/ 10659 h 247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715" h="2471054">
                <a:moveTo>
                  <a:pt x="0" y="2471054"/>
                </a:moveTo>
                <a:lnTo>
                  <a:pt x="838985" y="2471054"/>
                </a:lnTo>
                <a:lnTo>
                  <a:pt x="1517715" y="1792324"/>
                </a:lnTo>
                <a:lnTo>
                  <a:pt x="1517715" y="1009900"/>
                </a:lnTo>
                <a:lnTo>
                  <a:pt x="961534" y="1009900"/>
                </a:lnTo>
                <a:lnTo>
                  <a:pt x="838985" y="887351"/>
                </a:lnTo>
                <a:lnTo>
                  <a:pt x="838985" y="161487"/>
                </a:lnTo>
                <a:lnTo>
                  <a:pt x="999240" y="1232"/>
                </a:lnTo>
                <a:lnTo>
                  <a:pt x="1480008" y="1232"/>
                </a:lnTo>
                <a:cubicBezTo>
                  <a:pt x="1483150" y="4374"/>
                  <a:pt x="1481579" y="-8194"/>
                  <a:pt x="1489435" y="10659"/>
                </a:cubicBezTo>
              </a:path>
            </a:pathLst>
          </a:custGeom>
          <a:ln w="47625" cap="rnd">
            <a:bevel/>
            <a:headEnd type="oval"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2422690" y="1652975"/>
            <a:ext cx="1648710" cy="3899413"/>
          </a:xfrm>
          <a:custGeom>
            <a:avLst/>
            <a:gdLst>
              <a:gd name="connsiteX0" fmla="*/ 0 w 1828800"/>
              <a:gd name="connsiteY0" fmla="*/ 3856960 h 3856960"/>
              <a:gd name="connsiteX1" fmla="*/ 857839 w 1828800"/>
              <a:gd name="connsiteY1" fmla="*/ 3856960 h 3856960"/>
              <a:gd name="connsiteX2" fmla="*/ 1828800 w 1828800"/>
              <a:gd name="connsiteY2" fmla="*/ 2885999 h 3856960"/>
              <a:gd name="connsiteX3" fmla="*/ 1828800 w 1828800"/>
              <a:gd name="connsiteY3" fmla="*/ 350188 h 3856960"/>
              <a:gd name="connsiteX4" fmla="*/ 1093509 w 1828800"/>
              <a:gd name="connsiteY4" fmla="*/ 350188 h 3856960"/>
              <a:gd name="connsiteX5" fmla="*/ 970960 w 1828800"/>
              <a:gd name="connsiteY5" fmla="*/ 227639 h 3856960"/>
              <a:gd name="connsiteX6" fmla="*/ 970960 w 1828800"/>
              <a:gd name="connsiteY6" fmla="*/ 95665 h 3856960"/>
              <a:gd name="connsiteX7" fmla="*/ 1046375 w 1828800"/>
              <a:gd name="connsiteY7" fmla="*/ 20250 h 3856960"/>
              <a:gd name="connsiteX8" fmla="*/ 1517715 w 1828800"/>
              <a:gd name="connsiteY8" fmla="*/ 20250 h 3856960"/>
              <a:gd name="connsiteX9" fmla="*/ 1527142 w 1828800"/>
              <a:gd name="connsiteY9" fmla="*/ 20250 h 385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 h="3856960">
                <a:moveTo>
                  <a:pt x="0" y="3856960"/>
                </a:moveTo>
                <a:lnTo>
                  <a:pt x="857839" y="3856960"/>
                </a:lnTo>
                <a:lnTo>
                  <a:pt x="1828800" y="2885999"/>
                </a:lnTo>
                <a:lnTo>
                  <a:pt x="1828800" y="350188"/>
                </a:lnTo>
                <a:lnTo>
                  <a:pt x="1093509" y="350188"/>
                </a:lnTo>
                <a:lnTo>
                  <a:pt x="970960" y="227639"/>
                </a:lnTo>
                <a:lnTo>
                  <a:pt x="970960" y="95665"/>
                </a:lnTo>
                <a:lnTo>
                  <a:pt x="1046375" y="20250"/>
                </a:lnTo>
                <a:lnTo>
                  <a:pt x="1517715" y="20250"/>
                </a:lnTo>
                <a:cubicBezTo>
                  <a:pt x="1520857" y="20250"/>
                  <a:pt x="1442301" y="-25313"/>
                  <a:pt x="1527142" y="20250"/>
                </a:cubicBez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5373278" y="1178351"/>
            <a:ext cx="1498862" cy="2432114"/>
          </a:xfrm>
          <a:custGeom>
            <a:avLst/>
            <a:gdLst>
              <a:gd name="connsiteX0" fmla="*/ 0 w 1498862"/>
              <a:gd name="connsiteY0" fmla="*/ 0 h 2432114"/>
              <a:gd name="connsiteX1" fmla="*/ 301658 w 1498862"/>
              <a:gd name="connsiteY1" fmla="*/ 0 h 2432114"/>
              <a:gd name="connsiteX2" fmla="*/ 650450 w 1498862"/>
              <a:gd name="connsiteY2" fmla="*/ 348792 h 2432114"/>
              <a:gd name="connsiteX3" fmla="*/ 650450 w 1498862"/>
              <a:gd name="connsiteY3" fmla="*/ 820131 h 2432114"/>
              <a:gd name="connsiteX4" fmla="*/ 537328 w 1498862"/>
              <a:gd name="connsiteY4" fmla="*/ 933253 h 2432114"/>
              <a:gd name="connsiteX5" fmla="*/ 320512 w 1498862"/>
              <a:gd name="connsiteY5" fmla="*/ 933253 h 2432114"/>
              <a:gd name="connsiteX6" fmla="*/ 235671 w 1498862"/>
              <a:gd name="connsiteY6" fmla="*/ 1018094 h 2432114"/>
              <a:gd name="connsiteX7" fmla="*/ 235671 w 1498862"/>
              <a:gd name="connsiteY7" fmla="*/ 1781665 h 2432114"/>
              <a:gd name="connsiteX8" fmla="*/ 886120 w 1498862"/>
              <a:gd name="connsiteY8" fmla="*/ 2432114 h 2432114"/>
              <a:gd name="connsiteX9" fmla="*/ 1498862 w 1498862"/>
              <a:gd name="connsiteY9" fmla="*/ 2432114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98862" h="2432114">
                <a:moveTo>
                  <a:pt x="0" y="0"/>
                </a:moveTo>
                <a:lnTo>
                  <a:pt x="301658" y="0"/>
                </a:lnTo>
                <a:lnTo>
                  <a:pt x="650450" y="348792"/>
                </a:lnTo>
                <a:lnTo>
                  <a:pt x="650450" y="820131"/>
                </a:lnTo>
                <a:lnTo>
                  <a:pt x="537328" y="933253"/>
                </a:lnTo>
                <a:lnTo>
                  <a:pt x="320512" y="933253"/>
                </a:lnTo>
                <a:lnTo>
                  <a:pt x="235671" y="1018094"/>
                </a:lnTo>
                <a:lnTo>
                  <a:pt x="235671" y="1781665"/>
                </a:lnTo>
                <a:lnTo>
                  <a:pt x="886120" y="2432114"/>
                </a:lnTo>
                <a:lnTo>
                  <a:pt x="1498862" y="2432114"/>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5118755" y="1677970"/>
            <a:ext cx="1762812" cy="3874417"/>
          </a:xfrm>
          <a:custGeom>
            <a:avLst/>
            <a:gdLst>
              <a:gd name="connsiteX0" fmla="*/ 188536 w 1715678"/>
              <a:gd name="connsiteY0" fmla="*/ 0 h 3799002"/>
              <a:gd name="connsiteX1" fmla="*/ 386499 w 1715678"/>
              <a:gd name="connsiteY1" fmla="*/ 0 h 3799002"/>
              <a:gd name="connsiteX2" fmla="*/ 471340 w 1715678"/>
              <a:gd name="connsiteY2" fmla="*/ 84841 h 3799002"/>
              <a:gd name="connsiteX3" fmla="*/ 471340 w 1715678"/>
              <a:gd name="connsiteY3" fmla="*/ 282804 h 3799002"/>
              <a:gd name="connsiteX4" fmla="*/ 358218 w 1715678"/>
              <a:gd name="connsiteY4" fmla="*/ 395926 h 3799002"/>
              <a:gd name="connsiteX5" fmla="*/ 84841 w 1715678"/>
              <a:gd name="connsiteY5" fmla="*/ 395926 h 3799002"/>
              <a:gd name="connsiteX6" fmla="*/ 0 w 1715678"/>
              <a:gd name="connsiteY6" fmla="*/ 480767 h 3799002"/>
              <a:gd name="connsiteX7" fmla="*/ 0 w 1715678"/>
              <a:gd name="connsiteY7" fmla="*/ 2931736 h 3799002"/>
              <a:gd name="connsiteX8" fmla="*/ 867266 w 1715678"/>
              <a:gd name="connsiteY8" fmla="*/ 3799002 h 3799002"/>
              <a:gd name="connsiteX9" fmla="*/ 1715678 w 1715678"/>
              <a:gd name="connsiteY9" fmla="*/ 3799002 h 379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5678" h="3799002">
                <a:moveTo>
                  <a:pt x="188536" y="0"/>
                </a:moveTo>
                <a:lnTo>
                  <a:pt x="386499" y="0"/>
                </a:lnTo>
                <a:lnTo>
                  <a:pt x="471340" y="84841"/>
                </a:lnTo>
                <a:lnTo>
                  <a:pt x="471340" y="282804"/>
                </a:lnTo>
                <a:lnTo>
                  <a:pt x="358218" y="395926"/>
                </a:lnTo>
                <a:lnTo>
                  <a:pt x="84841" y="395926"/>
                </a:lnTo>
                <a:lnTo>
                  <a:pt x="0" y="480767"/>
                </a:lnTo>
                <a:lnTo>
                  <a:pt x="0" y="2931736"/>
                </a:lnTo>
                <a:lnTo>
                  <a:pt x="867266" y="3799002"/>
                </a:lnTo>
                <a:lnTo>
                  <a:pt x="1715678" y="3799002"/>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04022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26585" y="472175"/>
            <a:ext cx="1605971" cy="4562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Root: </a:t>
            </a:r>
          </a:p>
          <a:p>
            <a:pPr algn="ctr"/>
            <a:r>
              <a:rPr lang="en-US" sz="1400" dirty="0" smtClean="0"/>
              <a:t>Network Interface</a:t>
            </a:r>
            <a:endParaRPr lang="en-US" sz="1400" dirty="0"/>
          </a:p>
        </p:txBody>
      </p:sp>
      <p:sp>
        <p:nvSpPr>
          <p:cNvPr id="3" name="Rounded Rectangle 2"/>
          <p:cNvSpPr/>
          <p:nvPr/>
        </p:nvSpPr>
        <p:spPr>
          <a:xfrm>
            <a:off x="3967570" y="1564940"/>
            <a:ext cx="1524000" cy="7336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Priority QDISC</a:t>
            </a:r>
          </a:p>
        </p:txBody>
      </p:sp>
      <p:sp>
        <p:nvSpPr>
          <p:cNvPr id="6" name="Rounded Rectangle 5"/>
          <p:cNvSpPr/>
          <p:nvPr/>
        </p:nvSpPr>
        <p:spPr>
          <a:xfrm>
            <a:off x="2989933" y="4304462"/>
            <a:ext cx="15240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Traffic Shaping QDISC</a:t>
            </a:r>
          </a:p>
        </p:txBody>
      </p:sp>
      <p:grpSp>
        <p:nvGrpSpPr>
          <p:cNvPr id="10" name="Group 9"/>
          <p:cNvGrpSpPr/>
          <p:nvPr/>
        </p:nvGrpSpPr>
        <p:grpSpPr>
          <a:xfrm>
            <a:off x="2989933" y="2949170"/>
            <a:ext cx="3479276" cy="733620"/>
            <a:chOff x="2692924" y="3054157"/>
            <a:chExt cx="3479276" cy="733620"/>
          </a:xfrm>
        </p:grpSpPr>
        <p:sp>
          <p:nvSpPr>
            <p:cNvPr id="5" name="Rounded Rectangle 4"/>
            <p:cNvSpPr/>
            <p:nvPr/>
          </p:nvSpPr>
          <p:spPr>
            <a:xfrm>
              <a:off x="2692924" y="3054157"/>
              <a:ext cx="1524000" cy="7336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Delay</a:t>
              </a:r>
            </a:p>
            <a:p>
              <a:pPr algn="ctr"/>
              <a:r>
                <a:rPr lang="en-US" dirty="0" smtClean="0"/>
                <a:t>QDISC</a:t>
              </a:r>
            </a:p>
          </p:txBody>
        </p:sp>
        <p:sp>
          <p:nvSpPr>
            <p:cNvPr id="7" name="Rounded Rectangle 6"/>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grpSp>
        <p:nvGrpSpPr>
          <p:cNvPr id="11" name="Group 10"/>
          <p:cNvGrpSpPr/>
          <p:nvPr/>
        </p:nvGrpSpPr>
        <p:grpSpPr>
          <a:xfrm>
            <a:off x="2012295" y="5659754"/>
            <a:ext cx="3479276" cy="733620"/>
            <a:chOff x="2692924" y="3054157"/>
            <a:chExt cx="3479276" cy="733620"/>
          </a:xfrm>
        </p:grpSpPr>
        <p:sp>
          <p:nvSpPr>
            <p:cNvPr id="12" name="Rounded Rectangle 11"/>
            <p:cNvSpPr/>
            <p:nvPr/>
          </p:nvSpPr>
          <p:spPr>
            <a:xfrm>
              <a:off x="2692924"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sp>
          <p:nvSpPr>
            <p:cNvPr id="13" name="Rounded Rectangle 12"/>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cxnSp>
        <p:nvCxnSpPr>
          <p:cNvPr id="15" name="Elbow Connector 14"/>
          <p:cNvCxnSpPr>
            <a:stCxn id="5" idx="0"/>
          </p:cNvCxnSpPr>
          <p:nvPr/>
        </p:nvCxnSpPr>
        <p:spPr>
          <a:xfrm rot="5400000" flipH="1" flipV="1">
            <a:off x="3724947" y="2325546"/>
            <a:ext cx="650610" cy="596638"/>
          </a:xfrm>
          <a:prstGeom prst="bentConnector3">
            <a:avLst>
              <a:gd name="adj1" fmla="val 35511"/>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7" idx="0"/>
          </p:cNvCxnSpPr>
          <p:nvPr/>
        </p:nvCxnSpPr>
        <p:spPr>
          <a:xfrm rot="16200000" flipV="1">
            <a:off x="5083586" y="2325546"/>
            <a:ext cx="650610" cy="596637"/>
          </a:xfrm>
          <a:prstGeom prst="bentConnector3">
            <a:avLst>
              <a:gd name="adj1" fmla="val 34062"/>
            </a:avLst>
          </a:prstGeom>
          <a:ln>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a:stCxn id="12" idx="0"/>
          </p:cNvCxnSpPr>
          <p:nvPr/>
        </p:nvCxnSpPr>
        <p:spPr>
          <a:xfrm rot="5400000" flipH="1" flipV="1">
            <a:off x="2764134" y="5048243"/>
            <a:ext cx="621672" cy="601351"/>
          </a:xfrm>
          <a:prstGeom prst="bentConnector3">
            <a:avLst>
              <a:gd name="adj1" fmla="val 33320"/>
            </a:avLst>
          </a:prstGeom>
          <a:ln>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13" idx="0"/>
          </p:cNvCxnSpPr>
          <p:nvPr/>
        </p:nvCxnSpPr>
        <p:spPr>
          <a:xfrm rot="16200000" flipV="1">
            <a:off x="4122774" y="5052956"/>
            <a:ext cx="621672" cy="591923"/>
          </a:xfrm>
          <a:prstGeom prst="bentConnector3">
            <a:avLst>
              <a:gd name="adj1" fmla="val 31803"/>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5486400" y="1571291"/>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5" name="Flowchart: Decision 34"/>
          <p:cNvSpPr/>
          <p:nvPr/>
        </p:nvSpPr>
        <p:spPr>
          <a:xfrm>
            <a:off x="4513933" y="4310812"/>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7" name="Rounded Rectangle 36"/>
          <p:cNvSpPr/>
          <p:nvPr/>
        </p:nvSpPr>
        <p:spPr>
          <a:xfrm>
            <a:off x="7162800" y="1447800"/>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Application Traffic</a:t>
            </a:r>
          </a:p>
          <a:p>
            <a:pPr marL="171450" indent="-171450">
              <a:buFont typeface="Arial" panose="020B0604020202020204" pitchFamily="34" charset="0"/>
              <a:buChar char="•"/>
            </a:pPr>
            <a:r>
              <a:rPr lang="en-US" sz="1200" dirty="0" smtClean="0"/>
              <a:t>Other Network Traffic</a:t>
            </a:r>
            <a:endParaRPr lang="en-US" sz="1200" dirty="0"/>
          </a:p>
        </p:txBody>
      </p:sp>
      <p:sp>
        <p:nvSpPr>
          <p:cNvPr id="56" name="Rounded Rectangle 55"/>
          <p:cNvSpPr/>
          <p:nvPr/>
        </p:nvSpPr>
        <p:spPr>
          <a:xfrm>
            <a:off x="7162800" y="4187322"/>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High Priority</a:t>
            </a:r>
          </a:p>
          <a:p>
            <a:pPr marL="171450" indent="-171450">
              <a:buFont typeface="Arial" panose="020B0604020202020204" pitchFamily="34" charset="0"/>
              <a:buChar char="•"/>
            </a:pPr>
            <a:r>
              <a:rPr lang="en-US" sz="1200" dirty="0" smtClean="0"/>
              <a:t>Low Priority</a:t>
            </a:r>
            <a:endParaRPr lang="en-US" sz="1200" dirty="0"/>
          </a:p>
        </p:txBody>
      </p:sp>
      <p:cxnSp>
        <p:nvCxnSpPr>
          <p:cNvPr id="58" name="Straight Arrow Connector 57"/>
          <p:cNvCxnSpPr>
            <a:stCxn id="56" idx="1"/>
            <a:endCxn id="35" idx="3"/>
          </p:cNvCxnSpPr>
          <p:nvPr/>
        </p:nvCxnSpPr>
        <p:spPr>
          <a:xfrm flipH="1">
            <a:off x="5887171" y="4671272"/>
            <a:ext cx="1275629" cy="3174"/>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stCxn id="37" idx="1"/>
            <a:endCxn id="34" idx="3"/>
          </p:cNvCxnSpPr>
          <p:nvPr/>
        </p:nvCxnSpPr>
        <p:spPr>
          <a:xfrm flipH="1">
            <a:off x="6859638" y="1931750"/>
            <a:ext cx="303162" cy="3175"/>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3" name="TextBox 62"/>
          <p:cNvSpPr txBox="1"/>
          <p:nvPr/>
        </p:nvSpPr>
        <p:spPr>
          <a:xfrm>
            <a:off x="2048772" y="5117068"/>
            <a:ext cx="1353256" cy="369332"/>
          </a:xfrm>
          <a:prstGeom prst="rect">
            <a:avLst/>
          </a:prstGeom>
          <a:noFill/>
        </p:spPr>
        <p:txBody>
          <a:bodyPr wrap="none" rtlCol="0">
            <a:spAutoFit/>
          </a:bodyPr>
          <a:lstStyle/>
          <a:p>
            <a:r>
              <a:rPr lang="en-US" dirty="0" smtClean="0"/>
              <a:t>High Priority</a:t>
            </a:r>
            <a:endParaRPr lang="en-US" dirty="0"/>
          </a:p>
        </p:txBody>
      </p:sp>
      <p:sp>
        <p:nvSpPr>
          <p:cNvPr id="64" name="TextBox 63"/>
          <p:cNvSpPr txBox="1"/>
          <p:nvPr/>
        </p:nvSpPr>
        <p:spPr>
          <a:xfrm>
            <a:off x="3056450" y="2373868"/>
            <a:ext cx="1353256" cy="369332"/>
          </a:xfrm>
          <a:prstGeom prst="rect">
            <a:avLst/>
          </a:prstGeom>
          <a:noFill/>
        </p:spPr>
        <p:txBody>
          <a:bodyPr wrap="none" rtlCol="0">
            <a:spAutoFit/>
          </a:bodyPr>
          <a:lstStyle/>
          <a:p>
            <a:r>
              <a:rPr lang="en-US" dirty="0" smtClean="0"/>
              <a:t>High Priority</a:t>
            </a:r>
            <a:endParaRPr lang="en-US" dirty="0"/>
          </a:p>
        </p:txBody>
      </p:sp>
      <p:sp>
        <p:nvSpPr>
          <p:cNvPr id="65" name="TextBox 64"/>
          <p:cNvSpPr txBox="1"/>
          <p:nvPr/>
        </p:nvSpPr>
        <p:spPr>
          <a:xfrm>
            <a:off x="4127550" y="5114935"/>
            <a:ext cx="1309076" cy="369332"/>
          </a:xfrm>
          <a:prstGeom prst="rect">
            <a:avLst/>
          </a:prstGeom>
          <a:noFill/>
        </p:spPr>
        <p:txBody>
          <a:bodyPr wrap="none" rtlCol="0">
            <a:spAutoFit/>
          </a:bodyPr>
          <a:lstStyle/>
          <a:p>
            <a:r>
              <a:rPr lang="en-US" dirty="0" smtClean="0"/>
              <a:t>Low Priority</a:t>
            </a:r>
            <a:endParaRPr lang="en-US" dirty="0"/>
          </a:p>
        </p:txBody>
      </p:sp>
      <p:sp>
        <p:nvSpPr>
          <p:cNvPr id="66" name="TextBox 65"/>
          <p:cNvSpPr txBox="1"/>
          <p:nvPr/>
        </p:nvSpPr>
        <p:spPr>
          <a:xfrm>
            <a:off x="5105189" y="2368826"/>
            <a:ext cx="1309076" cy="369332"/>
          </a:xfrm>
          <a:prstGeom prst="rect">
            <a:avLst/>
          </a:prstGeom>
          <a:noFill/>
        </p:spPr>
        <p:txBody>
          <a:bodyPr wrap="none" rtlCol="0">
            <a:spAutoFit/>
          </a:bodyPr>
          <a:lstStyle/>
          <a:p>
            <a:r>
              <a:rPr lang="en-US" dirty="0" smtClean="0"/>
              <a:t>Low Priority</a:t>
            </a:r>
            <a:endParaRPr lang="en-US" dirty="0"/>
          </a:p>
        </p:txBody>
      </p:sp>
      <p:cxnSp>
        <p:nvCxnSpPr>
          <p:cNvPr id="72" name="Straight Arrow Connector 71"/>
          <p:cNvCxnSpPr>
            <a:stCxn id="3" idx="0"/>
            <a:endCxn id="2" idx="2"/>
          </p:cNvCxnSpPr>
          <p:nvPr/>
        </p:nvCxnSpPr>
        <p:spPr>
          <a:xfrm flipV="1">
            <a:off x="4729570" y="928468"/>
            <a:ext cx="1" cy="6364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6" idx="0"/>
            <a:endCxn id="5" idx="2"/>
          </p:cNvCxnSpPr>
          <p:nvPr/>
        </p:nvCxnSpPr>
        <p:spPr>
          <a:xfrm flipV="1">
            <a:off x="3751933" y="3682790"/>
            <a:ext cx="0" cy="6216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86" name="Group 85"/>
          <p:cNvGrpSpPr/>
          <p:nvPr/>
        </p:nvGrpSpPr>
        <p:grpSpPr>
          <a:xfrm>
            <a:off x="1676400" y="680807"/>
            <a:ext cx="227353" cy="5712567"/>
            <a:chOff x="839447" y="309793"/>
            <a:chExt cx="227353" cy="6012374"/>
          </a:xfrm>
        </p:grpSpPr>
        <p:cxnSp>
          <p:nvCxnSpPr>
            <p:cNvPr id="77" name="Straight Arrow Connector 76"/>
            <p:cNvCxnSpPr/>
            <p:nvPr/>
          </p:nvCxnSpPr>
          <p:spPr>
            <a:xfrm rot="10800000" flipH="1">
              <a:off x="1066800"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H="1">
              <a:off x="839447"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87" name="TextBox 86"/>
          <p:cNvSpPr txBox="1"/>
          <p:nvPr/>
        </p:nvSpPr>
        <p:spPr>
          <a:xfrm>
            <a:off x="661379" y="228600"/>
            <a:ext cx="1015021" cy="369332"/>
          </a:xfrm>
          <a:prstGeom prst="rect">
            <a:avLst/>
          </a:prstGeom>
          <a:noFill/>
        </p:spPr>
        <p:txBody>
          <a:bodyPr wrap="none" rtlCol="0">
            <a:spAutoFit/>
          </a:bodyPr>
          <a:lstStyle/>
          <a:p>
            <a:r>
              <a:rPr lang="en-US" dirty="0" err="1" smtClean="0"/>
              <a:t>Enqueue</a:t>
            </a:r>
            <a:endParaRPr lang="en-US" dirty="0"/>
          </a:p>
        </p:txBody>
      </p:sp>
      <p:sp>
        <p:nvSpPr>
          <p:cNvPr id="88" name="TextBox 87"/>
          <p:cNvSpPr txBox="1"/>
          <p:nvPr/>
        </p:nvSpPr>
        <p:spPr>
          <a:xfrm>
            <a:off x="1780333" y="228600"/>
            <a:ext cx="1039067" cy="369332"/>
          </a:xfrm>
          <a:prstGeom prst="rect">
            <a:avLst/>
          </a:prstGeom>
          <a:noFill/>
        </p:spPr>
        <p:txBody>
          <a:bodyPr wrap="none" rtlCol="0">
            <a:spAutoFit/>
          </a:bodyPr>
          <a:lstStyle/>
          <a:p>
            <a:r>
              <a:rPr lang="en-US" dirty="0" err="1" smtClean="0"/>
              <a:t>Dequeue</a:t>
            </a:r>
            <a:endParaRPr lang="en-US" dirty="0"/>
          </a:p>
        </p:txBody>
      </p:sp>
      <p:sp>
        <p:nvSpPr>
          <p:cNvPr id="89" name="Rounded Rectangle 88"/>
          <p:cNvSpPr/>
          <p:nvPr/>
        </p:nvSpPr>
        <p:spPr>
          <a:xfrm>
            <a:off x="140749" y="673373"/>
            <a:ext cx="1456700" cy="15364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Enqueue</a:t>
            </a:r>
            <a:r>
              <a:rPr lang="en-US" sz="1200" dirty="0" smtClean="0"/>
              <a:t>:</a:t>
            </a:r>
          </a:p>
          <a:p>
            <a:r>
              <a:rPr lang="en-US" sz="1200" dirty="0" smtClean="0"/>
              <a:t>Traffic leaving on the network interface filters down the tree until it reaches a leaf QDISC, where it is </a:t>
            </a:r>
            <a:r>
              <a:rPr lang="en-US" sz="1200" dirty="0" err="1" smtClean="0"/>
              <a:t>enqueued</a:t>
            </a:r>
            <a:endParaRPr lang="en-US" sz="1200" dirty="0"/>
          </a:p>
        </p:txBody>
      </p:sp>
      <p:sp>
        <p:nvSpPr>
          <p:cNvPr id="91" name="Rounded Rectangle 90"/>
          <p:cNvSpPr/>
          <p:nvPr/>
        </p:nvSpPr>
        <p:spPr>
          <a:xfrm>
            <a:off x="1982477" y="672454"/>
            <a:ext cx="1769455" cy="15373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Dequeue</a:t>
            </a:r>
            <a:r>
              <a:rPr lang="en-US" sz="1200" dirty="0" smtClean="0"/>
              <a:t>:</a:t>
            </a:r>
          </a:p>
          <a:p>
            <a:r>
              <a:rPr lang="en-US" sz="1200" dirty="0" smtClean="0"/>
              <a:t>A packet at the front of a QDISC is </a:t>
            </a:r>
            <a:r>
              <a:rPr lang="en-US" sz="1200" dirty="0" err="1" smtClean="0"/>
              <a:t>dequeued</a:t>
            </a:r>
            <a:r>
              <a:rPr lang="en-US" sz="1200" dirty="0" smtClean="0"/>
              <a:t> and </a:t>
            </a:r>
            <a:r>
              <a:rPr lang="en-US" sz="1200" dirty="0" err="1" smtClean="0"/>
              <a:t>enqueued</a:t>
            </a:r>
            <a:r>
              <a:rPr lang="en-US" sz="1200" dirty="0" smtClean="0"/>
              <a:t> into the QDISC’s parent QDISC.  If the parent is the  root, it is transmitted.</a:t>
            </a:r>
            <a:endParaRPr lang="en-US" sz="1200" dirty="0"/>
          </a:p>
        </p:txBody>
      </p:sp>
      <p:sp>
        <p:nvSpPr>
          <p:cNvPr id="95" name="Rounded Rectangle 94"/>
          <p:cNvSpPr/>
          <p:nvPr/>
        </p:nvSpPr>
        <p:spPr>
          <a:xfrm>
            <a:off x="7010400" y="33945"/>
            <a:ext cx="2133600" cy="10502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Traffic produced by the application is received by the Linux TC in the Kernel and filtered into QDISCs where it awaits transmission.</a:t>
            </a:r>
            <a:endParaRPr lang="en-US" sz="1200" dirty="0"/>
          </a:p>
        </p:txBody>
      </p:sp>
    </p:spTree>
    <p:extLst>
      <p:ext uri="{BB962C8B-B14F-4D97-AF65-F5344CB8AC3E}">
        <p14:creationId xmlns:p14="http://schemas.microsoft.com/office/powerpoint/2010/main" val="750679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029200" y="5948248"/>
            <a:ext cx="1288125" cy="6485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sp>
        <p:nvSpPr>
          <p:cNvPr id="6" name="Rounded Rectangle 5"/>
          <p:cNvSpPr/>
          <p:nvPr/>
        </p:nvSpPr>
        <p:spPr>
          <a:xfrm>
            <a:off x="381000" y="2955523"/>
            <a:ext cx="12192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Network Traffic</a:t>
            </a:r>
            <a:endParaRPr lang="en-US" dirty="0" smtClean="0"/>
          </a:p>
        </p:txBody>
      </p:sp>
      <p:sp>
        <p:nvSpPr>
          <p:cNvPr id="5" name="Rounded Rectangle 4"/>
          <p:cNvSpPr/>
          <p:nvPr/>
        </p:nvSpPr>
        <p:spPr>
          <a:xfrm>
            <a:off x="6553200" y="3505200"/>
            <a:ext cx="1031477" cy="61428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Shaper</a:t>
            </a:r>
            <a:endParaRPr lang="en-US" dirty="0" smtClean="0"/>
          </a:p>
        </p:txBody>
      </p:sp>
      <p:sp>
        <p:nvSpPr>
          <p:cNvPr id="7" name="Rounded Rectangle 6"/>
          <p:cNvSpPr/>
          <p:nvPr/>
        </p:nvSpPr>
        <p:spPr>
          <a:xfrm>
            <a:off x="6659650" y="4478781"/>
            <a:ext cx="818579" cy="5969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Delay</a:t>
            </a:r>
            <a:endParaRPr lang="en-US" dirty="0" smtClean="0"/>
          </a:p>
        </p:txBody>
      </p:sp>
      <p:cxnSp>
        <p:nvCxnSpPr>
          <p:cNvPr id="15" name="Elbow Connector 14"/>
          <p:cNvCxnSpPr/>
          <p:nvPr/>
        </p:nvCxnSpPr>
        <p:spPr>
          <a:xfrm>
            <a:off x="5076130" y="3322332"/>
            <a:ext cx="1734940" cy="18286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3" idx="3"/>
            <a:endCxn id="5" idx="0"/>
          </p:cNvCxnSpPr>
          <p:nvPr/>
        </p:nvCxnSpPr>
        <p:spPr>
          <a:xfrm>
            <a:off x="5333999" y="2350224"/>
            <a:ext cx="1734940" cy="115497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1905000" y="3009394"/>
            <a:ext cx="1363526" cy="62587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cxnSp>
        <p:nvCxnSpPr>
          <p:cNvPr id="72" name="Straight Arrow Connector 71"/>
          <p:cNvCxnSpPr>
            <a:stCxn id="5" idx="2"/>
            <a:endCxn id="7" idx="0"/>
          </p:cNvCxnSpPr>
          <p:nvPr/>
        </p:nvCxnSpPr>
        <p:spPr>
          <a:xfrm>
            <a:off x="7068939" y="4119481"/>
            <a:ext cx="1" cy="359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4" name="Group 3"/>
          <p:cNvGrpSpPr/>
          <p:nvPr/>
        </p:nvGrpSpPr>
        <p:grpSpPr>
          <a:xfrm>
            <a:off x="3959970" y="2016157"/>
            <a:ext cx="1374029" cy="2612349"/>
            <a:chOff x="4038599" y="1731051"/>
            <a:chExt cx="1374029" cy="2612349"/>
          </a:xfrm>
        </p:grpSpPr>
        <p:sp>
          <p:nvSpPr>
            <p:cNvPr id="3" name="Rounded Rectangle 2"/>
            <p:cNvSpPr/>
            <p:nvPr/>
          </p:nvSpPr>
          <p:spPr>
            <a:xfrm>
              <a:off x="4038600" y="1731051"/>
              <a:ext cx="1374028" cy="66813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High </a:t>
              </a:r>
            </a:p>
            <a:p>
              <a:pPr algn="ctr"/>
              <a:r>
                <a:rPr lang="en-US" dirty="0" smtClean="0"/>
                <a:t>priority</a:t>
              </a:r>
              <a:endParaRPr lang="en-US" dirty="0" smtClean="0"/>
            </a:p>
          </p:txBody>
        </p:sp>
        <p:sp>
          <p:nvSpPr>
            <p:cNvPr id="38" name="Rounded Rectangle 37"/>
            <p:cNvSpPr/>
            <p:nvPr/>
          </p:nvSpPr>
          <p:spPr>
            <a:xfrm>
              <a:off x="4038600" y="2703159"/>
              <a:ext cx="1374028" cy="668133"/>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Medium </a:t>
              </a:r>
            </a:p>
            <a:p>
              <a:pPr algn="ctr"/>
              <a:r>
                <a:rPr lang="en-US" dirty="0" smtClean="0"/>
                <a:t>priority</a:t>
              </a:r>
              <a:endParaRPr lang="en-US" dirty="0" smtClean="0"/>
            </a:p>
          </p:txBody>
        </p:sp>
        <p:sp>
          <p:nvSpPr>
            <p:cNvPr id="39" name="Rounded Rectangle 38"/>
            <p:cNvSpPr/>
            <p:nvPr/>
          </p:nvSpPr>
          <p:spPr>
            <a:xfrm>
              <a:off x="4038599" y="3675267"/>
              <a:ext cx="1374029" cy="668133"/>
            </a:xfrm>
            <a:prstGeom prst="round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Non Application</a:t>
              </a:r>
              <a:endParaRPr lang="en-US" dirty="0" smtClean="0"/>
            </a:p>
          </p:txBody>
        </p:sp>
      </p:grpSp>
      <p:cxnSp>
        <p:nvCxnSpPr>
          <p:cNvPr id="41" name="Straight Arrow Connector 40"/>
          <p:cNvCxnSpPr>
            <a:stCxn id="6" idx="3"/>
            <a:endCxn id="34" idx="1"/>
          </p:cNvCxnSpPr>
          <p:nvPr/>
        </p:nvCxnSpPr>
        <p:spPr>
          <a:xfrm>
            <a:off x="1600200" y="3322333"/>
            <a:ext cx="304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Elbow Connector 42"/>
          <p:cNvCxnSpPr>
            <a:stCxn id="34" idx="3"/>
            <a:endCxn id="39" idx="1"/>
          </p:cNvCxnSpPr>
          <p:nvPr/>
        </p:nvCxnSpPr>
        <p:spPr>
          <a:xfrm>
            <a:off x="3268526" y="3322333"/>
            <a:ext cx="691444" cy="97210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4" name="Elbow Connector 43"/>
          <p:cNvCxnSpPr>
            <a:stCxn id="34" idx="3"/>
            <a:endCxn id="3" idx="1"/>
          </p:cNvCxnSpPr>
          <p:nvPr/>
        </p:nvCxnSpPr>
        <p:spPr>
          <a:xfrm flipV="1">
            <a:off x="3268526" y="2350224"/>
            <a:ext cx="691445" cy="97210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34" idx="3"/>
            <a:endCxn id="38" idx="1"/>
          </p:cNvCxnSpPr>
          <p:nvPr/>
        </p:nvCxnSpPr>
        <p:spPr>
          <a:xfrm flipV="1">
            <a:off x="3268526" y="3322332"/>
            <a:ext cx="69144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Elbow Connector 66"/>
          <p:cNvCxnSpPr>
            <a:stCxn id="39" idx="3"/>
            <a:endCxn id="2" idx="0"/>
          </p:cNvCxnSpPr>
          <p:nvPr/>
        </p:nvCxnSpPr>
        <p:spPr>
          <a:xfrm>
            <a:off x="5333999" y="4294440"/>
            <a:ext cx="339264" cy="165380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8" name="Elbow Connector 67"/>
          <p:cNvCxnSpPr>
            <a:stCxn id="7" idx="2"/>
            <a:endCxn id="2" idx="0"/>
          </p:cNvCxnSpPr>
          <p:nvPr/>
        </p:nvCxnSpPr>
        <p:spPr>
          <a:xfrm rot="5400000">
            <a:off x="5934854" y="4814161"/>
            <a:ext cx="872497" cy="139567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0" name="Rounded Rectangle 69"/>
          <p:cNvSpPr/>
          <p:nvPr/>
        </p:nvSpPr>
        <p:spPr>
          <a:xfrm>
            <a:off x="455575" y="4603106"/>
            <a:ext cx="2752779" cy="18738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Network Traffic</a:t>
            </a:r>
            <a:r>
              <a:rPr lang="en-US" sz="1200" dirty="0" smtClean="0"/>
              <a:t>:</a:t>
            </a:r>
            <a:endParaRPr lang="en-US" sz="1200" dirty="0" smtClean="0"/>
          </a:p>
          <a:p>
            <a:r>
              <a:rPr lang="en-US" sz="1200" dirty="0" smtClean="0"/>
              <a:t>Outbound traffic destined for the network interface is first filtered into three queues.  Application traffic is filtered by priority into the high and medium priority queues, where it will be shaped and delayed according to the link profile.  Non application traffic is sent to the lowest priority queue and not shaped.</a:t>
            </a:r>
            <a:endParaRPr lang="en-US" sz="1200" dirty="0"/>
          </a:p>
        </p:txBody>
      </p:sp>
    </p:spTree>
    <p:extLst>
      <p:ext uri="{BB962C8B-B14F-4D97-AF65-F5344CB8AC3E}">
        <p14:creationId xmlns:p14="http://schemas.microsoft.com/office/powerpoint/2010/main" val="418689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312</Words>
  <Application>Microsoft Office PowerPoint</Application>
  <PresentationFormat>On-screen Show (4:3)</PresentationFormat>
  <Paragraphs>169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dc:creator>
  <cp:lastModifiedBy>William Emfinger</cp:lastModifiedBy>
  <cp:revision>50</cp:revision>
  <dcterms:created xsi:type="dcterms:W3CDTF">2014-02-02T14:25:07Z</dcterms:created>
  <dcterms:modified xsi:type="dcterms:W3CDTF">2015-09-25T03:46:17Z</dcterms:modified>
</cp:coreProperties>
</file>