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87" r:id="rId4"/>
    <p:sldId id="281" r:id="rId5"/>
    <p:sldId id="292" r:id="rId6"/>
    <p:sldId id="293" r:id="rId7"/>
    <p:sldId id="294" r:id="rId8"/>
    <p:sldId id="295" r:id="rId9"/>
    <p:sldId id="285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FFFF99"/>
    <a:srgbClr val="66FF99"/>
    <a:srgbClr val="025198"/>
    <a:srgbClr val="0C788E"/>
    <a:srgbClr val="000099"/>
    <a:srgbClr val="FF7C80"/>
    <a:srgbClr val="FFFF66"/>
    <a:srgbClr val="422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21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102CE-F6A4-408A-A628-ED2E860F301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F5978B0-0C64-4773-AC99-2D353C9396FD}">
      <dgm:prSet phldrT="[Текст]"/>
      <dgm:spPr>
        <a:solidFill>
          <a:schemeClr val="accent2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1</a:t>
          </a:r>
          <a:endParaRPr lang="ru-RU" dirty="0">
            <a:solidFill>
              <a:schemeClr val="bg1"/>
            </a:solidFill>
          </a:endParaRPr>
        </a:p>
      </dgm:t>
    </dgm:pt>
    <dgm:pt modelId="{9A1002CC-41A7-4AC9-A620-3C000690E7BE}" type="parTrans" cxnId="{98D15463-E89C-43E9-A2D2-378DE296615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8E98F9E-DCCB-4C61-A97C-C839A8D9F2FD}" type="sibTrans" cxnId="{98D15463-E89C-43E9-A2D2-378DE296615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42D5935-648F-49C0-AD84-4B60DA34FDE3}">
      <dgm:prSet phldrT="[Текст]"/>
      <dgm:spPr>
        <a:solidFill>
          <a:schemeClr val="accent2">
            <a:lumMod val="75000"/>
            <a:alpha val="90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sz="2900" b="1" dirty="0" smtClean="0">
              <a:solidFill>
                <a:schemeClr val="bg1"/>
              </a:solidFill>
            </a:rPr>
            <a:t>Сводки бригад основного производства</a:t>
          </a:r>
          <a:endParaRPr lang="ru-RU" sz="2900" b="1" dirty="0">
            <a:solidFill>
              <a:schemeClr val="bg1"/>
            </a:solidFill>
          </a:endParaRPr>
        </a:p>
      </dgm:t>
    </dgm:pt>
    <dgm:pt modelId="{786FA396-64CF-48E3-B59B-47CF1BB03B4A}" type="parTrans" cxnId="{FA9D42F0-F681-4515-9B20-699716C2B8B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7BA28A6-0856-4BA4-957A-390AC1FDD2EA}" type="sibTrans" cxnId="{FA9D42F0-F681-4515-9B20-699716C2B8B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D1439B1-CE8B-42FF-930B-1490A23F72BD}">
      <dgm:prSet phldrT="[Текст]"/>
      <dgm:spPr>
        <a:solidFill>
          <a:schemeClr val="accent2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2</a:t>
          </a:r>
          <a:endParaRPr lang="ru-RU" dirty="0">
            <a:solidFill>
              <a:schemeClr val="bg1"/>
            </a:solidFill>
          </a:endParaRPr>
        </a:p>
      </dgm:t>
    </dgm:pt>
    <dgm:pt modelId="{AD73B93B-4C24-4B18-BD2D-01B5602A7AD6}" type="parTrans" cxnId="{25DD95F7-1A65-4D21-9AE0-B33AF54DD5C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9C15AA-D972-4080-8FE1-0B21AB42D109}" type="sibTrans" cxnId="{25DD95F7-1A65-4D21-9AE0-B33AF54DD5C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73C5A7D-CFB9-4563-9820-F248F55F663C}">
      <dgm:prSet phldrT="[Текст]"/>
      <dgm:spPr>
        <a:solidFill>
          <a:schemeClr val="accent2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Планирование ремонтов</a:t>
          </a:r>
          <a:endParaRPr lang="ru-RU" b="1" dirty="0">
            <a:solidFill>
              <a:schemeClr val="bg1"/>
            </a:solidFill>
          </a:endParaRPr>
        </a:p>
      </dgm:t>
    </dgm:pt>
    <dgm:pt modelId="{D2396305-B9C1-43C8-8097-234AD0034D56}" type="parTrans" cxnId="{A32BBC8B-DCF7-44A8-90F5-AB07EF8C889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54C5DAD-BE6D-4B51-A23F-D9A030C75FE5}" type="sibTrans" cxnId="{A32BBC8B-DCF7-44A8-90F5-AB07EF8C889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69BC852-69A1-4B1B-B58A-419E02D9A026}">
      <dgm:prSet phldrT="[Текст]"/>
      <dgm:spPr>
        <a:solidFill>
          <a:schemeClr val="accent2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Нормирование ремонтов</a:t>
          </a:r>
          <a:endParaRPr lang="ru-RU" b="1" dirty="0">
            <a:solidFill>
              <a:schemeClr val="bg1"/>
            </a:solidFill>
          </a:endParaRPr>
        </a:p>
      </dgm:t>
    </dgm:pt>
    <dgm:pt modelId="{48CAF504-7CA8-4DE4-B04B-37EC31FA7B74}" type="parTrans" cxnId="{B0C80BC5-1574-4593-AC4D-E8C3EDD2B4C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EB8A4DA-CA2C-4482-A4A7-A11C2CAF4548}" type="sibTrans" cxnId="{B0C80BC5-1574-4593-AC4D-E8C3EDD2B4C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3B3727B-0051-4F01-A798-475317C60B26}">
      <dgm:prSet phldrT="[Текст]"/>
      <dgm:spPr>
        <a:solidFill>
          <a:schemeClr val="accent2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3</a:t>
          </a:r>
          <a:endParaRPr lang="ru-RU" dirty="0">
            <a:solidFill>
              <a:schemeClr val="bg1"/>
            </a:solidFill>
          </a:endParaRPr>
        </a:p>
      </dgm:t>
    </dgm:pt>
    <dgm:pt modelId="{FA430E77-4F1E-4EC7-9EB6-823356EE2190}" type="parTrans" cxnId="{50CB9C4E-52A8-4FF2-9BA2-52C753EB7FB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576D99-4C6D-4011-874C-55720EE8719D}" type="sibTrans" cxnId="{50CB9C4E-52A8-4FF2-9BA2-52C753EB7FB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5B6E28B-C663-40EB-A19A-59220CC70E81}">
      <dgm:prSet phldrT="[Текст]"/>
      <dgm:spPr>
        <a:solidFill>
          <a:schemeClr val="accent2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Предписания супервайзеров и внутренних служб предприятия</a:t>
          </a:r>
          <a:endParaRPr lang="ru-RU" b="1" dirty="0">
            <a:solidFill>
              <a:schemeClr val="bg1"/>
            </a:solidFill>
          </a:endParaRPr>
        </a:p>
      </dgm:t>
    </dgm:pt>
    <dgm:pt modelId="{BC10D12B-7AB1-4548-8F39-63EE8768616C}" type="parTrans" cxnId="{E42417A2-D34E-4642-AB40-46F74782E77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3CA3EA4-C0B1-4A50-B23D-C0196209EC5C}" type="sibTrans" cxnId="{E42417A2-D34E-4642-AB40-46F74782E77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6664001-2219-4200-A0FC-46242D1F0675}">
      <dgm:prSet phldrT="[Текст]"/>
      <dgm:spPr>
        <a:solidFill>
          <a:schemeClr val="accent2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Движение материалов и оборудования в технологическом процессе</a:t>
          </a:r>
          <a:endParaRPr lang="ru-RU" b="1" dirty="0">
            <a:solidFill>
              <a:schemeClr val="bg1"/>
            </a:solidFill>
          </a:endParaRPr>
        </a:p>
      </dgm:t>
    </dgm:pt>
    <dgm:pt modelId="{985C54AD-0CB0-4DBD-9B86-780245F11BFF}" type="parTrans" cxnId="{DF462E95-EEEA-40D1-AFA8-660F3858C61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D3FFA67-707C-48F4-A4FC-C176C435E0C6}" type="sibTrans" cxnId="{DF462E95-EEEA-40D1-AFA8-660F3858C61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44B036B-251D-4788-9522-21E75DBBC884}">
      <dgm:prSet phldrT="[Текст]"/>
      <dgm:spPr>
        <a:solidFill>
          <a:schemeClr val="accent2">
            <a:lumMod val="75000"/>
            <a:alpha val="90000"/>
          </a:schemeClr>
        </a:solidFill>
        <a:ln>
          <a:solidFill>
            <a:srgbClr val="FFFF00"/>
          </a:solidFill>
        </a:ln>
      </dgm:spPr>
      <dgm:t>
        <a:bodyPr/>
        <a:lstStyle/>
        <a:p>
          <a:endParaRPr lang="ru-RU" sz="2900" b="1" dirty="0">
            <a:solidFill>
              <a:schemeClr val="bg1"/>
            </a:solidFill>
          </a:endParaRPr>
        </a:p>
      </dgm:t>
    </dgm:pt>
    <dgm:pt modelId="{D2933BB6-7DA0-411D-A377-26406A52CA58}" type="parTrans" cxnId="{CBEAF5BC-AEBD-4C22-B73D-165D01E30D9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8037A07-5DBB-46FD-96A6-A2B3EF2AE4EE}" type="sibTrans" cxnId="{CBEAF5BC-AEBD-4C22-B73D-165D01E30D9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02A9A2C-304B-4BE8-80E4-FE77CC2C8DC2}">
      <dgm:prSet phldrT="[Текст]"/>
      <dgm:spPr>
        <a:solidFill>
          <a:schemeClr val="accent2">
            <a:lumMod val="75000"/>
            <a:alpha val="90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ru-RU" sz="2900" b="1" dirty="0" smtClean="0">
              <a:solidFill>
                <a:schemeClr val="bg1"/>
              </a:solidFill>
            </a:rPr>
            <a:t>Сводки бригад вспомогательного производства</a:t>
          </a:r>
          <a:endParaRPr lang="ru-RU" sz="2900" b="1" dirty="0">
            <a:solidFill>
              <a:schemeClr val="bg1"/>
            </a:solidFill>
          </a:endParaRPr>
        </a:p>
      </dgm:t>
    </dgm:pt>
    <dgm:pt modelId="{5E42EBE3-1F23-4F65-BD11-BBDEE1398B38}" type="parTrans" cxnId="{1976FFF2-50D2-463C-A92D-183DE01DD76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A556D4A-BDF8-4F2E-83CC-530C70A32C17}" type="sibTrans" cxnId="{1976FFF2-50D2-463C-A92D-183DE01DD76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3F10B94-95EC-4D60-805B-D0779B49B1B9}" type="pres">
      <dgm:prSet presAssocID="{1D4102CE-F6A4-408A-A628-ED2E860F30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63CF2C-FB7A-4454-A604-34E8262694CC}" type="pres">
      <dgm:prSet presAssocID="{7F5978B0-0C64-4773-AC99-2D353C9396FD}" presName="composite" presStyleCnt="0"/>
      <dgm:spPr/>
    </dgm:pt>
    <dgm:pt modelId="{4EE443EE-D0C5-41F5-ADD8-7381B5B9F77A}" type="pres">
      <dgm:prSet presAssocID="{7F5978B0-0C64-4773-AC99-2D353C9396F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78377C-92F6-45C8-8933-799EBC6C9818}" type="pres">
      <dgm:prSet presAssocID="{7F5978B0-0C64-4773-AC99-2D353C9396F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BD4936-26D5-4C7A-83C5-9D43AA8EA660}" type="pres">
      <dgm:prSet presAssocID="{C8E98F9E-DCCB-4C61-A97C-C839A8D9F2FD}" presName="sp" presStyleCnt="0"/>
      <dgm:spPr/>
    </dgm:pt>
    <dgm:pt modelId="{74E440F7-34DD-4005-8107-CFC75C027789}" type="pres">
      <dgm:prSet presAssocID="{2D1439B1-CE8B-42FF-930B-1490A23F72BD}" presName="composite" presStyleCnt="0"/>
      <dgm:spPr/>
    </dgm:pt>
    <dgm:pt modelId="{8CF38DD9-A9FB-4AD5-8515-CCF7EB12F032}" type="pres">
      <dgm:prSet presAssocID="{2D1439B1-CE8B-42FF-930B-1490A23F72B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21B82C-0E47-45D2-893E-62E2E7205853}" type="pres">
      <dgm:prSet presAssocID="{2D1439B1-CE8B-42FF-930B-1490A23F72B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D3345D-4AB1-46A7-B5F5-063E2850BD5E}" type="pres">
      <dgm:prSet presAssocID="{E79C15AA-D972-4080-8FE1-0B21AB42D109}" presName="sp" presStyleCnt="0"/>
      <dgm:spPr/>
    </dgm:pt>
    <dgm:pt modelId="{C5C53E51-795E-43D7-921A-D107B1624CA1}" type="pres">
      <dgm:prSet presAssocID="{83B3727B-0051-4F01-A798-475317C60B26}" presName="composite" presStyleCnt="0"/>
      <dgm:spPr/>
    </dgm:pt>
    <dgm:pt modelId="{795DFB94-4495-4165-A705-D5C6A7C57594}" type="pres">
      <dgm:prSet presAssocID="{83B3727B-0051-4F01-A798-475317C60B2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ABB1BA-423D-4EC6-B63D-6592657E2C06}" type="pres">
      <dgm:prSet presAssocID="{83B3727B-0051-4F01-A798-475317C60B2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D7D2717-8D99-45CD-83AC-B6E83DAC6E87}" type="presOf" srcId="{E02A9A2C-304B-4BE8-80E4-FE77CC2C8DC2}" destId="{4578377C-92F6-45C8-8933-799EBC6C9818}" srcOrd="0" destOrd="1" presId="urn:microsoft.com/office/officeart/2005/8/layout/chevron2"/>
    <dgm:cxn modelId="{1976FFF2-50D2-463C-A92D-183DE01DD767}" srcId="{7F5978B0-0C64-4773-AC99-2D353C9396FD}" destId="{E02A9A2C-304B-4BE8-80E4-FE77CC2C8DC2}" srcOrd="1" destOrd="0" parTransId="{5E42EBE3-1F23-4F65-BD11-BBDEE1398B38}" sibTransId="{8A556D4A-BDF8-4F2E-83CC-530C70A32C17}"/>
    <dgm:cxn modelId="{A206BA90-800A-4720-AC39-1E381B61A2D7}" type="presOf" srcId="{773C5A7D-CFB9-4563-9820-F248F55F663C}" destId="{D021B82C-0E47-45D2-893E-62E2E7205853}" srcOrd="0" destOrd="0" presId="urn:microsoft.com/office/officeart/2005/8/layout/chevron2"/>
    <dgm:cxn modelId="{A32BBC8B-DCF7-44A8-90F5-AB07EF8C8896}" srcId="{2D1439B1-CE8B-42FF-930B-1490A23F72BD}" destId="{773C5A7D-CFB9-4563-9820-F248F55F663C}" srcOrd="0" destOrd="0" parTransId="{D2396305-B9C1-43C8-8097-234AD0034D56}" sibTransId="{754C5DAD-BE6D-4B51-A23F-D9A030C75FE5}"/>
    <dgm:cxn modelId="{72F61314-AA09-4984-8C26-F3571C50A5AF}" type="presOf" srcId="{75B6E28B-C663-40EB-A19A-59220CC70E81}" destId="{F9ABB1BA-423D-4EC6-B63D-6592657E2C06}" srcOrd="0" destOrd="0" presId="urn:microsoft.com/office/officeart/2005/8/layout/chevron2"/>
    <dgm:cxn modelId="{7292F260-8C98-4B25-832D-D2ED65281191}" type="presOf" srcId="{1D4102CE-F6A4-408A-A628-ED2E860F3014}" destId="{13F10B94-95EC-4D60-805B-D0779B49B1B9}" srcOrd="0" destOrd="0" presId="urn:microsoft.com/office/officeart/2005/8/layout/chevron2"/>
    <dgm:cxn modelId="{DF462E95-EEEA-40D1-AFA8-660F3858C61D}" srcId="{83B3727B-0051-4F01-A798-475317C60B26}" destId="{D6664001-2219-4200-A0FC-46242D1F0675}" srcOrd="1" destOrd="0" parTransId="{985C54AD-0CB0-4DBD-9B86-780245F11BFF}" sibTransId="{2D3FFA67-707C-48F4-A4FC-C176C435E0C6}"/>
    <dgm:cxn modelId="{25DD95F7-1A65-4D21-9AE0-B33AF54DD5C2}" srcId="{1D4102CE-F6A4-408A-A628-ED2E860F3014}" destId="{2D1439B1-CE8B-42FF-930B-1490A23F72BD}" srcOrd="1" destOrd="0" parTransId="{AD73B93B-4C24-4B18-BD2D-01B5602A7AD6}" sibTransId="{E79C15AA-D972-4080-8FE1-0B21AB42D109}"/>
    <dgm:cxn modelId="{764072A4-5C27-4075-BB7A-D03A98E4A86A}" type="presOf" srcId="{2D1439B1-CE8B-42FF-930B-1490A23F72BD}" destId="{8CF38DD9-A9FB-4AD5-8515-CCF7EB12F032}" srcOrd="0" destOrd="0" presId="urn:microsoft.com/office/officeart/2005/8/layout/chevron2"/>
    <dgm:cxn modelId="{A5B5836A-B85F-48AF-967E-297D7C158BF6}" type="presOf" srcId="{83B3727B-0051-4F01-A798-475317C60B26}" destId="{795DFB94-4495-4165-A705-D5C6A7C57594}" srcOrd="0" destOrd="0" presId="urn:microsoft.com/office/officeart/2005/8/layout/chevron2"/>
    <dgm:cxn modelId="{98D15463-E89C-43E9-A2D2-378DE2966151}" srcId="{1D4102CE-F6A4-408A-A628-ED2E860F3014}" destId="{7F5978B0-0C64-4773-AC99-2D353C9396FD}" srcOrd="0" destOrd="0" parTransId="{9A1002CC-41A7-4AC9-A620-3C000690E7BE}" sibTransId="{C8E98F9E-DCCB-4C61-A97C-C839A8D9F2FD}"/>
    <dgm:cxn modelId="{50CB9C4E-52A8-4FF2-9BA2-52C753EB7FB1}" srcId="{1D4102CE-F6A4-408A-A628-ED2E860F3014}" destId="{83B3727B-0051-4F01-A798-475317C60B26}" srcOrd="2" destOrd="0" parTransId="{FA430E77-4F1E-4EC7-9EB6-823356EE2190}" sibTransId="{3E576D99-4C6D-4011-874C-55720EE8719D}"/>
    <dgm:cxn modelId="{FA9D42F0-F681-4515-9B20-699716C2B8B4}" srcId="{7F5978B0-0C64-4773-AC99-2D353C9396FD}" destId="{642D5935-648F-49C0-AD84-4B60DA34FDE3}" srcOrd="0" destOrd="0" parTransId="{786FA396-64CF-48E3-B59B-47CF1BB03B4A}" sibTransId="{A7BA28A6-0856-4BA4-957A-390AC1FDD2EA}"/>
    <dgm:cxn modelId="{E42417A2-D34E-4642-AB40-46F74782E778}" srcId="{83B3727B-0051-4F01-A798-475317C60B26}" destId="{75B6E28B-C663-40EB-A19A-59220CC70E81}" srcOrd="0" destOrd="0" parTransId="{BC10D12B-7AB1-4548-8F39-63EE8768616C}" sibTransId="{43CA3EA4-C0B1-4A50-B23D-C0196209EC5C}"/>
    <dgm:cxn modelId="{7474268E-2207-4542-96E1-50B68D089529}" type="presOf" srcId="{E44B036B-251D-4788-9522-21E75DBBC884}" destId="{4578377C-92F6-45C8-8933-799EBC6C9818}" srcOrd="0" destOrd="2" presId="urn:microsoft.com/office/officeart/2005/8/layout/chevron2"/>
    <dgm:cxn modelId="{B783526E-5028-4CBC-9393-A9D43B8EDB95}" type="presOf" srcId="{7F5978B0-0C64-4773-AC99-2D353C9396FD}" destId="{4EE443EE-D0C5-41F5-ADD8-7381B5B9F77A}" srcOrd="0" destOrd="0" presId="urn:microsoft.com/office/officeart/2005/8/layout/chevron2"/>
    <dgm:cxn modelId="{8EB8D3D8-4068-47C3-9DE3-D0A07C93497D}" type="presOf" srcId="{169BC852-69A1-4B1B-B58A-419E02D9A026}" destId="{D021B82C-0E47-45D2-893E-62E2E7205853}" srcOrd="0" destOrd="1" presId="urn:microsoft.com/office/officeart/2005/8/layout/chevron2"/>
    <dgm:cxn modelId="{B0C80BC5-1574-4593-AC4D-E8C3EDD2B4CD}" srcId="{2D1439B1-CE8B-42FF-930B-1490A23F72BD}" destId="{169BC852-69A1-4B1B-B58A-419E02D9A026}" srcOrd="1" destOrd="0" parTransId="{48CAF504-7CA8-4DE4-B04B-37EC31FA7B74}" sibTransId="{7EB8A4DA-CA2C-4482-A4A7-A11C2CAF4548}"/>
    <dgm:cxn modelId="{E9577BD5-E184-41FC-B479-3DDCDB08C7D7}" type="presOf" srcId="{642D5935-648F-49C0-AD84-4B60DA34FDE3}" destId="{4578377C-92F6-45C8-8933-799EBC6C9818}" srcOrd="0" destOrd="0" presId="urn:microsoft.com/office/officeart/2005/8/layout/chevron2"/>
    <dgm:cxn modelId="{CBEAF5BC-AEBD-4C22-B73D-165D01E30D90}" srcId="{7F5978B0-0C64-4773-AC99-2D353C9396FD}" destId="{E44B036B-251D-4788-9522-21E75DBBC884}" srcOrd="2" destOrd="0" parTransId="{D2933BB6-7DA0-411D-A377-26406A52CA58}" sibTransId="{D8037A07-5DBB-46FD-96A6-A2B3EF2AE4EE}"/>
    <dgm:cxn modelId="{CEAEE7FC-2417-43C1-A99E-A93F22018A49}" type="presOf" srcId="{D6664001-2219-4200-A0FC-46242D1F0675}" destId="{F9ABB1BA-423D-4EC6-B63D-6592657E2C06}" srcOrd="0" destOrd="1" presId="urn:microsoft.com/office/officeart/2005/8/layout/chevron2"/>
    <dgm:cxn modelId="{463B9861-122F-49F5-84E9-E7D2A5DA8335}" type="presParOf" srcId="{13F10B94-95EC-4D60-805B-D0779B49B1B9}" destId="{E763CF2C-FB7A-4454-A604-34E8262694CC}" srcOrd="0" destOrd="0" presId="urn:microsoft.com/office/officeart/2005/8/layout/chevron2"/>
    <dgm:cxn modelId="{375C5C52-853B-46A0-A2F6-CDC85FE66852}" type="presParOf" srcId="{E763CF2C-FB7A-4454-A604-34E8262694CC}" destId="{4EE443EE-D0C5-41F5-ADD8-7381B5B9F77A}" srcOrd="0" destOrd="0" presId="urn:microsoft.com/office/officeart/2005/8/layout/chevron2"/>
    <dgm:cxn modelId="{8A15646D-000F-4F05-8344-185BCE23ED09}" type="presParOf" srcId="{E763CF2C-FB7A-4454-A604-34E8262694CC}" destId="{4578377C-92F6-45C8-8933-799EBC6C9818}" srcOrd="1" destOrd="0" presId="urn:microsoft.com/office/officeart/2005/8/layout/chevron2"/>
    <dgm:cxn modelId="{805C1BAA-DA62-4E22-A72D-8AB45DDF619B}" type="presParOf" srcId="{13F10B94-95EC-4D60-805B-D0779B49B1B9}" destId="{D0BD4936-26D5-4C7A-83C5-9D43AA8EA660}" srcOrd="1" destOrd="0" presId="urn:microsoft.com/office/officeart/2005/8/layout/chevron2"/>
    <dgm:cxn modelId="{2FC7EDD8-7445-469B-A045-DE626ABED230}" type="presParOf" srcId="{13F10B94-95EC-4D60-805B-D0779B49B1B9}" destId="{74E440F7-34DD-4005-8107-CFC75C027789}" srcOrd="2" destOrd="0" presId="urn:microsoft.com/office/officeart/2005/8/layout/chevron2"/>
    <dgm:cxn modelId="{B278B119-3C4C-44C9-9773-61BFB62A4CF6}" type="presParOf" srcId="{74E440F7-34DD-4005-8107-CFC75C027789}" destId="{8CF38DD9-A9FB-4AD5-8515-CCF7EB12F032}" srcOrd="0" destOrd="0" presId="urn:microsoft.com/office/officeart/2005/8/layout/chevron2"/>
    <dgm:cxn modelId="{0BA88B57-66DF-40F2-87C8-213322263622}" type="presParOf" srcId="{74E440F7-34DD-4005-8107-CFC75C027789}" destId="{D021B82C-0E47-45D2-893E-62E2E7205853}" srcOrd="1" destOrd="0" presId="urn:microsoft.com/office/officeart/2005/8/layout/chevron2"/>
    <dgm:cxn modelId="{E0789911-2CF2-42DA-8651-BFADA9198A3B}" type="presParOf" srcId="{13F10B94-95EC-4D60-805B-D0779B49B1B9}" destId="{68D3345D-4AB1-46A7-B5F5-063E2850BD5E}" srcOrd="3" destOrd="0" presId="urn:microsoft.com/office/officeart/2005/8/layout/chevron2"/>
    <dgm:cxn modelId="{06DD103E-6D52-41FF-A774-37B1B039EB9F}" type="presParOf" srcId="{13F10B94-95EC-4D60-805B-D0779B49B1B9}" destId="{C5C53E51-795E-43D7-921A-D107B1624CA1}" srcOrd="4" destOrd="0" presId="urn:microsoft.com/office/officeart/2005/8/layout/chevron2"/>
    <dgm:cxn modelId="{AE72B99F-7526-46DD-80AB-CA0BBFFDD660}" type="presParOf" srcId="{C5C53E51-795E-43D7-921A-D107B1624CA1}" destId="{795DFB94-4495-4165-A705-D5C6A7C57594}" srcOrd="0" destOrd="0" presId="urn:microsoft.com/office/officeart/2005/8/layout/chevron2"/>
    <dgm:cxn modelId="{6AA8A3F7-4554-4CBD-B738-75221CC9A61B}" type="presParOf" srcId="{C5C53E51-795E-43D7-921A-D107B1624CA1}" destId="{F9ABB1BA-423D-4EC6-B63D-6592657E2C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9C754-3675-46A8-A763-54468DD83B9A}" type="doc">
      <dgm:prSet loTypeId="urn:microsoft.com/office/officeart/2005/8/layout/vList4#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30434D88-6DD4-4D67-AAA6-8B0C8EBC042B}">
      <dgm:prSet phldrT="[Текст]" custT="1"/>
      <dgm:spPr>
        <a:solidFill>
          <a:srgbClr val="FFFF99"/>
        </a:solidFill>
      </dgm:spPr>
      <dgm:t>
        <a:bodyPr/>
        <a:lstStyle/>
        <a:p>
          <a:r>
            <a:rPr lang="ru-RU" sz="1400" b="1" dirty="0" smtClean="0"/>
            <a:t>Эффект достигается за счет</a:t>
          </a:r>
        </a:p>
      </dgm:t>
    </dgm:pt>
    <dgm:pt modelId="{EC075AA2-D5A9-492D-A5BE-9E6F8445796B}" type="sibTrans" cxnId="{2491D19B-72EF-4B5B-B4B5-366AB31C2EF3}">
      <dgm:prSet/>
      <dgm:spPr/>
      <dgm:t>
        <a:bodyPr/>
        <a:lstStyle/>
        <a:p>
          <a:endParaRPr lang="ru-RU" sz="1200"/>
        </a:p>
      </dgm:t>
    </dgm:pt>
    <dgm:pt modelId="{DCD3D91D-93FE-4E8E-8E6C-93395E4FC0AA}" type="parTrans" cxnId="{2491D19B-72EF-4B5B-B4B5-366AB31C2EF3}">
      <dgm:prSet/>
      <dgm:spPr/>
      <dgm:t>
        <a:bodyPr/>
        <a:lstStyle/>
        <a:p>
          <a:endParaRPr lang="ru-RU" sz="1200"/>
        </a:p>
      </dgm:t>
    </dgm:pt>
    <dgm:pt modelId="{152B1DFF-175F-4BA7-B281-A688B20D11B7}">
      <dgm:prSet phldrT="[Текст]" custT="1"/>
      <dgm:spPr>
        <a:solidFill>
          <a:srgbClr val="FFFF99"/>
        </a:solidFill>
      </dgm:spPr>
      <dgm:t>
        <a:bodyPr/>
        <a:lstStyle/>
        <a:p>
          <a:r>
            <a:rPr lang="ru-RU" sz="1200" b="1" dirty="0" smtClean="0"/>
            <a:t>100%-</a:t>
          </a:r>
          <a:r>
            <a:rPr lang="ru-RU" sz="1200" b="1" dirty="0" err="1" smtClean="0"/>
            <a:t>го</a:t>
          </a:r>
          <a:r>
            <a:rPr lang="ru-RU" sz="1200" b="1" dirty="0" smtClean="0"/>
            <a:t> охвата исходных данных в едином программном комплексе</a:t>
          </a:r>
          <a:endParaRPr lang="ru-RU" sz="1200" b="1" dirty="0"/>
        </a:p>
      </dgm:t>
    </dgm:pt>
    <dgm:pt modelId="{ADE07F74-BC89-4285-B172-FDA2E951F51D}" type="sibTrans" cxnId="{730AFF92-78EA-4F16-99D1-FD0C31A2B10D}">
      <dgm:prSet/>
      <dgm:spPr/>
      <dgm:t>
        <a:bodyPr/>
        <a:lstStyle/>
        <a:p>
          <a:endParaRPr lang="ru-RU" sz="1200"/>
        </a:p>
      </dgm:t>
    </dgm:pt>
    <dgm:pt modelId="{62C09F00-259F-4010-A309-C9DF8B5D47D5}" type="parTrans" cxnId="{730AFF92-78EA-4F16-99D1-FD0C31A2B10D}">
      <dgm:prSet/>
      <dgm:spPr/>
      <dgm:t>
        <a:bodyPr/>
        <a:lstStyle/>
        <a:p>
          <a:endParaRPr lang="ru-RU" sz="1200"/>
        </a:p>
      </dgm:t>
    </dgm:pt>
    <dgm:pt modelId="{07448B42-A417-42F7-A85D-315D09D2E949}">
      <dgm:prSet phldrT="[Текст]" custT="1"/>
      <dgm:spPr>
        <a:solidFill>
          <a:srgbClr val="FFFF99"/>
        </a:solidFill>
      </dgm:spPr>
      <dgm:t>
        <a:bodyPr/>
        <a:lstStyle/>
        <a:p>
          <a:r>
            <a:rPr lang="ru-RU" sz="1200" b="1" dirty="0" smtClean="0"/>
            <a:t>Применения производственных алгоритмов бизнес-логики программы</a:t>
          </a:r>
          <a:endParaRPr lang="ru-RU" sz="1200" b="1" dirty="0"/>
        </a:p>
      </dgm:t>
    </dgm:pt>
    <dgm:pt modelId="{D3C9657E-120E-4FD3-8E83-FF49FD618F1A}" type="sibTrans" cxnId="{0A0B186D-BB78-4D66-B2DF-1D77991D4D3F}">
      <dgm:prSet/>
      <dgm:spPr/>
      <dgm:t>
        <a:bodyPr/>
        <a:lstStyle/>
        <a:p>
          <a:endParaRPr lang="ru-RU" sz="1200"/>
        </a:p>
      </dgm:t>
    </dgm:pt>
    <dgm:pt modelId="{1BEDA5F1-44FE-4825-A775-64503FFCC10E}" type="parTrans" cxnId="{0A0B186D-BB78-4D66-B2DF-1D77991D4D3F}">
      <dgm:prSet/>
      <dgm:spPr/>
      <dgm:t>
        <a:bodyPr/>
        <a:lstStyle/>
        <a:p>
          <a:endParaRPr lang="ru-RU" sz="1200"/>
        </a:p>
      </dgm:t>
    </dgm:pt>
    <dgm:pt modelId="{872D4163-9BC0-4DD1-A82A-65167B9C33BE}" type="pres">
      <dgm:prSet presAssocID="{9919C754-3675-46A8-A763-54468DD83B9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AEDF9C-BB91-41F9-9515-F077AE13C8EC}" type="pres">
      <dgm:prSet presAssocID="{30434D88-6DD4-4D67-AAA6-8B0C8EBC042B}" presName="comp" presStyleCnt="0"/>
      <dgm:spPr/>
      <dgm:t>
        <a:bodyPr/>
        <a:lstStyle/>
        <a:p>
          <a:endParaRPr lang="ru-RU"/>
        </a:p>
      </dgm:t>
    </dgm:pt>
    <dgm:pt modelId="{4BE17325-2E48-418E-9336-0B3E42D7909D}" type="pres">
      <dgm:prSet presAssocID="{30434D88-6DD4-4D67-AAA6-8B0C8EBC042B}" presName="box" presStyleLbl="node1" presStyleIdx="0" presStyleCnt="1" custLinFactNeighborX="44185" custLinFactNeighborY="-1907"/>
      <dgm:spPr/>
      <dgm:t>
        <a:bodyPr/>
        <a:lstStyle/>
        <a:p>
          <a:endParaRPr lang="ru-RU"/>
        </a:p>
      </dgm:t>
    </dgm:pt>
    <dgm:pt modelId="{7944A983-8347-457E-BC22-B6627D15F1A8}" type="pres">
      <dgm:prSet presAssocID="{30434D88-6DD4-4D67-AAA6-8B0C8EBC042B}" presName="img" presStyleLbl="fgImgPlace1" presStyleIdx="0" presStyleCnt="1" custScaleX="90932" custScaleY="9259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ru-RU"/>
        </a:p>
      </dgm:t>
    </dgm:pt>
    <dgm:pt modelId="{B39D64D5-0B33-4551-94FA-02BBFB2B3B1E}" type="pres">
      <dgm:prSet presAssocID="{30434D88-6DD4-4D67-AAA6-8B0C8EBC042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DB00F5-6C43-4B2F-89DF-046F6C7858CE}" type="presOf" srcId="{9919C754-3675-46A8-A763-54468DD83B9A}" destId="{872D4163-9BC0-4DD1-A82A-65167B9C33BE}" srcOrd="0" destOrd="0" presId="urn:microsoft.com/office/officeart/2005/8/layout/vList4#1"/>
    <dgm:cxn modelId="{669EFBD7-D40B-4B6E-BE6C-16B2E73AA61C}" type="presOf" srcId="{07448B42-A417-42F7-A85D-315D09D2E949}" destId="{4BE17325-2E48-418E-9336-0B3E42D7909D}" srcOrd="0" destOrd="2" presId="urn:microsoft.com/office/officeart/2005/8/layout/vList4#1"/>
    <dgm:cxn modelId="{730AFF92-78EA-4F16-99D1-FD0C31A2B10D}" srcId="{30434D88-6DD4-4D67-AAA6-8B0C8EBC042B}" destId="{152B1DFF-175F-4BA7-B281-A688B20D11B7}" srcOrd="0" destOrd="0" parTransId="{62C09F00-259F-4010-A309-C9DF8B5D47D5}" sibTransId="{ADE07F74-BC89-4285-B172-FDA2E951F51D}"/>
    <dgm:cxn modelId="{34D5B7EF-985D-4F57-97EC-68E68D8CBCDD}" type="presOf" srcId="{07448B42-A417-42F7-A85D-315D09D2E949}" destId="{B39D64D5-0B33-4551-94FA-02BBFB2B3B1E}" srcOrd="1" destOrd="2" presId="urn:microsoft.com/office/officeart/2005/8/layout/vList4#1"/>
    <dgm:cxn modelId="{D82B7707-C34C-47E5-9E9E-9DF5BE390B92}" type="presOf" srcId="{30434D88-6DD4-4D67-AAA6-8B0C8EBC042B}" destId="{B39D64D5-0B33-4551-94FA-02BBFB2B3B1E}" srcOrd="1" destOrd="0" presId="urn:microsoft.com/office/officeart/2005/8/layout/vList4#1"/>
    <dgm:cxn modelId="{308BB804-5DE5-498C-AEE8-8525D96EDF3D}" type="presOf" srcId="{152B1DFF-175F-4BA7-B281-A688B20D11B7}" destId="{B39D64D5-0B33-4551-94FA-02BBFB2B3B1E}" srcOrd="1" destOrd="1" presId="urn:microsoft.com/office/officeart/2005/8/layout/vList4#1"/>
    <dgm:cxn modelId="{0A0B186D-BB78-4D66-B2DF-1D77991D4D3F}" srcId="{30434D88-6DD4-4D67-AAA6-8B0C8EBC042B}" destId="{07448B42-A417-42F7-A85D-315D09D2E949}" srcOrd="1" destOrd="0" parTransId="{1BEDA5F1-44FE-4825-A775-64503FFCC10E}" sibTransId="{D3C9657E-120E-4FD3-8E83-FF49FD618F1A}"/>
    <dgm:cxn modelId="{2491D19B-72EF-4B5B-B4B5-366AB31C2EF3}" srcId="{9919C754-3675-46A8-A763-54468DD83B9A}" destId="{30434D88-6DD4-4D67-AAA6-8B0C8EBC042B}" srcOrd="0" destOrd="0" parTransId="{DCD3D91D-93FE-4E8E-8E6C-93395E4FC0AA}" sibTransId="{EC075AA2-D5A9-492D-A5BE-9E6F8445796B}"/>
    <dgm:cxn modelId="{5815F81E-B5CB-45A9-8A3F-C1234B8FF007}" type="presOf" srcId="{152B1DFF-175F-4BA7-B281-A688B20D11B7}" destId="{4BE17325-2E48-418E-9336-0B3E42D7909D}" srcOrd="0" destOrd="1" presId="urn:microsoft.com/office/officeart/2005/8/layout/vList4#1"/>
    <dgm:cxn modelId="{D424F0D7-D516-4B3A-BE3C-E18A018159B7}" type="presOf" srcId="{30434D88-6DD4-4D67-AAA6-8B0C8EBC042B}" destId="{4BE17325-2E48-418E-9336-0B3E42D7909D}" srcOrd="0" destOrd="0" presId="urn:microsoft.com/office/officeart/2005/8/layout/vList4#1"/>
    <dgm:cxn modelId="{463A9329-5906-4A61-9A02-208DAEC576A3}" type="presParOf" srcId="{872D4163-9BC0-4DD1-A82A-65167B9C33BE}" destId="{C1AEDF9C-BB91-41F9-9515-F077AE13C8EC}" srcOrd="0" destOrd="0" presId="urn:microsoft.com/office/officeart/2005/8/layout/vList4#1"/>
    <dgm:cxn modelId="{56C65435-2EAA-4EAB-8E0A-8D6828B79574}" type="presParOf" srcId="{C1AEDF9C-BB91-41F9-9515-F077AE13C8EC}" destId="{4BE17325-2E48-418E-9336-0B3E42D7909D}" srcOrd="0" destOrd="0" presId="urn:microsoft.com/office/officeart/2005/8/layout/vList4#1"/>
    <dgm:cxn modelId="{44B6AF22-2ABD-4AAE-BBB6-DB6EA4E4A294}" type="presParOf" srcId="{C1AEDF9C-BB91-41F9-9515-F077AE13C8EC}" destId="{7944A983-8347-457E-BC22-B6627D15F1A8}" srcOrd="1" destOrd="0" presId="urn:microsoft.com/office/officeart/2005/8/layout/vList4#1"/>
    <dgm:cxn modelId="{540980B0-E4EC-49F8-8C51-B77FAA9F0E26}" type="presParOf" srcId="{C1AEDF9C-BB91-41F9-9515-F077AE13C8EC}" destId="{B39D64D5-0B33-4551-94FA-02BBFB2B3B1E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443EE-D0C5-41F5-ADD8-7381B5B9F77A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>
              <a:solidFill>
                <a:schemeClr val="bg1"/>
              </a:solidFill>
            </a:rPr>
            <a:t>1</a:t>
          </a:r>
          <a:endParaRPr lang="ru-RU" sz="3000" kern="1200" dirty="0">
            <a:solidFill>
              <a:schemeClr val="bg1"/>
            </a:solidFill>
          </a:endParaRPr>
        </a:p>
      </dsp:txBody>
      <dsp:txXfrm rot="-5400000">
        <a:off x="1" y="520688"/>
        <a:ext cx="1039018" cy="445294"/>
      </dsp:txXfrm>
    </dsp:sp>
    <dsp:sp modelId="{4578377C-92F6-45C8-8933-799EBC6C9818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>
              <a:solidFill>
                <a:schemeClr val="bg1"/>
              </a:solidFill>
            </a:rPr>
            <a:t>Сводки бригад основного производства</a:t>
          </a:r>
          <a:endParaRPr lang="ru-RU" sz="1500" b="1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>
              <a:solidFill>
                <a:schemeClr val="bg1"/>
              </a:solidFill>
            </a:rPr>
            <a:t>Сводки бригад вспомогательного производства</a:t>
          </a:r>
          <a:endParaRPr lang="ru-RU" sz="1500" b="1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b="1" kern="1200" dirty="0">
            <a:solidFill>
              <a:schemeClr val="bg1"/>
            </a:solidFill>
          </a:endParaRPr>
        </a:p>
      </dsp:txBody>
      <dsp:txXfrm rot="-5400000">
        <a:off x="1039018" y="48278"/>
        <a:ext cx="5009883" cy="870607"/>
      </dsp:txXfrm>
    </dsp:sp>
    <dsp:sp modelId="{8CF38DD9-A9FB-4AD5-8515-CCF7EB12F032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>
              <a:solidFill>
                <a:schemeClr val="bg1"/>
              </a:solidFill>
            </a:rPr>
            <a:t>2</a:t>
          </a:r>
          <a:endParaRPr lang="ru-RU" sz="3000" kern="1200" dirty="0">
            <a:solidFill>
              <a:schemeClr val="bg1"/>
            </a:solidFill>
          </a:endParaRPr>
        </a:p>
      </dsp:txBody>
      <dsp:txXfrm rot="-5400000">
        <a:off x="1" y="1809352"/>
        <a:ext cx="1039018" cy="445294"/>
      </dsp:txXfrm>
    </dsp:sp>
    <dsp:sp modelId="{D021B82C-0E47-45D2-893E-62E2E7205853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>
              <a:solidFill>
                <a:schemeClr val="bg1"/>
              </a:solidFill>
            </a:rPr>
            <a:t>Планирование ремонтов</a:t>
          </a:r>
          <a:endParaRPr lang="ru-RU" sz="1500" b="1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>
              <a:solidFill>
                <a:schemeClr val="bg1"/>
              </a:solidFill>
            </a:rPr>
            <a:t>Нормирование ремонтов</a:t>
          </a:r>
          <a:endParaRPr lang="ru-RU" sz="1500" b="1" kern="1200" dirty="0">
            <a:solidFill>
              <a:schemeClr val="bg1"/>
            </a:solidFill>
          </a:endParaRPr>
        </a:p>
      </dsp:txBody>
      <dsp:txXfrm rot="-5400000">
        <a:off x="1039018" y="1336942"/>
        <a:ext cx="5009883" cy="870607"/>
      </dsp:txXfrm>
    </dsp:sp>
    <dsp:sp modelId="{795DFB94-4495-4165-A705-D5C6A7C57594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>
              <a:solidFill>
                <a:schemeClr val="bg1"/>
              </a:solidFill>
            </a:rPr>
            <a:t>3</a:t>
          </a:r>
          <a:endParaRPr lang="ru-RU" sz="3000" kern="1200" dirty="0">
            <a:solidFill>
              <a:schemeClr val="bg1"/>
            </a:solidFill>
          </a:endParaRPr>
        </a:p>
      </dsp:txBody>
      <dsp:txXfrm rot="-5400000">
        <a:off x="1" y="3098016"/>
        <a:ext cx="1039018" cy="445294"/>
      </dsp:txXfrm>
    </dsp:sp>
    <dsp:sp modelId="{F9ABB1BA-423D-4EC6-B63D-6592657E2C06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>
              <a:solidFill>
                <a:schemeClr val="bg1"/>
              </a:solidFill>
            </a:rPr>
            <a:t>Предписания супервайзеров и внутренних служб предприятия</a:t>
          </a:r>
          <a:endParaRPr lang="ru-RU" sz="1500" b="1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>
              <a:solidFill>
                <a:schemeClr val="bg1"/>
              </a:solidFill>
            </a:rPr>
            <a:t>Движение материалов и оборудования в технологическом процессе</a:t>
          </a:r>
          <a:endParaRPr lang="ru-RU" sz="1500" b="1" kern="1200" dirty="0">
            <a:solidFill>
              <a:schemeClr val="bg1"/>
            </a:solidFill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17325-2E48-418E-9336-0B3E42D7909D}">
      <dsp:nvSpPr>
        <dsp:cNvPr id="0" name=""/>
        <dsp:cNvSpPr/>
      </dsp:nvSpPr>
      <dsp:spPr>
        <a:xfrm>
          <a:off x="0" y="0"/>
          <a:ext cx="6192813" cy="1022980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Эффект достигается за счет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b="1" kern="1200" dirty="0" smtClean="0"/>
            <a:t>100%-</a:t>
          </a:r>
          <a:r>
            <a:rPr lang="ru-RU" sz="1200" b="1" kern="1200" dirty="0" err="1" smtClean="0"/>
            <a:t>го</a:t>
          </a:r>
          <a:r>
            <a:rPr lang="ru-RU" sz="1200" b="1" kern="1200" dirty="0" smtClean="0"/>
            <a:t> охвата исходных данных в едином программном комплексе</a:t>
          </a:r>
          <a:endParaRPr lang="ru-RU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b="1" kern="1200" dirty="0" smtClean="0"/>
            <a:t>Применения производственных алгоритмов бизнес-логики программы</a:t>
          </a:r>
          <a:endParaRPr lang="ru-RU" sz="1200" b="1" kern="1200" dirty="0"/>
        </a:p>
      </dsp:txBody>
      <dsp:txXfrm>
        <a:off x="1340860" y="0"/>
        <a:ext cx="4851952" cy="1022980"/>
      </dsp:txXfrm>
    </dsp:sp>
    <dsp:sp modelId="{7944A983-8347-457E-BC22-B6627D15F1A8}">
      <dsp:nvSpPr>
        <dsp:cNvPr id="0" name=""/>
        <dsp:cNvSpPr/>
      </dsp:nvSpPr>
      <dsp:spPr>
        <a:xfrm>
          <a:off x="158454" y="132610"/>
          <a:ext cx="1126249" cy="757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8F6F51-3234-4984-85CA-21E79898DF7A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99721D-795A-4DC4-B918-ECC016F539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4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7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7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3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3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7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F4C03-F475-4D1C-97EE-9D0DD1C7E48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459A5-82D0-4DB1-B576-D0EF3C524B4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430D0-00A9-44B1-96A6-5791E7F6234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DD259-8D18-40A5-BEB4-356DC175BDD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D1166-2884-4D7D-96D5-173C34A2929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E351-1E5C-4FFA-A58D-D24CEDC5EF0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9C806-51FE-42EC-8064-F7FEB674D7E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C02C-E56C-439F-90A6-93DDDAA44B0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45B11-665D-488B-BC81-9E64A74F345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801-A471-4148-8D6D-4F2AE82AFED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C25D3-CC2F-4D81-9EBA-46CA36AC254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2735D56-5C6D-406C-A7C7-89F73D5C6BF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2.png"/><Relationship Id="rId5" Type="http://schemas.openxmlformats.org/officeDocument/2006/relationships/diagramData" Target="../diagrams/data2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eferent@stalkerltd.ru" TargetMode="External"/><Relationship Id="rId4" Type="http://schemas.openxmlformats.org/officeDocument/2006/relationships/hyperlink" Target="http://www.stalkerltd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140200" y="2781300"/>
            <a:ext cx="4608513" cy="3286125"/>
          </a:xfrm>
          <a:noFill/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«Меркурий» -автоматизированный </a:t>
            </a:r>
            <a:r>
              <a:rPr lang="ru-RU" altLang="ru-RU" sz="3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программный </a:t>
            </a:r>
            <a:r>
              <a:rPr lang="ru-RU" altLang="ru-RU" sz="32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комплекс сервиса ТКРС/ЗБС/Бурения</a:t>
            </a:r>
            <a:endParaRPr lang="es-ES" altLang="en-US" sz="32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075" name="Rectangle 122"/>
          <p:cNvSpPr>
            <a:spLocks noChangeArrowheads="1"/>
          </p:cNvSpPr>
          <p:nvPr/>
        </p:nvSpPr>
        <p:spPr bwMode="auto">
          <a:xfrm>
            <a:off x="4284663" y="5086350"/>
            <a:ext cx="44656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s-ES" altLang="en-US" sz="2000" b="1">
              <a:solidFill>
                <a:srgbClr val="1C1C1C"/>
              </a:solidFill>
            </a:endParaRP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67425"/>
            <a:ext cx="857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10275"/>
            <a:ext cx="895350" cy="847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7" name="Picture 9" descr="C:\Users\teddy\Desktop\g479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0700" y="568325"/>
            <a:ext cx="1779588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71325"/>
            <a:ext cx="2521332" cy="2956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55172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FF99"/>
                </a:solidFill>
              </a:rPr>
              <a:t>ООО «</a:t>
            </a:r>
            <a:r>
              <a:rPr lang="ru-RU" b="1" dirty="0" err="1" smtClean="0">
                <a:solidFill>
                  <a:srgbClr val="FFFF99"/>
                </a:solidFill>
              </a:rPr>
              <a:t>Финист-М</a:t>
            </a:r>
            <a:r>
              <a:rPr lang="ru-RU" b="1" dirty="0" smtClean="0">
                <a:solidFill>
                  <a:srgbClr val="FFFF99"/>
                </a:solidFill>
              </a:rPr>
              <a:t>»</a:t>
            </a:r>
            <a:endParaRPr lang="ru-RU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830853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20 лет на рынке </a:t>
            </a:r>
            <a:r>
              <a:rPr lang="en-US" sz="1600" b="1" dirty="0" smtClean="0">
                <a:solidFill>
                  <a:schemeClr val="bg1"/>
                </a:solidFill>
              </a:rPr>
              <a:t>IT</a:t>
            </a:r>
            <a:r>
              <a:rPr lang="ru-RU" sz="1600" b="1" dirty="0" smtClean="0">
                <a:solidFill>
                  <a:schemeClr val="bg1"/>
                </a:solidFill>
              </a:rPr>
              <a:t>-технологий</a:t>
            </a:r>
            <a:endParaRPr lang="ru-RU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152525" y="531736"/>
            <a:ext cx="6696075" cy="580678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Назначение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АПК «Меркурий»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47663" y="1412875"/>
            <a:ext cx="8589962" cy="647973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ru-RU" sz="1600" b="1" kern="1200" dirty="0">
                <a:solidFill>
                  <a:schemeClr val="accent5">
                    <a:lumMod val="75000"/>
                  </a:schemeClr>
                </a:solidFill>
              </a:rPr>
              <a:t>         АПК «Меркурий</a:t>
            </a:r>
            <a:r>
              <a:rPr lang="ru-RU" sz="1600" b="1" kern="1200" dirty="0" smtClean="0">
                <a:solidFill>
                  <a:schemeClr val="accent5">
                    <a:lumMod val="75000"/>
                  </a:schemeClr>
                </a:solidFill>
              </a:rPr>
              <a:t>» - автоматизированный </a:t>
            </a:r>
            <a:r>
              <a:rPr lang="ru-RU" sz="1600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комплекс сервисного предприятия ТКРС/ЗБС/бурения.</a:t>
            </a:r>
            <a:endParaRPr lang="ru-RU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defRPr/>
            </a:pPr>
            <a:endParaRPr lang="ru-RU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defRPr/>
            </a:pPr>
            <a:endParaRPr lang="ru-RU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3140968"/>
            <a:ext cx="5329238" cy="2266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92075" indent="84138" algn="just">
              <a:defRPr/>
            </a:pPr>
            <a:r>
              <a:rPr lang="ru-RU" sz="1600" dirty="0">
                <a:solidFill>
                  <a:schemeClr val="bg1"/>
                </a:solidFill>
              </a:rPr>
              <a:t>      </a:t>
            </a:r>
          </a:p>
          <a:p>
            <a:pPr marL="377825" indent="-285750" algn="just">
              <a:buFont typeface="Arial" panose="020B0604020202020204" pitchFamily="34" charset="0"/>
              <a:buChar char="•"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Снижение себестоимости основного и вспомогательного  производства (увеличение выработки бригад, снижение простоев, минимизация материальных затрат)</a:t>
            </a:r>
          </a:p>
          <a:p>
            <a:pPr marL="377825" indent="-285750" algn="just">
              <a:buFont typeface="Arial" panose="020B0604020202020204" pitchFamily="34" charset="0"/>
              <a:buChar char="•"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Повышение эффективности управления охраной труда</a:t>
            </a:r>
          </a:p>
          <a:p>
            <a:pPr marL="377825" indent="-285750" algn="just">
              <a:buFont typeface="Arial" panose="020B0604020202020204" pitchFamily="34" charset="0"/>
              <a:buChar char="•"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Автоматизация рутинного труда офисного персонала предприятия</a:t>
            </a:r>
          </a:p>
          <a:p>
            <a:pPr marL="377825" indent="-285750" algn="just">
              <a:buFont typeface="Arial" panose="020B0604020202020204" pitchFamily="34" charset="0"/>
              <a:buChar char="•"/>
              <a:defRPr/>
            </a:pP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41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3068960"/>
            <a:ext cx="370292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142" y="2507064"/>
            <a:ext cx="5329238" cy="561896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/>
        </p:spPr>
        <p:txBody>
          <a:bodyPr/>
          <a:lstStyle/>
          <a:p>
            <a:pPr marL="92075" indent="84138" algn="ctr">
              <a:defRPr/>
            </a:pPr>
            <a:r>
              <a:rPr lang="ru-RU" sz="1600" b="1" dirty="0"/>
              <a:t>      </a:t>
            </a:r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</a:rPr>
              <a:t>Что дает сервису ТКРС внедрение АПК «Меркурий»?</a:t>
            </a:r>
            <a:endParaRPr lang="ru-RU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43608" y="526846"/>
            <a:ext cx="6696075" cy="4401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Этапы внедрения программы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8165488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6942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64760" y="110574"/>
            <a:ext cx="6696075" cy="65805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Автоматизация офиса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494792233"/>
              </p:ext>
            </p:extLst>
          </p:nvPr>
        </p:nvGraphicFramePr>
        <p:xfrm>
          <a:off x="2843808" y="5477163"/>
          <a:ext cx="6192813" cy="102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31355" y="971002"/>
            <a:ext cx="1800200" cy="113157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accent2">
                    <a:lumMod val="50000"/>
                  </a:schemeClr>
                </a:solidFill>
              </a:rPr>
              <a:t>Применение существующей схемы</a:t>
            </a:r>
            <a:endParaRPr lang="ru-RU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6024" y="2250613"/>
            <a:ext cx="1800200" cy="1031915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Доля ручного труда в обработке информации достигает 90%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49380" y="971002"/>
            <a:ext cx="1800200" cy="1131570"/>
          </a:xfrm>
          <a:prstGeom prst="downArrowCallout">
            <a:avLst/>
          </a:prstGeom>
          <a:solidFill>
            <a:srgbClr val="FFFFCC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Применение АПК «Меркурий»</a:t>
            </a:r>
          </a:p>
          <a:p>
            <a:pPr algn="ctr"/>
            <a:endParaRPr lang="ru-RU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33356" y="2142158"/>
            <a:ext cx="2016224" cy="1126614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/>
              <a:t>Доля ручного труда при вводе информации составляет не более 10%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8040" y="3347945"/>
            <a:ext cx="2016224" cy="1126614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/>
              <a:t>Основные инженерные решения формируются с помощью программы</a:t>
            </a:r>
          </a:p>
          <a:p>
            <a:pPr algn="ctr"/>
            <a:endParaRPr lang="ru-RU" sz="1050" b="1" dirty="0" smtClean="0"/>
          </a:p>
        </p:txBody>
      </p:sp>
      <p:cxnSp>
        <p:nvCxnSpPr>
          <p:cNvPr id="31" name="Соединительная линия уступом 30"/>
          <p:cNvCxnSpPr>
            <a:endCxn id="37" idx="3"/>
          </p:cNvCxnSpPr>
          <p:nvPr/>
        </p:nvCxnSpPr>
        <p:spPr>
          <a:xfrm flipH="1" flipV="1">
            <a:off x="2231555" y="1338632"/>
            <a:ext cx="2181244" cy="386155"/>
          </a:xfrm>
          <a:prstGeom prst="bentConnector3">
            <a:avLst>
              <a:gd name="adj1" fmla="val -10480"/>
            </a:avLst>
          </a:prstGeom>
          <a:ln w="41275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30"/>
          <p:cNvCxnSpPr>
            <a:stCxn id="27" idx="0"/>
            <a:endCxn id="49" idx="1"/>
          </p:cNvCxnSpPr>
          <p:nvPr/>
        </p:nvCxnSpPr>
        <p:spPr>
          <a:xfrm rot="5400000" flipH="1" flipV="1">
            <a:off x="5388012" y="363419"/>
            <a:ext cx="386154" cy="2336581"/>
          </a:xfrm>
          <a:prstGeom prst="bentConnector2">
            <a:avLst/>
          </a:prstGeom>
          <a:ln w="41275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169250" y="927972"/>
            <a:ext cx="2520280" cy="648072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ru-RU" sz="1800" b="1" kern="1200" dirty="0" smtClean="0">
                <a:solidFill>
                  <a:schemeClr val="bg1"/>
                </a:solidFill>
              </a:rPr>
              <a:t>Входная информация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9363" y="3734615"/>
            <a:ext cx="1800200" cy="126122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Автоматическая интеллектуализация принимаемых решений полностью отсутствует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33356" y="4570731"/>
            <a:ext cx="2232248" cy="722188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b="1" dirty="0" smtClean="0"/>
          </a:p>
          <a:p>
            <a:pPr algn="ctr"/>
            <a:r>
              <a:rPr lang="ru-RU" sz="1050" b="1" dirty="0" smtClean="0"/>
              <a:t>Отчетность сокращается на 60-70%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3317782" y="1763376"/>
            <a:ext cx="2216250" cy="1625621"/>
            <a:chOff x="4824028" y="1628800"/>
            <a:chExt cx="1707010" cy="71944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4028" y="1628800"/>
              <a:ext cx="1352288" cy="582901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4048" y="1791724"/>
              <a:ext cx="1440160" cy="43580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0072" y="1882008"/>
              <a:ext cx="1310966" cy="46624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783334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43608" y="428466"/>
            <a:ext cx="6696075" cy="4401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С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уточные сводки бригад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53" y="1100590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Электронный табель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3" y="1100590"/>
            <a:ext cx="5148188" cy="1039951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/>
              <a:t>Своевременность и точность данных о составе вахт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/>
              <a:t>Всегда актуальная информация о численном составе работников предприятия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12" name="Выноска со стрелкой вправо 11"/>
          <p:cNvSpPr/>
          <p:nvPr/>
        </p:nvSpPr>
        <p:spPr>
          <a:xfrm>
            <a:off x="2843808" y="1100590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44697" y="2401479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Анализ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простоев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6557" y="2401479"/>
            <a:ext cx="5148188" cy="1039951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Автоматизированная схема выявления «узких мест»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Сокращение простоев за счет нахождения внутренних резервов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766557" y="3638535"/>
            <a:ext cx="5148188" cy="1271052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Аналитические варианты срезов выполненных ремонтов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Формирование эффективной схемы управления движением бригад</a:t>
            </a:r>
            <a:endParaRPr lang="ru-RU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766557" y="5119585"/>
            <a:ext cx="5148188" cy="1039951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Автоматическое формирование до 90% текущей отчетности</a:t>
            </a:r>
            <a:endParaRPr lang="ru-RU" sz="12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Сокращение бумажного документооборота</a:t>
            </a:r>
            <a:endParaRPr lang="ru-RU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29" name="Выноска со стрелкой вправо 28"/>
          <p:cNvSpPr/>
          <p:nvPr/>
        </p:nvSpPr>
        <p:spPr>
          <a:xfrm>
            <a:off x="2843808" y="2407095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Выноска со стрелкой вправо 29"/>
          <p:cNvSpPr/>
          <p:nvPr/>
        </p:nvSpPr>
        <p:spPr>
          <a:xfrm>
            <a:off x="2843808" y="3635884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Выноска со стрелкой вправо 30"/>
          <p:cNvSpPr/>
          <p:nvPr/>
        </p:nvSpPr>
        <p:spPr>
          <a:xfrm>
            <a:off x="2843808" y="5119585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558053" y="5119585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Генератор отчетов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8053" y="3643792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Анализ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ремонтов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6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539552" y="428466"/>
            <a:ext cx="7200131" cy="4401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Нормирование и планирование ремонтов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28" y="2259966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Нормирование ремонтов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5896" y="1100590"/>
            <a:ext cx="5292205" cy="3120498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Предварительное нормирование ремонта одновременно с вводом суточной сводки – сокращение времени на 60-70%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Автоматическое выявление коэффициента производительного времени по бригадам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Кратное сокращение ошибок при нормировании – ускорение процесса согласования акта выполненных работ с Заказчиком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Возможность предварительного электронного согласования акта с Заказчиком и </a:t>
            </a:r>
            <a:r>
              <a:rPr lang="ru-RU" sz="1200" b="1" dirty="0" err="1" smtClean="0"/>
              <a:t>супервайзерской</a:t>
            </a:r>
            <a:r>
              <a:rPr lang="ru-RU" sz="1200" b="1" dirty="0" smtClean="0"/>
              <a:t> службой в едином информационном пространстве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ru-RU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12" name="Выноска со стрелкой вправо 11"/>
          <p:cNvSpPr/>
          <p:nvPr/>
        </p:nvSpPr>
        <p:spPr>
          <a:xfrm>
            <a:off x="2641139" y="2258564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42028" y="4509120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Планирование ремонтов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4509120"/>
            <a:ext cx="5148188" cy="1039951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Автоматизированная схема планирования ремонтов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Значительное сокращение времени специалистов на подготовку и изменение планов работ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29" name="Выноска со стрелкой вправо 28"/>
          <p:cNvSpPr/>
          <p:nvPr/>
        </p:nvSpPr>
        <p:spPr>
          <a:xfrm>
            <a:off x="2641139" y="4514736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43608" y="428466"/>
            <a:ext cx="6696075" cy="4401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Контроль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ОТ и ТБ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245" y="1700943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Предписания супервайзеров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392" y="1015063"/>
            <a:ext cx="5148189" cy="2195453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Предписания супервайзеров заносятся в программу и создают единый реестр замечаний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Программа автоматически отслеживает невыполненные предписания и своевременно сообщает о них пользователям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Предприятие, работающее в таком формате с Заказчиком, безусловно повышает свой рейтинг в области ОТ и ТБ в сравнении с конкурентами</a:t>
            </a:r>
            <a:endParaRPr lang="ru-RU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12" name="Выноска со стрелкой вправо 11"/>
          <p:cNvSpPr/>
          <p:nvPr/>
        </p:nvSpPr>
        <p:spPr>
          <a:xfrm>
            <a:off x="2785155" y="1706559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86044" y="4026771"/>
            <a:ext cx="1800200" cy="917258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Предписания собственной службы ОТ и ТБ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392" y="3275945"/>
            <a:ext cx="5148188" cy="1964353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Выдача предписаний всем персоналом ИТР, допущенным к данной работе, значительное усиление контроля ОТ и ТБ (в текущей сводке может отражаться дополнительная информация)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Ранжирование рейтинга мастеров бригад по ОТ и ТБ, повышение ответственности, снижение количества нарушений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29" name="Выноска со стрелкой вправо 28"/>
          <p:cNvSpPr/>
          <p:nvPr/>
        </p:nvSpPr>
        <p:spPr>
          <a:xfrm>
            <a:off x="2785155" y="4032387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3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971600" y="477468"/>
            <a:ext cx="6696075" cy="4401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Движение материалов и оборудования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140968"/>
            <a:ext cx="2016224" cy="1719858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4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Движение оборудования, инструмента и материалов</a:t>
            </a:r>
          </a:p>
          <a:p>
            <a:pPr algn="ctr"/>
            <a:endParaRPr lang="ru-RU" sz="14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5856" y="2064679"/>
            <a:ext cx="5782780" cy="3350955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Программа фиксирует заявки бригад на оборудование, инструмент, материалы, ранжирует заявки, контролирует исполнение, сигнализирует о невыполнении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Специалистам всегда известно м</a:t>
            </a:r>
            <a:r>
              <a:rPr lang="ru-RU" sz="1200" b="1" dirty="0" smtClean="0"/>
              <a:t>естонахождение оборудования и инструмента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Программа фиксирует нахождение оборудования и инструмента в ремонте, учитывает наработку, предлагает данные для анализа причин ремонта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Учитывает расход ГСМ, вычисляет фактический расход подъемников, создает предпосылки для расчета расхода ГСМ под нагрузкой и в холостом режиме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dirty="0" smtClean="0"/>
              <a:t>Создает предпосылки для экономии затрат на основании анализа расхода МТР в разрезе бригад </a:t>
            </a:r>
            <a:endParaRPr lang="ru-RU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12" name="Выноска со стрелкой вправо 11"/>
          <p:cNvSpPr/>
          <p:nvPr/>
        </p:nvSpPr>
        <p:spPr>
          <a:xfrm>
            <a:off x="2555776" y="3356992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3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179238" y="1556792"/>
            <a:ext cx="6696075" cy="58067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Спасибо за внимание!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4437112"/>
            <a:ext cx="3888432" cy="16561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ООО «</a:t>
            </a:r>
            <a:r>
              <a:rPr lang="ru-RU" sz="2000" b="1" dirty="0" err="1" smtClean="0">
                <a:solidFill>
                  <a:schemeClr val="bg1"/>
                </a:solidFill>
              </a:rPr>
              <a:t>Финист</a:t>
            </a:r>
            <a:r>
              <a:rPr lang="ru-RU" sz="2000" b="1" dirty="0" smtClean="0">
                <a:solidFill>
                  <a:schemeClr val="bg1"/>
                </a:solidFill>
              </a:rPr>
              <a:t>-М»</a:t>
            </a:r>
          </a:p>
          <a:p>
            <a:r>
              <a:rPr lang="en-US" sz="2000" b="1" dirty="0" smtClean="0">
                <a:solidFill>
                  <a:srgbClr val="FFFF00"/>
                </a:solidFill>
                <a:hlinkClick r:id="rId4"/>
              </a:rPr>
              <a:t>www.stalkerltd.ru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E-mail</a:t>
            </a:r>
            <a:r>
              <a:rPr lang="ru-RU" sz="2000" b="1" dirty="0" smtClean="0">
                <a:solidFill>
                  <a:schemeClr val="bg1"/>
                </a:solidFill>
              </a:rPr>
              <a:t>: </a:t>
            </a:r>
            <a:r>
              <a:rPr lang="en-US" sz="2000" b="1" dirty="0" smtClean="0">
                <a:solidFill>
                  <a:schemeClr val="bg1"/>
                </a:solidFill>
                <a:hlinkClick r:id="rId5"/>
              </a:rPr>
              <a:t>referent@stalkerltd.ru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8-34643-33303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8-91</a:t>
            </a:r>
            <a:r>
              <a:rPr lang="ru-RU" sz="2000" b="1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-</a:t>
            </a:r>
            <a:r>
              <a:rPr lang="ru-RU" sz="2000" b="1" dirty="0" smtClean="0">
                <a:solidFill>
                  <a:schemeClr val="bg1"/>
                </a:solidFill>
              </a:rPr>
              <a:t>937</a:t>
            </a:r>
            <a:r>
              <a:rPr lang="en-US" sz="2000" b="1" dirty="0" smtClean="0">
                <a:solidFill>
                  <a:schemeClr val="bg1"/>
                </a:solidFill>
              </a:rPr>
              <a:t>-</a:t>
            </a:r>
            <a:r>
              <a:rPr lang="ru-RU" sz="2000" b="1" dirty="0" smtClean="0">
                <a:solidFill>
                  <a:schemeClr val="bg1"/>
                </a:solidFill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</a:rPr>
              <a:t>2-</a:t>
            </a:r>
            <a:r>
              <a:rPr lang="ru-RU" sz="2000" b="1" dirty="0" smtClean="0">
                <a:solidFill>
                  <a:schemeClr val="bg1"/>
                </a:solidFill>
              </a:rPr>
              <a:t>55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2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Другая 16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296C7D"/>
      </a:accent2>
      <a:accent3>
        <a:srgbClr val="C32D2E"/>
      </a:accent3>
      <a:accent4>
        <a:srgbClr val="84AA33"/>
      </a:accent4>
      <a:accent5>
        <a:srgbClr val="296C7D"/>
      </a:accent5>
      <a:accent6>
        <a:srgbClr val="475A8D"/>
      </a:accent6>
      <a:hlink>
        <a:srgbClr val="8DC765"/>
      </a:hlink>
      <a:folHlink>
        <a:srgbClr val="63B6CC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11545</TotalTime>
  <Words>547</Words>
  <Application>Microsoft Office PowerPoint</Application>
  <PresentationFormat>Экран (4:3)</PresentationFormat>
  <Paragraphs>91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Diseño predeterminado</vt:lpstr>
      <vt:lpstr>«Меркурий» -автоматизированный программный комплекс сервиса ТКРС/ЗБС/Бурения</vt:lpstr>
      <vt:lpstr>Назначение АПК «Меркурий»</vt:lpstr>
      <vt:lpstr>Этапы внедрения программы</vt:lpstr>
      <vt:lpstr>Автоматизация офиса</vt:lpstr>
      <vt:lpstr>Суточные сводки бригад</vt:lpstr>
      <vt:lpstr>Нормирование и планирование ремонтов</vt:lpstr>
      <vt:lpstr>Контроль ОТ и ТБ</vt:lpstr>
      <vt:lpstr>Движение материалов и оборудования</vt:lpstr>
      <vt:lpstr>Спасибо за внимание!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1223</cp:revision>
  <cp:lastPrinted>2018-09-10T11:59:22Z</cp:lastPrinted>
  <dcterms:created xsi:type="dcterms:W3CDTF">2010-05-23T14:28:12Z</dcterms:created>
  <dcterms:modified xsi:type="dcterms:W3CDTF">2018-09-10T11:59:45Z</dcterms:modified>
</cp:coreProperties>
</file>