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73" r:id="rId2"/>
    <p:sldId id="274" r:id="rId3"/>
    <p:sldId id="297" r:id="rId4"/>
    <p:sldId id="366" r:id="rId5"/>
    <p:sldId id="278" r:id="rId6"/>
    <p:sldId id="325" r:id="rId7"/>
    <p:sldId id="338" r:id="rId8"/>
    <p:sldId id="324" r:id="rId9"/>
    <p:sldId id="327" r:id="rId10"/>
    <p:sldId id="328" r:id="rId11"/>
    <p:sldId id="329" r:id="rId12"/>
    <p:sldId id="311" r:id="rId13"/>
    <p:sldId id="298" r:id="rId14"/>
    <p:sldId id="363" r:id="rId15"/>
    <p:sldId id="281" r:id="rId16"/>
    <p:sldId id="299" r:id="rId17"/>
    <p:sldId id="330" r:id="rId18"/>
    <p:sldId id="331" r:id="rId19"/>
    <p:sldId id="332" r:id="rId20"/>
    <p:sldId id="333" r:id="rId21"/>
    <p:sldId id="367" r:id="rId22"/>
    <p:sldId id="368" r:id="rId23"/>
    <p:sldId id="334" r:id="rId24"/>
    <p:sldId id="369" r:id="rId25"/>
    <p:sldId id="370" r:id="rId26"/>
    <p:sldId id="371" r:id="rId27"/>
    <p:sldId id="372" r:id="rId28"/>
    <p:sldId id="283" r:id="rId29"/>
    <p:sldId id="306" r:id="rId30"/>
    <p:sldId id="340" r:id="rId31"/>
    <p:sldId id="336" r:id="rId32"/>
    <p:sldId id="337" r:id="rId33"/>
    <p:sldId id="317" r:id="rId34"/>
    <p:sldId id="318" r:id="rId35"/>
    <p:sldId id="319" r:id="rId36"/>
    <p:sldId id="321" r:id="rId37"/>
    <p:sldId id="322" r:id="rId38"/>
    <p:sldId id="339" r:id="rId39"/>
    <p:sldId id="286" r:id="rId40"/>
    <p:sldId id="347" r:id="rId41"/>
    <p:sldId id="341" r:id="rId42"/>
    <p:sldId id="359" r:id="rId43"/>
    <p:sldId id="345" r:id="rId44"/>
    <p:sldId id="344" r:id="rId45"/>
    <p:sldId id="343" r:id="rId46"/>
    <p:sldId id="342" r:id="rId47"/>
    <p:sldId id="296" r:id="rId4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88E"/>
    <a:srgbClr val="025198"/>
    <a:srgbClr val="422C16"/>
    <a:srgbClr val="000099"/>
    <a:srgbClr val="1C1C1C"/>
    <a:srgbClr val="660066"/>
    <a:srgbClr val="00005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706" autoAdjust="0"/>
  </p:normalViewPr>
  <p:slideViewPr>
    <p:cSldViewPr>
      <p:cViewPr varScale="1">
        <p:scale>
          <a:sx n="109" d="100"/>
          <a:sy n="109" d="100"/>
        </p:scale>
        <p:origin x="15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8F6F51-3234-4984-85CA-21E79898DF7A}" type="datetimeFigureOut">
              <a:rPr lang="ru-RU"/>
              <a:pPr>
                <a:defRPr/>
              </a:pPr>
              <a:t>10.06.2019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899721D-795A-4DC4-B918-ECC016F539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F4C03-F475-4D1C-97EE-9D0DD1C7E48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459A5-82D0-4DB1-B576-D0EF3C524B4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430D0-00A9-44B1-96A6-5791E7F6234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DD259-8D18-40A5-BEB4-356DC175BDD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D1166-2884-4D7D-96D5-173C34A29299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E351-1E5C-4FFA-A58D-D24CEDC5EF0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9C806-51FE-42EC-8064-F7FEB674D7E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C02C-E56C-439F-90A6-93DDDAA44B0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45B11-665D-488B-BC81-9E64A74F345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801-A471-4148-8D6D-4F2AE82AFED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C25D3-CC2F-4D81-9EBA-46CA36AC2540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smtClean="0"/>
              <a:t>Haga clic para modificar el estilo de texto del patrón</a:t>
            </a:r>
          </a:p>
          <a:p>
            <a:pPr lvl="1"/>
            <a:r>
              <a:rPr lang="es-ES" altLang="en-US" smtClean="0"/>
              <a:t>Segundo nivel</a:t>
            </a:r>
          </a:p>
          <a:p>
            <a:pPr lvl="2"/>
            <a:r>
              <a:rPr lang="es-ES" altLang="en-US" smtClean="0"/>
              <a:t>Tercer nivel</a:t>
            </a:r>
          </a:p>
          <a:p>
            <a:pPr lvl="3"/>
            <a:r>
              <a:rPr lang="es-ES" altLang="en-US" smtClean="0"/>
              <a:t>Cuarto nivel</a:t>
            </a:r>
          </a:p>
          <a:p>
            <a:pPr lvl="4"/>
            <a:r>
              <a:rPr lang="es-ES" alt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2735D56-5C6D-406C-A7C7-89F73D5C6BF1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4140200" y="2781300"/>
            <a:ext cx="4608513" cy="3286125"/>
          </a:xfrm>
          <a:noFill/>
        </p:spPr>
        <p:txBody>
          <a:bodyPr/>
          <a:lstStyle/>
          <a:p>
            <a:pPr eaLnBrk="1" hangingPunct="1"/>
            <a:r>
              <a:rPr lang="ru-RU" altLang="ru-RU" sz="3200" b="1" dirty="0" smtClean="0">
                <a:latin typeface="Calibri" pitchFamily="34" charset="0"/>
              </a:rPr>
              <a:t>Автоматизированный программный комплекс для сервиса  ТКРС/бурения</a:t>
            </a:r>
            <a:endParaRPr lang="es-ES" altLang="en-US" sz="3200" b="1" dirty="0" smtClean="0">
              <a:solidFill>
                <a:srgbClr val="1C1C1C"/>
              </a:solidFill>
              <a:latin typeface="Calibri" pitchFamily="34" charset="0"/>
            </a:endParaRPr>
          </a:p>
        </p:txBody>
      </p:sp>
      <p:sp>
        <p:nvSpPr>
          <p:cNvPr id="3075" name="Rectangle 122"/>
          <p:cNvSpPr>
            <a:spLocks noChangeArrowheads="1"/>
          </p:cNvSpPr>
          <p:nvPr/>
        </p:nvSpPr>
        <p:spPr bwMode="auto">
          <a:xfrm>
            <a:off x="4284663" y="5086350"/>
            <a:ext cx="44656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s-ES" altLang="en-US" sz="2000" b="1">
              <a:solidFill>
                <a:srgbClr val="1C1C1C"/>
              </a:solidFill>
            </a:endParaRPr>
          </a:p>
        </p:txBody>
      </p:sp>
      <p:pic>
        <p:nvPicPr>
          <p:cNvPr id="307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67425"/>
            <a:ext cx="8572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10275"/>
            <a:ext cx="895350" cy="847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7" name="Picture 9" descr="C:\Users\teddy\Desktop\g479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0700" y="568325"/>
            <a:ext cx="1779588" cy="17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-19481" y="646271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428604"/>
            <a:ext cx="348932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500042"/>
            <a:ext cx="2521332" cy="2956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2125" y="3544790"/>
            <a:ext cx="1973691" cy="295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99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Создание нового ремонта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При внедрении программы в базу данных загружается справочник скважин предприятия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Возможен ручной вариант ведения справочника скважин, если сервисная организация работает на несколько нефтедобывающих предприятий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Процесс создания нового ремонта практически полностью построен на выборе из справочников 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2786063"/>
            <a:ext cx="5462588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4300" y="3500438"/>
            <a:ext cx="52197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Реестр текущих ремонтов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433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Пользователю всегда доступен реестр текущих ремонтов и архив завершенных</a:t>
            </a:r>
          </a:p>
        </p:txBody>
      </p:sp>
      <p:pic>
        <p:nvPicPr>
          <p:cNvPr id="143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643063"/>
            <a:ext cx="5857875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13" y="3214688"/>
            <a:ext cx="58578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0795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Реестр завершенных ремонтов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3" y="1643063"/>
            <a:ext cx="840898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468313" y="1268413"/>
            <a:ext cx="8253412" cy="720725"/>
          </a:xfrm>
        </p:spPr>
        <p:txBody>
          <a:bodyPr/>
          <a:lstStyle/>
          <a:p>
            <a:pPr marL="0" indent="0" algn="just"/>
            <a:r>
              <a:rPr lang="ru-RU" sz="1800" smtClean="0"/>
              <a:t>  Суточный рапорт ТКРС\Бурения включает в себя всю необходимую информацию</a:t>
            </a:r>
          </a:p>
          <a:p>
            <a:pPr marL="400050" lvl="1" indent="0" algn="just"/>
            <a:r>
              <a:rPr lang="ru-RU" sz="1400" smtClean="0"/>
              <a:t>Текстовые сводки смен</a:t>
            </a:r>
          </a:p>
          <a:p>
            <a:pPr marL="400050" lvl="1" indent="0" algn="just"/>
            <a:r>
              <a:rPr lang="ru-RU" sz="1400" smtClean="0"/>
              <a:t>Простои бригады</a:t>
            </a:r>
          </a:p>
          <a:p>
            <a:pPr marL="400050" lvl="1" indent="0" algn="just"/>
            <a:r>
              <a:rPr lang="ru-RU" sz="1400" smtClean="0"/>
              <a:t>Состав вахты</a:t>
            </a:r>
          </a:p>
          <a:p>
            <a:pPr marL="400050" lvl="1" indent="0" algn="just"/>
            <a:r>
              <a:rPr lang="ru-RU" sz="1400" smtClean="0"/>
              <a:t>План на следующую смену</a:t>
            </a:r>
          </a:p>
          <a:p>
            <a:pPr marL="0" indent="0" algn="just"/>
            <a:endParaRPr lang="ru-RU" sz="1400" smtClean="0">
              <a:solidFill>
                <a:srgbClr val="1F515E"/>
              </a:solidFill>
              <a:latin typeface="Calibri" pitchFamily="34" charset="0"/>
            </a:endParaRPr>
          </a:p>
        </p:txBody>
      </p:sp>
      <p:sp>
        <p:nvSpPr>
          <p:cNvPr id="7171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2013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Суточная сводка ТКРС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2928938"/>
            <a:ext cx="5881687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4"/>
          <p:cNvSpPr>
            <a:spLocks noGrp="1"/>
          </p:cNvSpPr>
          <p:nvPr>
            <p:ph type="title"/>
          </p:nvPr>
        </p:nvSpPr>
        <p:spPr>
          <a:xfrm>
            <a:off x="900113" y="466725"/>
            <a:ext cx="6985000" cy="863600"/>
          </a:xfrm>
        </p:spPr>
        <p:txBody>
          <a:bodyPr/>
          <a:lstStyle/>
          <a:p>
            <a:r>
              <a:rPr lang="ru-RU" altLang="ru-RU" sz="3200" b="1" dirty="0" smtClean="0">
                <a:latin typeface="Calibri" pitchFamily="34" charset="0"/>
              </a:rPr>
              <a:t>Суточная сводка ТКРС</a:t>
            </a:r>
          </a:p>
        </p:txBody>
      </p:sp>
      <p:pic>
        <p:nvPicPr>
          <p:cNvPr id="5427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8"/>
            <a:ext cx="69913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ъект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647700"/>
          </a:xfrm>
        </p:spPr>
        <p:txBody>
          <a:bodyPr/>
          <a:lstStyle/>
          <a:p>
            <a:pPr algn="just"/>
            <a:r>
              <a:rPr lang="ru-RU" sz="1400" smtClean="0">
                <a:solidFill>
                  <a:srgbClr val="1F515E"/>
                </a:solidFill>
                <a:latin typeface="Calibri" pitchFamily="34" charset="0"/>
              </a:rPr>
              <a:t>  При вводе сводки специалист ТКРС имеет возможность сразу классифицировать простои бригады и нормировать фактическое время произведенных операций.</a:t>
            </a:r>
          </a:p>
          <a:p>
            <a:pPr algn="just"/>
            <a:r>
              <a:rPr lang="ru-RU" sz="1400" smtClean="0">
                <a:solidFill>
                  <a:srgbClr val="1F515E"/>
                </a:solidFill>
                <a:latin typeface="Calibri" pitchFamily="34" charset="0"/>
              </a:rPr>
              <a:t>Простои группируются по заданным критериям и. С помощью генератора запросов специалисты всегда могут быстро оценить ситуацию с текущими простоями, а также проанализировать состояние дел за период.</a:t>
            </a:r>
          </a:p>
        </p:txBody>
      </p:sp>
      <p:sp>
        <p:nvSpPr>
          <p:cNvPr id="8195" name="Заголовок 4"/>
          <p:cNvSpPr>
            <a:spLocks noGrp="1"/>
          </p:cNvSpPr>
          <p:nvPr>
            <p:ph type="title"/>
          </p:nvPr>
        </p:nvSpPr>
        <p:spPr>
          <a:xfrm>
            <a:off x="971550" y="333375"/>
            <a:ext cx="6985000" cy="935038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Простои бригад ТКРС</a:t>
            </a:r>
            <a:endParaRPr lang="ru-RU" sz="32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13" y="2357438"/>
            <a:ext cx="5732462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14" y="3969657"/>
            <a:ext cx="5616506" cy="2593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ъект 2"/>
          <p:cNvSpPr>
            <a:spLocks noGrp="1"/>
          </p:cNvSpPr>
          <p:nvPr>
            <p:ph idx="1"/>
          </p:nvPr>
        </p:nvSpPr>
        <p:spPr>
          <a:xfrm>
            <a:off x="468313" y="1268413"/>
            <a:ext cx="8253412" cy="720725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ru-RU" sz="1800" smtClean="0"/>
              <a:t>         </a:t>
            </a:r>
            <a:r>
              <a:rPr lang="ru-RU" sz="1400" smtClean="0">
                <a:solidFill>
                  <a:srgbClr val="1F515E"/>
                </a:solidFill>
                <a:latin typeface="Calibri" pitchFamily="34" charset="0"/>
              </a:rPr>
              <a:t>Состав вахт бригады позволяет автоматически формировать электронный табель учета рабочего времени по каждому работнику.  Таким образом отпадает необходимость в формировании бумажного носителя при передачи информации от мастеров в расчетный отдел. Программа имеет возможность подписывать документы с помощью ЭЦП (электронная цифровая подпись).</a:t>
            </a:r>
          </a:p>
        </p:txBody>
      </p:sp>
      <p:sp>
        <p:nvSpPr>
          <p:cNvPr id="7171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2013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Электронный табель </a:t>
            </a:r>
          </a:p>
        </p:txBody>
      </p:sp>
      <p:pic>
        <p:nvPicPr>
          <p:cNvPr id="1843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1" y="2313166"/>
            <a:ext cx="7911466" cy="28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152" y="4351585"/>
            <a:ext cx="4604848" cy="235877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Завершение ремонта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При завершении ремонта пользователь выбирает глубину и вид спущенного подземного оборудования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Для аварийных ремонтов предусмотрен соответствующий раздел.</a:t>
            </a: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214563"/>
            <a:ext cx="6607175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Оборудование скважины после ремонта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048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Спущенное подземное оборудование может быть любым 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1785938"/>
            <a:ext cx="6567487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Мера НКТ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150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Для НКТ и НШ предусмотрена мера  на каждую единицу. 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2133600"/>
            <a:ext cx="6604000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title"/>
          </p:nvPr>
        </p:nvSpPr>
        <p:spPr>
          <a:xfrm>
            <a:off x="1116013" y="400050"/>
            <a:ext cx="6696075" cy="941388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Назначение системы</a:t>
            </a:r>
          </a:p>
        </p:txBody>
      </p:sp>
      <p:pic>
        <p:nvPicPr>
          <p:cNvPr id="409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47663" y="1412875"/>
            <a:ext cx="8589962" cy="1612900"/>
          </a:xfrm>
        </p:spPr>
        <p:txBody>
          <a:bodyPr/>
          <a:lstStyle/>
          <a:p>
            <a:pPr marL="0" indent="0" algn="just">
              <a:buFontTx/>
              <a:buNone/>
              <a:defRPr/>
            </a:pPr>
            <a:r>
              <a:rPr lang="ru-RU" sz="1700" b="1" kern="1200" dirty="0"/>
              <a:t>         </a:t>
            </a:r>
            <a:r>
              <a:rPr lang="ru-RU" sz="1700" b="1" kern="1200" dirty="0">
                <a:solidFill>
                  <a:schemeClr val="accent2">
                    <a:lumMod val="75000"/>
                  </a:schemeClr>
                </a:solidFill>
              </a:rPr>
              <a:t>АПК «Меркурий» 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представляет из себя программное решение 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для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сервисного предприятия ТКРС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 (суточные сводки бригад ТКРС/ЗБС/бурения, состав вахт, простои, учет движения материалов и оборудования, планирование и нормирование ремонтов). </a:t>
            </a:r>
            <a:endParaRPr lang="ru-RU" sz="1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3141663"/>
            <a:ext cx="5329238" cy="31670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92075" indent="84138" algn="just">
              <a:defRPr/>
            </a:pPr>
            <a:r>
              <a:rPr lang="ru-RU" sz="1700" dirty="0"/>
              <a:t>      </a:t>
            </a:r>
            <a:r>
              <a:rPr lang="ru-RU" sz="1700" b="1" dirty="0">
                <a:solidFill>
                  <a:schemeClr val="accent2">
                    <a:lumMod val="75000"/>
                  </a:schemeClr>
                </a:solidFill>
              </a:rPr>
              <a:t>Область применения комплекса</a:t>
            </a:r>
            <a:r>
              <a:rPr lang="ru-RU" sz="1700" dirty="0">
                <a:solidFill>
                  <a:schemeClr val="accent2">
                    <a:lumMod val="75000"/>
                  </a:schemeClr>
                </a:solidFill>
              </a:rPr>
              <a:t> – нефтегазодобывающая промышленность, предприятия, непосредственно осуществляющие эксплуатацию нефтяных и нагнетательных скважин. Программа устанавливается  на рабочих местах 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сменных </a:t>
            </a:r>
            <a:r>
              <a:rPr lang="ru-RU" sz="1700" dirty="0">
                <a:solidFill>
                  <a:schemeClr val="accent2">
                    <a:lumMod val="75000"/>
                  </a:schemeClr>
                </a:solidFill>
              </a:rPr>
              <a:t>технологов сервисных предприятий (текущего и капитального ремонта скважин, бурения, освоения), 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аналитическая часть программы – на рабочих местах специалистов АУП</a:t>
            </a:r>
            <a:r>
              <a:rPr lang="ru-RU" sz="1700" dirty="0" smtClean="0">
                <a:solidFill>
                  <a:schemeClr val="accent2">
                    <a:lumMod val="75000"/>
                  </a:schemeClr>
                </a:solidFill>
              </a:rPr>
              <a:t>.  </a:t>
            </a:r>
            <a:endParaRPr lang="ru-RU" sz="17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1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6425" y="3536950"/>
            <a:ext cx="348932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Состояние поднятых труб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253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В мере НКТ\НШ предусмотрена возможность описания каждой единицы поднятой\спущенной НКТ\НШ.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Подобная информация может в дальнейшем быть проанализирована как  для отдельного ремонта, так и в совокупности ремонтов по предприятию. 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Таким образом, можно получить целостностную картину выхода из строя НКТ\НШ как  в зависимости от условий эксплуатации, так и в разрезе бригад ТКРС.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2914650"/>
            <a:ext cx="53848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Предписание то ТБ и СК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47662" y="1124745"/>
            <a:ext cx="8229600" cy="194202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sz="1400" dirty="0" smtClean="0"/>
              <a:t>В Меркурий заносятся предписания Заказчика по охране труда и технике безопасности. Собственная служба по охране труда также может вносить в систему свои предписания. Таким образом формируется единая база, анализ которой позволяет делать выводы по состоянию условий труда в бригадах</a:t>
            </a:r>
          </a:p>
          <a:p>
            <a:r>
              <a:rPr lang="ru-RU" sz="1400" dirty="0" smtClean="0"/>
              <a:t>Выполненные предписания фиксируются в Меркурии с учетом дат выполнения и ответственных</a:t>
            </a:r>
          </a:p>
          <a:p>
            <a:r>
              <a:rPr lang="ru-RU" sz="1400" dirty="0" smtClean="0"/>
              <a:t>Существует система обратной связи по выполненным и не выполненным замечаниям</a:t>
            </a:r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-608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3177122"/>
            <a:ext cx="5031928" cy="365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34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Учет материалов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sz="1800" b="1" dirty="0" smtClean="0"/>
              <a:t>В Меркурии имеется система заявок бригад и подразделений на завоз материалов и оборудования (включая ГСМ)</a:t>
            </a:r>
          </a:p>
          <a:p>
            <a:r>
              <a:rPr lang="ru-RU" sz="1800" b="1" dirty="0" smtClean="0"/>
              <a:t>Учет движения МТР осуществляется с помощью электронного документооборота в системе с подтверждением обеих сторон </a:t>
            </a:r>
          </a:p>
          <a:p>
            <a:r>
              <a:rPr lang="ru-RU" sz="1800" b="1" dirty="0" smtClean="0"/>
              <a:t>Привязка МТР может быть осуществлена как к скважине (бригаде), так и к любому другому объекту (службе).</a:t>
            </a:r>
          </a:p>
          <a:p>
            <a:r>
              <a:rPr lang="ru-RU" sz="1800" b="1" dirty="0" smtClean="0"/>
              <a:t>Система имеет возможность составления плана расхода МТР на любой период времени</a:t>
            </a:r>
          </a:p>
          <a:p>
            <a:r>
              <a:rPr lang="ru-RU" sz="1800" b="1" dirty="0" smtClean="0"/>
              <a:t>Аналитический блок позволяет в любой момент времени обрабатывать данные и делать выводы о движении материалов и оборудования, нормах их расхода.</a:t>
            </a:r>
          </a:p>
          <a:p>
            <a:endParaRPr lang="ru-RU" sz="1800" b="1" dirty="0"/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-608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3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Предварительный фильтр для генератора запросов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 dirty="0">
                <a:solidFill>
                  <a:srgbClr val="1F515E"/>
                </a:solidFill>
                <a:latin typeface="Calibri" pitchFamily="34" charset="0"/>
              </a:rPr>
              <a:t>Для анализа проведенных ремонтов Меркурий снабжен мощной системой фильтрации данных , основанной на технологии </a:t>
            </a:r>
            <a:r>
              <a:rPr lang="en-US" sz="1600" dirty="0">
                <a:solidFill>
                  <a:srgbClr val="1F515E"/>
                </a:solidFill>
                <a:latin typeface="Calibri" pitchFamily="34" charset="0"/>
              </a:rPr>
              <a:t>OLAP</a:t>
            </a:r>
            <a:r>
              <a:rPr lang="ru-RU" sz="1600" dirty="0">
                <a:solidFill>
                  <a:srgbClr val="1F515E"/>
                </a:solidFill>
                <a:latin typeface="Calibri" pitchFamily="34" charset="0"/>
              </a:rPr>
              <a:t>.</a:t>
            </a:r>
          </a:p>
          <a:p>
            <a:pPr marL="268288" indent="-176213" algn="just">
              <a:buFontTx/>
              <a:buChar char="•"/>
            </a:pPr>
            <a:r>
              <a:rPr lang="ru-RU" sz="1600" dirty="0">
                <a:solidFill>
                  <a:srgbClr val="1F515E"/>
                </a:solidFill>
                <a:latin typeface="Calibri" pitchFamily="34" charset="0"/>
              </a:rPr>
              <a:t>Универсальный генератор запросов позволяет извлечь из базы данных любую информацию и представить ее пользователю в удобном  для анализа виде.</a:t>
            </a:r>
          </a:p>
        </p:txBody>
      </p:sp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2571750"/>
            <a:ext cx="6472237" cy="35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3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Учет материалов</a:t>
            </a:r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-608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3306"/>
            <a:ext cx="8452446" cy="509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1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3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ТТН для завоза материалов</a:t>
            </a:r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-608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065388" cy="412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3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Анализ заявок</a:t>
            </a:r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-608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399" y="1772816"/>
            <a:ext cx="9007921" cy="457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4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3600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Анализ ТТН</a:t>
            </a:r>
          </a:p>
        </p:txBody>
      </p:sp>
      <p:pic>
        <p:nvPicPr>
          <p:cNvPr id="102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-608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23" y="1484784"/>
            <a:ext cx="8843264" cy="427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4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150938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Итоговые данные в генераторе запросов по ремонтам</a:t>
            </a:r>
          </a:p>
        </p:txBody>
      </p:sp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5" y="1857375"/>
            <a:ext cx="602138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0" y="3340100"/>
            <a:ext cx="6072188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0795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Итоговые данные в генераторе запросов по НКТ</a:t>
            </a:r>
          </a:p>
        </p:txBody>
      </p:sp>
      <p:pic>
        <p:nvPicPr>
          <p:cNvPr id="256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628775"/>
            <a:ext cx="8316912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Цели и задачи, решаемые программой Меркурий для сервисного предприятия ТКРС</a:t>
            </a:r>
          </a:p>
        </p:txBody>
      </p:sp>
      <p:pic>
        <p:nvPicPr>
          <p:cNvPr id="717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95288" y="1557338"/>
            <a:ext cx="817245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400" smtClean="0">
                <a:solidFill>
                  <a:srgbClr val="1F515E"/>
                </a:solidFill>
                <a:latin typeface="Calibri" pitchFamily="34" charset="0"/>
              </a:rPr>
              <a:t>Автоматизация </a:t>
            </a: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рабочих мест инженерного  и вспомогательного персонала сервисного предприятия ТКРС.</a:t>
            </a:r>
          </a:p>
          <a:p>
            <a:pPr marL="268288" indent="-176213" algn="just">
              <a:buFontTx/>
              <a:buChar char="•"/>
            </a:pP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Экспресс-анализ текущего состояния </a:t>
            </a: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 </a:t>
            </a: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ремонтов скважин по бригадам. </a:t>
            </a:r>
          </a:p>
          <a:p>
            <a:pPr marL="268288" indent="-176213" algn="just">
              <a:buFontTx/>
              <a:buChar char="•"/>
            </a:pP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Детальный экспресс-анализ простоев бригад</a:t>
            </a:r>
          </a:p>
          <a:p>
            <a:pPr marL="268288" indent="-176213" algn="just">
              <a:buFontTx/>
              <a:buChar char="•"/>
            </a:pP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Формирование электронного табеля работы состава вахт </a:t>
            </a: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непосредственно  </a:t>
            </a: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из суточной сводки</a:t>
            </a: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. Автоматизированная схема мониторинга персонала сервисной компании.</a:t>
            </a:r>
            <a:endParaRPr lang="ru-RU" sz="1400" dirty="0">
              <a:solidFill>
                <a:srgbClr val="1F515E"/>
              </a:solidFill>
              <a:latin typeface="Calibri" pitchFamily="34" charset="0"/>
            </a:endParaRPr>
          </a:p>
          <a:p>
            <a:pPr marL="268288" indent="-176213" algn="just">
              <a:buFontTx/>
              <a:buChar char="•"/>
            </a:pP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Он-</a:t>
            </a:r>
            <a:r>
              <a:rPr lang="ru-RU" sz="1400" dirty="0" err="1">
                <a:solidFill>
                  <a:srgbClr val="1F515E"/>
                </a:solidFill>
                <a:latin typeface="Calibri" pitchFamily="34" charset="0"/>
              </a:rPr>
              <a:t>лайновая</a:t>
            </a: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 схема нормирования ремонта  </a:t>
            </a: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при </a:t>
            </a: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вводе суточной сводки</a:t>
            </a: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. Автоматизированная схема создания актов выполненных работ, включая акты на фактически выполненные работы, не подлежащие нормированию.</a:t>
            </a:r>
          </a:p>
          <a:p>
            <a:pPr marL="268288" indent="-176213" algn="just">
              <a:buFontTx/>
              <a:buChar char="•"/>
            </a:pP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Автоматизация схемы создания нового плана работ на ремонт скважины</a:t>
            </a:r>
          </a:p>
          <a:p>
            <a:pPr marL="268288" indent="-176213" algn="just">
              <a:buFontTx/>
              <a:buChar char="•"/>
            </a:pP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Автоматизированная схема контроля охраны труда и техники безопасности. Система учета и анализа замечаний Заказчика в области </a:t>
            </a:r>
            <a:r>
              <a:rPr lang="en-US" sz="1400" dirty="0" smtClean="0">
                <a:solidFill>
                  <a:srgbClr val="1F515E"/>
                </a:solidFill>
                <a:latin typeface="Calibri" pitchFamily="34" charset="0"/>
              </a:rPr>
              <a:t>HSE</a:t>
            </a: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.</a:t>
            </a:r>
          </a:p>
          <a:p>
            <a:pPr marL="268288" indent="-176213" algn="just">
              <a:buFontTx/>
              <a:buChar char="•"/>
            </a:pP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Автоматизированная схема заявок на материально-техническое снабжение и схема анализа их выполнения. Системный контроль за движением МТР, включая ГСМ.</a:t>
            </a:r>
          </a:p>
          <a:p>
            <a:pPr marL="268288" indent="-176213" algn="just">
              <a:buFontTx/>
              <a:buChar char="•"/>
            </a:pP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Автоматизированная схема контроля за движением и ремонтом инструмента и оборудования (трубная продукция, </a:t>
            </a:r>
            <a:r>
              <a:rPr lang="ru-RU" sz="1400" dirty="0" err="1" smtClean="0">
                <a:solidFill>
                  <a:srgbClr val="1F515E"/>
                </a:solidFill>
                <a:latin typeface="Calibri" pitchFamily="34" charset="0"/>
              </a:rPr>
              <a:t>мехключи</a:t>
            </a: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 </a:t>
            </a:r>
            <a:r>
              <a:rPr lang="ru-RU" sz="1400" dirty="0" smtClean="0">
                <a:solidFill>
                  <a:srgbClr val="1F515E"/>
                </a:solidFill>
                <a:latin typeface="Calibri" pitchFamily="34" charset="0"/>
              </a:rPr>
              <a:t>и т.д.).</a:t>
            </a:r>
            <a:endParaRPr lang="ru-RU" sz="1400" dirty="0">
              <a:solidFill>
                <a:srgbClr val="1F515E"/>
              </a:solidFill>
              <a:latin typeface="Calibri" pitchFamily="34" charset="0"/>
            </a:endParaRPr>
          </a:p>
          <a:p>
            <a:pPr marL="268288" indent="-176213" algn="just">
              <a:buFontTx/>
              <a:buChar char="•"/>
            </a:pP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Автоматизированная схема расчета коэффициента производительности бригад</a:t>
            </a:r>
          </a:p>
          <a:p>
            <a:pPr marL="268288" indent="-176213" algn="just">
              <a:buFontTx/>
              <a:buChar char="•"/>
            </a:pP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Автоматизированный обмен данными между службами нефтепромысла, НГДУ и сервисных подразделений.</a:t>
            </a:r>
          </a:p>
          <a:p>
            <a:pPr marL="268288" indent="-176213" algn="just">
              <a:buFontTx/>
              <a:buChar char="•"/>
            </a:pPr>
            <a:r>
              <a:rPr lang="ru-RU" sz="1400" dirty="0">
                <a:solidFill>
                  <a:srgbClr val="1F515E"/>
                </a:solidFill>
                <a:latin typeface="Calibri" pitchFamily="34" charset="0"/>
              </a:rPr>
              <a:t>Автоматизированная система суточной и месячной отчетности сервисного предприятия ТКРС</a:t>
            </a:r>
            <a:r>
              <a:rPr lang="ru-RU" sz="1400" b="1" dirty="0">
                <a:solidFill>
                  <a:srgbClr val="1F515E"/>
                </a:solidFill>
                <a:latin typeface="Calibri" pitchFamily="34" charset="0"/>
              </a:rPr>
              <a:t>   </a:t>
            </a:r>
            <a:endParaRPr lang="ru-RU" sz="1400" dirty="0">
              <a:solidFill>
                <a:srgbClr val="1F515E"/>
              </a:solidFill>
              <a:latin typeface="Calibri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Планирование и нормирование ремонта</a:t>
            </a:r>
          </a:p>
        </p:txBody>
      </p:sp>
      <p:sp>
        <p:nvSpPr>
          <p:cNvPr id="27651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1928813"/>
            <a:ext cx="674370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88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Нормирование ремонта</a:t>
            </a:r>
            <a:endParaRPr lang="ru-RU" sz="3200" dirty="0"/>
          </a:p>
        </p:txBody>
      </p:sp>
      <p:sp>
        <p:nvSpPr>
          <p:cNvPr id="2867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 smtClean="0"/>
              <a:t>Нормирование операций производится в полуавтоматическом режиме</a:t>
            </a:r>
          </a:p>
          <a:p>
            <a:r>
              <a:rPr lang="ru-RU" sz="1600" dirty="0" smtClean="0"/>
              <a:t>Схема нормирования максимально подгоняется под процесс, принятый в конкретном предприятии</a:t>
            </a:r>
          </a:p>
          <a:p>
            <a:r>
              <a:rPr lang="ru-RU" sz="1600" dirty="0" smtClean="0"/>
              <a:t>Нормирование может проводиться в </a:t>
            </a:r>
            <a:r>
              <a:rPr lang="ru-RU" sz="1600" dirty="0" err="1" smtClean="0"/>
              <a:t>он-лайновом</a:t>
            </a:r>
            <a:r>
              <a:rPr lang="ru-RU" sz="1600" dirty="0" smtClean="0"/>
              <a:t> режиме суточной сводки с последующей корректировкой</a:t>
            </a:r>
          </a:p>
          <a:p>
            <a:r>
              <a:rPr lang="ru-RU" sz="1600" dirty="0" smtClean="0"/>
              <a:t>Таким образом, предприятию подрядчика и заказчика известна эффективная выработка по каждой бригаде в любое время </a:t>
            </a: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3643313"/>
            <a:ext cx="5114925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Планирование нового ремонта. Выбор скважины</a:t>
            </a:r>
            <a:endParaRPr lang="ru-RU" sz="3200" dirty="0"/>
          </a:p>
        </p:txBody>
      </p:sp>
      <p:sp>
        <p:nvSpPr>
          <p:cNvPr id="2969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smtClean="0"/>
              <a:t>В Меркурии предусмотрена схема ввода плана работ по скважине</a:t>
            </a:r>
          </a:p>
          <a:p>
            <a:r>
              <a:rPr lang="ru-RU" sz="1600" smtClean="0"/>
              <a:t>Схема предполагает планирование ремонта со всеми необходимыми атрибутами – план работ, конструкция скважины, планируемое оборудование и способ эксплуатации и т.д.</a:t>
            </a:r>
          </a:p>
          <a:p>
            <a:r>
              <a:rPr lang="ru-RU" sz="1600" smtClean="0"/>
              <a:t>Ввод данных минимизирован, так как любая информация по скважине, имеющаяся в базе данных, наследуется при составлении нового плана.</a:t>
            </a:r>
          </a:p>
          <a:p>
            <a:endParaRPr lang="ru-RU" sz="1600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3357563"/>
            <a:ext cx="4786312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0795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Планирование нового ремонта. Ввод параметров</a:t>
            </a:r>
          </a:p>
        </p:txBody>
      </p:sp>
      <p:pic>
        <p:nvPicPr>
          <p:cNvPr id="3072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700213"/>
            <a:ext cx="7637462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0795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Планирование нового ремонта. Конструкция скважины</a:t>
            </a:r>
          </a:p>
        </p:txBody>
      </p:sp>
      <p:pic>
        <p:nvPicPr>
          <p:cNvPr id="3174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557338"/>
            <a:ext cx="7954962" cy="477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0795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Планирование нового ремонта. Существующее оборудование</a:t>
            </a:r>
          </a:p>
        </p:txBody>
      </p:sp>
      <p:pic>
        <p:nvPicPr>
          <p:cNvPr id="3277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12875"/>
            <a:ext cx="8101012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0795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Планирование нового ремонта. Планируемое оборудование</a:t>
            </a:r>
          </a:p>
        </p:txBody>
      </p:sp>
      <p:pic>
        <p:nvPicPr>
          <p:cNvPr id="3379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341438"/>
            <a:ext cx="8316912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1079500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Планирование нового ремонта.  Операции ремонта</a:t>
            </a:r>
          </a:p>
        </p:txBody>
      </p:sp>
      <p:pic>
        <p:nvPicPr>
          <p:cNvPr id="3481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700213"/>
            <a:ext cx="7812088" cy="470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Запуски-Остановки скважин</a:t>
            </a:r>
          </a:p>
        </p:txBody>
      </p:sp>
      <p:sp>
        <p:nvSpPr>
          <p:cNvPr id="35843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71625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792163"/>
          </a:xfrm>
        </p:spPr>
        <p:txBody>
          <a:bodyPr/>
          <a:lstStyle/>
          <a:p>
            <a:r>
              <a:rPr lang="ru-RU" altLang="ru-RU" sz="3200" b="1" dirty="0" smtClean="0">
                <a:latin typeface="Calibri" pitchFamily="34" charset="0"/>
              </a:rPr>
              <a:t>Запуски – Остановки скважин</a:t>
            </a:r>
          </a:p>
        </p:txBody>
      </p:sp>
      <p:pic>
        <p:nvPicPr>
          <p:cNvPr id="3686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Прямоугольник 1"/>
          <p:cNvSpPr>
            <a:spLocks noChangeArrowheads="1"/>
          </p:cNvSpPr>
          <p:nvPr/>
        </p:nvSpPr>
        <p:spPr bwMode="auto">
          <a:xfrm>
            <a:off x="361950" y="1125538"/>
            <a:ext cx="8353425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176213" algn="just">
              <a:buFont typeface="Arial" charset="0"/>
              <a:buChar char="•"/>
            </a:pPr>
            <a:r>
              <a:rPr lang="ru-RU">
                <a:latin typeface="Calibri" pitchFamily="34" charset="0"/>
              </a:rPr>
              <a:t> Меркурий в части модуля «Запуски-Остановки скважин» предназначен для автоматизации рабочего места сменного технолога нефтепромысла.</a:t>
            </a:r>
          </a:p>
          <a:p>
            <a:pPr marL="92075" indent="176213" algn="just">
              <a:buFont typeface="Arial" charset="0"/>
              <a:buChar char="•"/>
            </a:pPr>
            <a:r>
              <a:rPr lang="ru-RU">
                <a:latin typeface="Calibri" pitchFamily="34" charset="0"/>
              </a:rPr>
              <a:t>Функционал модуля позволяет вводить всю необходимую информацию по любым видам скважин</a:t>
            </a:r>
          </a:p>
          <a:p>
            <a:pPr marL="92075" indent="176213" algn="just">
              <a:buFont typeface="Arial" charset="0"/>
              <a:buChar char="•"/>
            </a:pPr>
            <a:r>
              <a:rPr lang="ru-RU">
                <a:latin typeface="Calibri" pitchFamily="34" charset="0"/>
              </a:rPr>
              <a:t>Аналитический блок модуля позволяет инженерному персоналу промысла и АУП быстро и качественно проводить анализ работы скважин и принимать правильные решения, приводящие к увеличению наработке на отказ подземного оборудования.</a:t>
            </a:r>
          </a:p>
          <a:p>
            <a:pPr marL="92075" indent="176213" algn="just">
              <a:buFont typeface="Arial" charset="0"/>
              <a:buChar char="•"/>
            </a:pPr>
            <a:r>
              <a:rPr lang="ru-RU">
                <a:latin typeface="Calibri" pitchFamily="34" charset="0"/>
              </a:rPr>
              <a:t>Система генерации запросов в сочетании с режимными и фактическими параметрами работы скважин, фактическими внутрисменными потерями позволяет в короткие сроки определять потери и приросты в полевой добыче жидкости, нефти и закачке воды. В сочетании с суточными сводками по добыче и закачке воды система способна автоматически сравнивать данные полевой и парковой добычи. </a:t>
            </a:r>
          </a:p>
          <a:p>
            <a:pPr marL="92075" indent="176213" algn="just">
              <a:buFont typeface="Arial" charset="0"/>
              <a:buChar char="•"/>
            </a:pPr>
            <a:endParaRPr lang="ru-RU">
              <a:latin typeface="Calibri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4"/>
          <p:cNvSpPr>
            <a:spLocks noGrp="1"/>
          </p:cNvSpPr>
          <p:nvPr>
            <p:ph type="title"/>
          </p:nvPr>
        </p:nvSpPr>
        <p:spPr>
          <a:xfrm>
            <a:off x="900113" y="549275"/>
            <a:ext cx="6985000" cy="792163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А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рхитектура системы Меркурий для ТКРС</a:t>
            </a:r>
          </a:p>
        </p:txBody>
      </p:sp>
      <p:pic>
        <p:nvPicPr>
          <p:cNvPr id="819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Блок-схема: магнитный диск 11"/>
          <p:cNvSpPr/>
          <p:nvPr/>
        </p:nvSpPr>
        <p:spPr>
          <a:xfrm>
            <a:off x="323850" y="1484313"/>
            <a:ext cx="1657350" cy="904875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 smtClean="0">
                <a:solidFill>
                  <a:srgbClr val="FFFFFF"/>
                </a:solidFill>
                <a:latin typeface="Calibri" pitchFamily="34" charset="0"/>
              </a:rPr>
              <a:t>Сводка бригад ТКРС</a:t>
            </a:r>
            <a:endParaRPr lang="ru-RU" sz="14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9" name="Блок-схема: магнитный диск 18"/>
          <p:cNvSpPr/>
          <p:nvPr/>
        </p:nvSpPr>
        <p:spPr>
          <a:xfrm>
            <a:off x="6876257" y="1484314"/>
            <a:ext cx="1800200" cy="893761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b="1" dirty="0">
              <a:solidFill>
                <a:srgbClr val="FFFFFF"/>
              </a:solidFill>
              <a:latin typeface="Calibri" pitchFamily="34" charset="0"/>
            </a:endParaRPr>
          </a:p>
          <a:p>
            <a:pPr algn="ctr">
              <a:defRPr/>
            </a:pPr>
            <a:endParaRPr lang="ru-RU" sz="1400" b="1" dirty="0">
              <a:solidFill>
                <a:srgbClr val="FFFFFF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ru-RU" sz="1400" b="1" dirty="0" smtClean="0">
                <a:solidFill>
                  <a:srgbClr val="FFFFFF"/>
                </a:solidFill>
                <a:latin typeface="Calibri" pitchFamily="34" charset="0"/>
              </a:rPr>
              <a:t>Аналитический </a:t>
            </a:r>
          </a:p>
          <a:p>
            <a:pPr algn="ctr">
              <a:defRPr/>
            </a:pPr>
            <a:r>
              <a:rPr lang="ru-RU" sz="1400" b="1" dirty="0" smtClean="0">
                <a:solidFill>
                  <a:srgbClr val="FFFFFF"/>
                </a:solidFill>
                <a:latin typeface="Calibri" pitchFamily="34" charset="0"/>
              </a:rPr>
              <a:t>блок</a:t>
            </a:r>
            <a:endParaRPr lang="ru-RU" sz="1400" b="1" dirty="0">
              <a:solidFill>
                <a:srgbClr val="FFFFFF"/>
              </a:solidFill>
              <a:latin typeface="Calibri" pitchFamily="34" charset="0"/>
            </a:endParaRPr>
          </a:p>
          <a:p>
            <a:pPr algn="ctr">
              <a:defRPr/>
            </a:pPr>
            <a:endParaRPr lang="ru-RU" sz="14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Блок-схема: магнитный диск 19"/>
          <p:cNvSpPr/>
          <p:nvPr/>
        </p:nvSpPr>
        <p:spPr>
          <a:xfrm>
            <a:off x="4398963" y="1484313"/>
            <a:ext cx="1727200" cy="904875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 smtClean="0">
                <a:solidFill>
                  <a:srgbClr val="FFFFFF"/>
                </a:solidFill>
                <a:latin typeface="Calibri" pitchFamily="34" charset="0"/>
              </a:rPr>
              <a:t>Движение материалов</a:t>
            </a:r>
            <a:endParaRPr lang="ru-RU" sz="14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2339975" y="1484313"/>
            <a:ext cx="1655763" cy="904875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rgbClr val="FFFFFF"/>
                </a:solidFill>
                <a:latin typeface="Calibri" pitchFamily="34" charset="0"/>
              </a:rPr>
              <a:t>Блок </a:t>
            </a:r>
            <a:r>
              <a:rPr lang="ru-RU" sz="1400" b="1" dirty="0" smtClean="0">
                <a:solidFill>
                  <a:srgbClr val="FFFFFF"/>
                </a:solidFill>
                <a:latin typeface="Calibri" pitchFamily="34" charset="0"/>
              </a:rPr>
              <a:t>планирования и нормирования</a:t>
            </a:r>
            <a:endParaRPr lang="ru-RU" sz="14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84213" y="2378075"/>
            <a:ext cx="9525" cy="2262188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916238" y="2389188"/>
            <a:ext cx="0" cy="2247900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7085013" y="2389188"/>
            <a:ext cx="7938" cy="1898650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003800" y="2389188"/>
            <a:ext cx="0" cy="1712912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22" idx="1"/>
          </p:cNvCxnSpPr>
          <p:nvPr/>
        </p:nvCxnSpPr>
        <p:spPr>
          <a:xfrm>
            <a:off x="678117" y="2767972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90842" y="2515560"/>
            <a:ext cx="1227137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Суточная сводка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896938" y="4365625"/>
            <a:ext cx="1227137" cy="50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План-график движения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98525" y="3752850"/>
            <a:ext cx="12255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Простои, предписания ОТ и ТБ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128963" y="4365625"/>
            <a:ext cx="1227137" cy="50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>
                <a:solidFill>
                  <a:srgbClr val="FFFFFF"/>
                </a:solidFill>
                <a:latin typeface="Calibri" pitchFamily="34" charset="0"/>
              </a:rPr>
              <a:t>О</a:t>
            </a: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бмен данными с Заказчиком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128963" y="3746500"/>
            <a:ext cx="1227137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Акты выполненных работ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38488" y="3149600"/>
            <a:ext cx="1433512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Нормирование ремонта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3128963" y="2528888"/>
            <a:ext cx="1227137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Планирование ремонта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5216525" y="3849688"/>
            <a:ext cx="122713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Учет оборудования и инструмента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5216525" y="3243263"/>
            <a:ext cx="1227138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Движение материалов по ТТН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5216525" y="2540000"/>
            <a:ext cx="1217613" cy="61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Заявки бригад ТКРС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7297737" y="3982244"/>
            <a:ext cx="1216025" cy="611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>
                <a:solidFill>
                  <a:srgbClr val="FFFFFF"/>
                </a:solidFill>
                <a:latin typeface="Calibri" pitchFamily="34" charset="0"/>
              </a:rPr>
              <a:t>Нормирование </a:t>
            </a: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работ, </a:t>
            </a:r>
            <a:r>
              <a:rPr lang="ru-RU" sz="1200" dirty="0">
                <a:solidFill>
                  <a:srgbClr val="FFFFFF"/>
                </a:solidFill>
                <a:latin typeface="Calibri" pitchFamily="34" charset="0"/>
              </a:rPr>
              <a:t>учет простоев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7297738" y="3979863"/>
            <a:ext cx="1216025" cy="61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Анализ работы оборудования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7300913" y="3251200"/>
            <a:ext cx="1216025" cy="61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Анализ расхода материалов, ГСМ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04" name="Прямоугольник 103"/>
          <p:cNvSpPr/>
          <p:nvPr/>
        </p:nvSpPr>
        <p:spPr>
          <a:xfrm>
            <a:off x="7297738" y="2528888"/>
            <a:ext cx="1216025" cy="61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 smtClean="0">
                <a:solidFill>
                  <a:srgbClr val="FFFFFF"/>
                </a:solidFill>
                <a:latin typeface="Calibri" pitchFamily="34" charset="0"/>
              </a:rPr>
              <a:t>Анализ работы бригад, КПВ</a:t>
            </a:r>
            <a:endParaRPr lang="ru-RU" sz="12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31" name="Прямая соединительная линия 130"/>
          <p:cNvCxnSpPr/>
          <p:nvPr/>
        </p:nvCxnSpPr>
        <p:spPr>
          <a:xfrm>
            <a:off x="693738" y="3392488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693738" y="4637088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>
            <a:off x="693738" y="4029075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>
            <a:off x="2916238" y="2792413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>
            <a:off x="2924175" y="3402013"/>
            <a:ext cx="21113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>
            <a:off x="2909888" y="3970338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>
            <a:off x="2916238" y="4640263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>
            <a:off x="5003800" y="2847975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>
            <a:off x="5018088" y="3517900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>
            <a:off x="5003800" y="4102100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085013" y="2847975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>
            <a:off x="7085013" y="4287838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7092950" y="3548063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0" y="-60833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ООО «ФИНИСТ-М»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96397" y="3086101"/>
            <a:ext cx="1119729" cy="6064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>
                <a:solidFill>
                  <a:srgbClr val="FFFFFF"/>
                </a:solidFill>
                <a:latin typeface="Calibri" pitchFamily="34" charset="0"/>
              </a:rPr>
              <a:t>Наряд-задание 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0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smtClean="0">
                <a:latin typeface="Calibri" pitchFamily="34" charset="0"/>
              </a:rPr>
              <a:t>Сводка сменного технолога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3330575"/>
            <a:ext cx="8143875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Содержимое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smtClean="0">
                <a:latin typeface="Calibri" pitchFamily="34" charset="0"/>
              </a:rPr>
              <a:t>Ввод данных по скважине для сменного технолога сводится исключительно к выбору скважины, времени события и причине события (причина запуска или остановки скважины).</a:t>
            </a:r>
          </a:p>
          <a:p>
            <a:r>
              <a:rPr lang="ru-RU" sz="1800" smtClean="0">
                <a:latin typeface="Calibri" pitchFamily="34" charset="0"/>
              </a:rPr>
              <a:t>Программа автоматически подставляет все необходимые значения, которые хранятся в базе данных. Таким образом, значительно высвобождается время сменного технолога нефтепромысла.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Конструкция скважины</a:t>
            </a:r>
          </a:p>
        </p:txBody>
      </p:sp>
      <p:sp>
        <p:nvSpPr>
          <p:cNvPr id="48131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928813"/>
            <a:ext cx="6477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Общие параметры</a:t>
            </a:r>
          </a:p>
        </p:txBody>
      </p:sp>
      <p:sp>
        <p:nvSpPr>
          <p:cNvPr id="4915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latin typeface="Calibri" pitchFamily="34" charset="0"/>
              </a:rPr>
              <a:t>Меркурий снабжен модулем учета конструкции скважин и изменения параметров во времени.</a:t>
            </a:r>
          </a:p>
          <a:p>
            <a:r>
              <a:rPr lang="ru-RU" sz="1800" dirty="0" smtClean="0">
                <a:latin typeface="Calibri" pitchFamily="34" charset="0"/>
              </a:rPr>
              <a:t>В модуле хранится вся история параметров конструкции скважины с момента ввода ее из бурения</a:t>
            </a:r>
          </a:p>
          <a:p>
            <a:r>
              <a:rPr lang="ru-RU" sz="1800" dirty="0" smtClean="0">
                <a:latin typeface="Calibri" pitchFamily="34" charset="0"/>
              </a:rPr>
              <a:t>Сервисная организация ТКРС может вести собственный учет конструкции скважин. Пополнение данных происходит практически в автоматизированном режиме с </a:t>
            </a:r>
            <a:r>
              <a:rPr lang="ru-RU" sz="1800" smtClean="0">
                <a:latin typeface="Calibri" pitchFamily="34" charset="0"/>
              </a:rPr>
              <a:t>небольшими корректировками.</a:t>
            </a:r>
            <a:endParaRPr lang="ru-RU" sz="1800" dirty="0" smtClean="0">
              <a:latin typeface="Calibri" pitchFamily="34" charset="0"/>
            </a:endParaRP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3714750"/>
            <a:ext cx="4848225" cy="296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Конструкция колонн</a:t>
            </a:r>
          </a:p>
        </p:txBody>
      </p:sp>
      <p:pic>
        <p:nvPicPr>
          <p:cNvPr id="501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58850" y="1600200"/>
            <a:ext cx="7226300" cy="4525963"/>
          </a:xfr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Параметры пластов</a:t>
            </a:r>
          </a:p>
        </p:txBody>
      </p:sp>
      <p:pic>
        <p:nvPicPr>
          <p:cNvPr id="512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2813" y="1600200"/>
            <a:ext cx="7318375" cy="4525963"/>
          </a:xfr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Параметры интервалов перфорации</a:t>
            </a:r>
          </a:p>
        </p:txBody>
      </p:sp>
      <p:pic>
        <p:nvPicPr>
          <p:cNvPr id="5222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85875" y="1600200"/>
            <a:ext cx="6572250" cy="4525963"/>
          </a:xfr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Параметры спущенного оборудования</a:t>
            </a:r>
          </a:p>
        </p:txBody>
      </p:sp>
      <p:pic>
        <p:nvPicPr>
          <p:cNvPr id="5325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8825" y="1600200"/>
            <a:ext cx="7626350" cy="4525963"/>
          </a:xfrm>
          <a:noFill/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Заголовок 4"/>
          <p:cNvSpPr>
            <a:spLocks noGrp="1"/>
          </p:cNvSpPr>
          <p:nvPr>
            <p:ph type="title"/>
          </p:nvPr>
        </p:nvSpPr>
        <p:spPr>
          <a:xfrm>
            <a:off x="900113" y="466725"/>
            <a:ext cx="6985000" cy="863600"/>
          </a:xfrm>
        </p:spPr>
        <p:txBody>
          <a:bodyPr/>
          <a:lstStyle/>
          <a:p>
            <a:r>
              <a:rPr lang="ru-RU" altLang="ru-RU" sz="3200" b="1" dirty="0" smtClean="0">
                <a:latin typeface="Calibri" pitchFamily="34" charset="0"/>
              </a:rPr>
              <a:t>Отчетная часть</a:t>
            </a:r>
          </a:p>
        </p:txBody>
      </p:sp>
      <p:pic>
        <p:nvPicPr>
          <p:cNvPr id="5427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Прямоугольник 1"/>
          <p:cNvSpPr>
            <a:spLocks noChangeArrowheads="1"/>
          </p:cNvSpPr>
          <p:nvPr/>
        </p:nvSpPr>
        <p:spPr bwMode="auto">
          <a:xfrm>
            <a:off x="468313" y="1557338"/>
            <a:ext cx="819626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2075" indent="176213" algn="just"/>
            <a:r>
              <a:rPr lang="ru-RU" sz="2800" dirty="0">
                <a:latin typeface="Calibri" pitchFamily="34" charset="0"/>
              </a:rPr>
              <a:t>       </a:t>
            </a:r>
            <a:r>
              <a:rPr lang="ru-RU" dirty="0">
                <a:latin typeface="Calibri" pitchFamily="34" charset="0"/>
              </a:rPr>
              <a:t> В АПК «Меркурий» нет готовых шаблонных </a:t>
            </a:r>
            <a:r>
              <a:rPr lang="ru-RU" dirty="0" smtClean="0">
                <a:latin typeface="Calibri" pitchFamily="34" charset="0"/>
              </a:rPr>
              <a:t>отчетов, хотя при необходимости они могут быть созданы в </a:t>
            </a:r>
            <a:r>
              <a:rPr lang="ru-RU" smtClean="0">
                <a:latin typeface="Calibri" pitchFamily="34" charset="0"/>
              </a:rPr>
              <a:t>короткое время. </a:t>
            </a:r>
            <a:r>
              <a:rPr lang="ru-RU" dirty="0">
                <a:latin typeface="Calibri" pitchFamily="34" charset="0"/>
              </a:rPr>
              <a:t>Причина заключается в следующем. Каждое нефтегазодобывающее или сервисное предприятие имеет свою систему отчетности, отличающуюся набором показателей, формой представления и т.д. Поэтому в АПК «Меркурий» реализована система фильтрации данных и представления их в удобном для пользователя виде с возможностью дальнейшего вывода в </a:t>
            </a:r>
            <a:r>
              <a:rPr lang="en-US" dirty="0">
                <a:latin typeface="Calibri" pitchFamily="34" charset="0"/>
              </a:rPr>
              <a:t>Excel</a:t>
            </a:r>
            <a:r>
              <a:rPr lang="ru-RU" dirty="0">
                <a:latin typeface="Calibri" pitchFamily="34" charset="0"/>
              </a:rPr>
              <a:t> и печати. </a:t>
            </a:r>
          </a:p>
          <a:p>
            <a:pPr marL="92075" indent="176213" algn="just"/>
            <a:r>
              <a:rPr lang="ru-RU" dirty="0">
                <a:latin typeface="Calibri" pitchFamily="34" charset="0"/>
              </a:rPr>
              <a:t>           Подобная система позволяет при внедрении программы на предприятии достаточно быстро разработать, согласовать и включить в функционал программы готовые отчеты, которые могут быть в любое время распечатаны пользователем.</a:t>
            </a:r>
          </a:p>
          <a:p>
            <a:pPr marL="92075" indent="176213" algn="just"/>
            <a:r>
              <a:rPr lang="ru-RU" dirty="0">
                <a:latin typeface="Calibri" pitchFamily="34" charset="0"/>
              </a:rPr>
              <a:t>          При создании АПК «Меркурий» упор был сделан на то, что многие из существующих отчетных форм, которые ведут в формате </a:t>
            </a:r>
            <a:r>
              <a:rPr lang="en-US" dirty="0">
                <a:latin typeface="Calibri" pitchFamily="34" charset="0"/>
              </a:rPr>
              <a:t>Excel</a:t>
            </a:r>
            <a:r>
              <a:rPr lang="ru-RU" dirty="0">
                <a:latin typeface="Calibri" pitchFamily="34" charset="0"/>
              </a:rPr>
              <a:t>, возможно, перестанут быть востребованы, так как их заменит постоянно доступная информация в базе данных.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Заголовок 4"/>
          <p:cNvSpPr>
            <a:spLocks noGrp="1"/>
          </p:cNvSpPr>
          <p:nvPr>
            <p:ph type="title"/>
          </p:nvPr>
        </p:nvSpPr>
        <p:spPr>
          <a:xfrm>
            <a:off x="900113" y="549275"/>
            <a:ext cx="6985000" cy="792163"/>
          </a:xfrm>
        </p:spPr>
        <p:txBody>
          <a:bodyPr/>
          <a:lstStyle/>
          <a:p>
            <a:pPr>
              <a:defRPr/>
            </a:pPr>
            <a:r>
              <a:rPr lang="ru-RU" sz="3200" b="1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Общая архитектура системы Меркурий</a:t>
            </a:r>
            <a:endParaRPr lang="ru-RU" sz="3200" b="1" dirty="0" smtClean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pic>
        <p:nvPicPr>
          <p:cNvPr id="819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Блок-схема: магнитный диск 11"/>
          <p:cNvSpPr/>
          <p:nvPr/>
        </p:nvSpPr>
        <p:spPr>
          <a:xfrm>
            <a:off x="323850" y="1484313"/>
            <a:ext cx="1657350" cy="904875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>
                <a:solidFill>
                  <a:srgbClr val="FFFFFF"/>
                </a:solidFill>
                <a:latin typeface="Calibri" pitchFamily="34" charset="0"/>
              </a:rPr>
              <a:t>Блок работы со скважиной</a:t>
            </a:r>
          </a:p>
        </p:txBody>
      </p:sp>
      <p:sp>
        <p:nvSpPr>
          <p:cNvPr id="19" name="Блок-схема: магнитный диск 18"/>
          <p:cNvSpPr/>
          <p:nvPr/>
        </p:nvSpPr>
        <p:spPr>
          <a:xfrm>
            <a:off x="6516688" y="1484313"/>
            <a:ext cx="2420937" cy="904875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sz="1400" b="1">
              <a:solidFill>
                <a:srgbClr val="FFFFFF"/>
              </a:solidFill>
              <a:latin typeface="Calibri" pitchFamily="34" charset="0"/>
            </a:endParaRPr>
          </a:p>
          <a:p>
            <a:pPr algn="ctr">
              <a:defRPr/>
            </a:pPr>
            <a:endParaRPr lang="ru-RU" sz="1400" b="1">
              <a:solidFill>
                <a:srgbClr val="FFFFFF"/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ru-RU" sz="1200" b="1">
                <a:solidFill>
                  <a:srgbClr val="FFFFFF"/>
                </a:solidFill>
                <a:latin typeface="Calibri" pitchFamily="34" charset="0"/>
              </a:rPr>
              <a:t>Блок ремонтов </a:t>
            </a:r>
          </a:p>
          <a:p>
            <a:pPr algn="ctr">
              <a:defRPr/>
            </a:pPr>
            <a:r>
              <a:rPr lang="ru-RU" sz="1200" b="1">
                <a:solidFill>
                  <a:srgbClr val="FFFFFF"/>
                </a:solidFill>
                <a:latin typeface="Calibri" pitchFamily="34" charset="0"/>
              </a:rPr>
              <a:t>(ТРС, КРС, бурение, </a:t>
            </a:r>
          </a:p>
          <a:p>
            <a:pPr algn="ctr">
              <a:defRPr/>
            </a:pPr>
            <a:r>
              <a:rPr lang="ru-RU" sz="1200" b="1">
                <a:solidFill>
                  <a:srgbClr val="FFFFFF"/>
                </a:solidFill>
                <a:latin typeface="Calibri" pitchFamily="34" charset="0"/>
              </a:rPr>
              <a:t>освоение)</a:t>
            </a:r>
          </a:p>
          <a:p>
            <a:pPr algn="ctr">
              <a:defRPr/>
            </a:pPr>
            <a:endParaRPr lang="ru-RU" sz="1400" b="1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0" name="Блок-схема: магнитный диск 19"/>
          <p:cNvSpPr/>
          <p:nvPr/>
        </p:nvSpPr>
        <p:spPr>
          <a:xfrm>
            <a:off x="4398963" y="1484313"/>
            <a:ext cx="1727200" cy="904875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>
                <a:solidFill>
                  <a:srgbClr val="FFFFFF"/>
                </a:solidFill>
                <a:latin typeface="Calibri" pitchFamily="34" charset="0"/>
              </a:rPr>
              <a:t>Блок конструкции скважины</a:t>
            </a:r>
          </a:p>
        </p:txBody>
      </p:sp>
      <p:sp>
        <p:nvSpPr>
          <p:cNvPr id="21" name="Блок-схема: магнитный диск 20"/>
          <p:cNvSpPr/>
          <p:nvPr/>
        </p:nvSpPr>
        <p:spPr>
          <a:xfrm>
            <a:off x="2339975" y="1484313"/>
            <a:ext cx="1655763" cy="904875"/>
          </a:xfrm>
          <a:prstGeom prst="flowChartMagneticDisk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>
                <a:solidFill>
                  <a:srgbClr val="FFFFFF"/>
                </a:solidFill>
                <a:latin typeface="Calibri" pitchFamily="34" charset="0"/>
              </a:rPr>
              <a:t>Блок замеров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84213" y="2378075"/>
            <a:ext cx="0" cy="3503613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916238" y="2389188"/>
            <a:ext cx="0" cy="2247900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7085013" y="2389188"/>
            <a:ext cx="7937" cy="3492500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003800" y="2389188"/>
            <a:ext cx="0" cy="3632200"/>
          </a:xfrm>
          <a:prstGeom prst="line">
            <a:avLst/>
          </a:prstGeom>
          <a:ln w="19050">
            <a:solidFill>
              <a:srgbClr val="0C78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22" idx="1"/>
          </p:cNvCxnSpPr>
          <p:nvPr/>
        </p:nvCxnSpPr>
        <p:spPr>
          <a:xfrm>
            <a:off x="684213" y="2781300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896938" y="2528888"/>
            <a:ext cx="1227137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Запуски остановки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896938" y="4365625"/>
            <a:ext cx="1227137" cy="50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Состояние Фонда скважин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900113" y="4995863"/>
            <a:ext cx="1584325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История скважины (хронология работы) 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96938" y="5614988"/>
            <a:ext cx="1227137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Планирование и учет ГТМ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898525" y="3752850"/>
            <a:ext cx="1225550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Режимные параметры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900113" y="3141663"/>
            <a:ext cx="1223962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Вывод на режим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128963" y="4365625"/>
            <a:ext cx="1227137" cy="50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Результаты Геофизических исследований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3128963" y="3746500"/>
            <a:ext cx="1227137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Электронная шахматка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138488" y="3149600"/>
            <a:ext cx="1433512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Результаты гидродинамических исследований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3128963" y="2528888"/>
            <a:ext cx="1227137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Пробы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5205413" y="5775325"/>
            <a:ext cx="1228725" cy="5032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Подземное оборудование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5216525" y="5072063"/>
            <a:ext cx="1227138" cy="631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Устьевое и наземное оборудование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5214938" y="4437063"/>
            <a:ext cx="1219200" cy="539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Состояние пластов и интервалов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5216525" y="3849688"/>
            <a:ext cx="1227138" cy="504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Состояние мостов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5216525" y="3243263"/>
            <a:ext cx="1227138" cy="503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Конструкция колонны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5216525" y="2540000"/>
            <a:ext cx="1217613" cy="61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Ввод нового номера скважины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7297738" y="5411788"/>
            <a:ext cx="1568450" cy="8620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Параметры и состояние скважины при выходе из ремонта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7300913" y="4703763"/>
            <a:ext cx="1216025" cy="611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Нормирование ремонтов, учет простоев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7297738" y="3979863"/>
            <a:ext cx="1216025" cy="61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Наряд-задание с планом работ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7300913" y="3251200"/>
            <a:ext cx="1216025" cy="611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Сводка работы бригад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7297738" y="2528888"/>
            <a:ext cx="1216025" cy="612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>
                <a:solidFill>
                  <a:srgbClr val="FFFFFF"/>
                </a:solidFill>
                <a:latin typeface="Calibri" pitchFamily="34" charset="0"/>
              </a:rPr>
              <a:t>План-график движения бригад</a:t>
            </a:r>
          </a:p>
        </p:txBody>
      </p:sp>
      <p:cxnSp>
        <p:nvCxnSpPr>
          <p:cNvPr id="131" name="Прямая соединительная линия 130"/>
          <p:cNvCxnSpPr/>
          <p:nvPr/>
        </p:nvCxnSpPr>
        <p:spPr>
          <a:xfrm>
            <a:off x="693738" y="3392488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>
            <a:off x="693738" y="4637088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>
            <a:off x="693738" y="4029075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/>
          <p:nvPr/>
        </p:nvCxnSpPr>
        <p:spPr>
          <a:xfrm>
            <a:off x="693738" y="5248275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>
            <a:off x="693738" y="5881688"/>
            <a:ext cx="21113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/>
          <p:nvPr/>
        </p:nvCxnSpPr>
        <p:spPr>
          <a:xfrm>
            <a:off x="2916238" y="2792413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>
            <a:off x="2924175" y="3402013"/>
            <a:ext cx="211138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>
            <a:off x="2909888" y="3970338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>
            <a:off x="2916238" y="4640263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/>
          <p:nvPr/>
        </p:nvCxnSpPr>
        <p:spPr>
          <a:xfrm>
            <a:off x="5003800" y="2847975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>
            <a:off x="5018088" y="3517900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>
            <a:off x="5003800" y="4102100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>
            <a:off x="5003800" y="4687888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085013" y="2847975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>
            <a:off x="5013325" y="5351463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/>
          <p:cNvCxnSpPr/>
          <p:nvPr/>
        </p:nvCxnSpPr>
        <p:spPr>
          <a:xfrm>
            <a:off x="5003800" y="6021388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>
            <a:off x="7088188" y="5881688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>
            <a:off x="7092950" y="5016500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>
            <a:off x="7085013" y="4287838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7092950" y="3548063"/>
            <a:ext cx="212725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Заголовок 4"/>
          <p:cNvSpPr>
            <a:spLocks noGrp="1"/>
          </p:cNvSpPr>
          <p:nvPr>
            <p:ph type="title"/>
          </p:nvPr>
        </p:nvSpPr>
        <p:spPr>
          <a:xfrm>
            <a:off x="971550" y="477838"/>
            <a:ext cx="6985000" cy="935037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Ввод данных в Меркурий</a:t>
            </a:r>
            <a:endParaRPr lang="ru-RU" sz="3200" b="1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921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19138" y="1268413"/>
            <a:ext cx="7848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Программа построена по принципу минимизации ручного ввода данных и времени ввода.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Максимально возможное количество вводимой вручную информации построено на справочниках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Программа распределена по вводу данных </a:t>
            </a:r>
          </a:p>
          <a:p>
            <a:pPr marL="725488" lvl="1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Ремонты скважин и суточные сводки могут вести сервисные организации ТКРС\Бурения</a:t>
            </a:r>
          </a:p>
          <a:p>
            <a:pPr marL="725488" lvl="1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Запуски и ВНР могут вести сервисные базы по прокату погружного оборудования</a:t>
            </a:r>
          </a:p>
          <a:p>
            <a:pPr marL="725488" lvl="1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Данные о НКТ\НШ в программу могут попадать из программы Селена</a:t>
            </a:r>
          </a:p>
          <a:p>
            <a:pPr marL="725488" lvl="1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При расширении функционала программы на остальные сервисные организации (сервис капитального строительства, КИПиА, энергетики и т.д.) также могут вести необходимую информацию самостоятельно.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Алгоритмы программы минимизируют человеческий фактор при вводе данных, выявляя несоответствие введенных данных истории предыдущих записей</a:t>
            </a:r>
          </a:p>
          <a:p>
            <a:pPr marL="268288" indent="-176213" algn="just">
              <a:buFontTx/>
              <a:buChar char="•"/>
            </a:pPr>
            <a:r>
              <a:rPr lang="ru-RU" sz="1600">
                <a:solidFill>
                  <a:srgbClr val="1F515E"/>
                </a:solidFill>
                <a:latin typeface="Calibri" pitchFamily="34" charset="0"/>
              </a:rPr>
              <a:t>Параметры работы скважины автоматически загружаются в программу из системы телеметрии конкретного предприятия.</a:t>
            </a:r>
          </a:p>
          <a:p>
            <a:pPr marL="268288" indent="-176213" algn="just">
              <a:buFontTx/>
              <a:buChar char="•"/>
            </a:pPr>
            <a:endParaRPr lang="ru-RU" sz="1600">
              <a:solidFill>
                <a:srgbClr val="1F515E"/>
              </a:solidFill>
              <a:latin typeface="Calibri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>
                <a:latin typeface="Calibri" pitchFamily="34" charset="0"/>
              </a:rPr>
              <a:t>Ремонты скважин</a:t>
            </a:r>
          </a:p>
        </p:txBody>
      </p:sp>
      <p:sp>
        <p:nvSpPr>
          <p:cNvPr id="1024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 dirty="0" smtClean="0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1785938"/>
            <a:ext cx="5867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Объект 2"/>
          <p:cNvSpPr>
            <a:spLocks noGrp="1"/>
          </p:cNvSpPr>
          <p:nvPr>
            <p:ph idx="1"/>
          </p:nvPr>
        </p:nvSpPr>
        <p:spPr>
          <a:xfrm>
            <a:off x="468313" y="1268413"/>
            <a:ext cx="8253412" cy="720725"/>
          </a:xfrm>
        </p:spPr>
        <p:txBody>
          <a:bodyPr/>
          <a:lstStyle/>
          <a:p>
            <a:pPr marL="0" indent="0" algn="just">
              <a:buFontTx/>
              <a:buNone/>
            </a:pPr>
            <a:endParaRPr lang="ru-RU" sz="1400" smtClean="0">
              <a:solidFill>
                <a:srgbClr val="1F515E"/>
              </a:solidFill>
              <a:latin typeface="Calibri" pitchFamily="34" charset="0"/>
            </a:endParaRPr>
          </a:p>
        </p:txBody>
      </p:sp>
      <p:sp>
        <p:nvSpPr>
          <p:cNvPr id="7171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2013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Справочники ремонтов</a:t>
            </a:r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57375"/>
            <a:ext cx="5475288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50" y="2428875"/>
            <a:ext cx="5200650" cy="353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8" y="2643188"/>
            <a:ext cx="485775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ъект 2"/>
          <p:cNvSpPr>
            <a:spLocks noGrp="1"/>
          </p:cNvSpPr>
          <p:nvPr>
            <p:ph idx="1"/>
          </p:nvPr>
        </p:nvSpPr>
        <p:spPr>
          <a:xfrm>
            <a:off x="468313" y="1268413"/>
            <a:ext cx="8253412" cy="720725"/>
          </a:xfrm>
        </p:spPr>
        <p:txBody>
          <a:bodyPr/>
          <a:lstStyle/>
          <a:p>
            <a:pPr marL="0" indent="0" algn="just">
              <a:buFontTx/>
              <a:buNone/>
            </a:pPr>
            <a:endParaRPr lang="ru-RU" sz="1400" smtClean="0">
              <a:solidFill>
                <a:srgbClr val="1F515E"/>
              </a:solidFill>
              <a:latin typeface="Calibri" pitchFamily="34" charset="0"/>
            </a:endParaRPr>
          </a:p>
        </p:txBody>
      </p:sp>
      <p:sp>
        <p:nvSpPr>
          <p:cNvPr id="7171" name="Заголовок 4"/>
          <p:cNvSpPr>
            <a:spLocks noGrp="1"/>
          </p:cNvSpPr>
          <p:nvPr>
            <p:ph type="title"/>
          </p:nvPr>
        </p:nvSpPr>
        <p:spPr>
          <a:xfrm>
            <a:off x="900113" y="333375"/>
            <a:ext cx="6985000" cy="862013"/>
          </a:xfrm>
        </p:spPr>
        <p:txBody>
          <a:bodyPr/>
          <a:lstStyle/>
          <a:p>
            <a:pPr>
              <a:defRPr/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Справочник оборудования </a:t>
            </a:r>
          </a:p>
        </p:txBody>
      </p:sp>
      <p:pic>
        <p:nvPicPr>
          <p:cNvPr id="122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62725"/>
            <a:ext cx="1152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25" y="2143125"/>
            <a:ext cx="51784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33" y="166276"/>
            <a:ext cx="704468" cy="70446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Другая 16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296C7D"/>
      </a:accent2>
      <a:accent3>
        <a:srgbClr val="C32D2E"/>
      </a:accent3>
      <a:accent4>
        <a:srgbClr val="84AA33"/>
      </a:accent4>
      <a:accent5>
        <a:srgbClr val="296C7D"/>
      </a:accent5>
      <a:accent6>
        <a:srgbClr val="475A8D"/>
      </a:accent6>
      <a:hlink>
        <a:srgbClr val="8DC765"/>
      </a:hlink>
      <a:folHlink>
        <a:srgbClr val="63B6CC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10872</TotalTime>
  <Words>1572</Words>
  <Application>Microsoft Office PowerPoint</Application>
  <PresentationFormat>Экран (4:3)</PresentationFormat>
  <Paragraphs>177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0" baseType="lpstr">
      <vt:lpstr>Arial</vt:lpstr>
      <vt:lpstr>Calibri</vt:lpstr>
      <vt:lpstr>Diseño predeterminado</vt:lpstr>
      <vt:lpstr>Автоматизированный программный комплекс для сервиса  ТКРС/бурения</vt:lpstr>
      <vt:lpstr>Назначение системы</vt:lpstr>
      <vt:lpstr>Цели и задачи, решаемые программой Меркурий для сервисного предприятия ТКРС</vt:lpstr>
      <vt:lpstr>Архитектура системы Меркурий для ТКРС</vt:lpstr>
      <vt:lpstr>Общая архитектура системы Меркурий</vt:lpstr>
      <vt:lpstr>Ввод данных в Меркурий</vt:lpstr>
      <vt:lpstr>Ремонты скважин</vt:lpstr>
      <vt:lpstr>Справочники ремонтов</vt:lpstr>
      <vt:lpstr>Справочник оборудования </vt:lpstr>
      <vt:lpstr>Создание нового ремонта</vt:lpstr>
      <vt:lpstr>Реестр текущих ремонтов</vt:lpstr>
      <vt:lpstr>Реестр завершенных ремонтов</vt:lpstr>
      <vt:lpstr>Суточная сводка ТКРС</vt:lpstr>
      <vt:lpstr>Суточная сводка ТКРС</vt:lpstr>
      <vt:lpstr>Простои бригад ТКРС</vt:lpstr>
      <vt:lpstr>Электронный табель </vt:lpstr>
      <vt:lpstr>Завершение ремонта</vt:lpstr>
      <vt:lpstr>Оборудование скважины после ремонта</vt:lpstr>
      <vt:lpstr>Мера НКТ</vt:lpstr>
      <vt:lpstr>Состояние поднятых труб</vt:lpstr>
      <vt:lpstr>Предписание то ТБ и СК</vt:lpstr>
      <vt:lpstr>Учет материалов</vt:lpstr>
      <vt:lpstr>Предварительный фильтр для генератора запросов</vt:lpstr>
      <vt:lpstr>Учет материалов</vt:lpstr>
      <vt:lpstr>ТТН для завоза материалов</vt:lpstr>
      <vt:lpstr>Анализ заявок</vt:lpstr>
      <vt:lpstr>Анализ ТТН</vt:lpstr>
      <vt:lpstr>Итоговые данные в генераторе запросов по ремонтам</vt:lpstr>
      <vt:lpstr>Итоговые данные в генераторе запросов по НКТ</vt:lpstr>
      <vt:lpstr>Планирование и нормирование ремонта</vt:lpstr>
      <vt:lpstr>Нормирование ремонта</vt:lpstr>
      <vt:lpstr>Планирование нового ремонта. Выбор скважины</vt:lpstr>
      <vt:lpstr>Планирование нового ремонта. Ввод параметров</vt:lpstr>
      <vt:lpstr>Планирование нового ремонта. Конструкция скважины</vt:lpstr>
      <vt:lpstr>Планирование нового ремонта. Существующее оборудование</vt:lpstr>
      <vt:lpstr>Планирование нового ремонта. Планируемое оборудование</vt:lpstr>
      <vt:lpstr>Планирование нового ремонта.  Операции ремонта</vt:lpstr>
      <vt:lpstr>Запуски-Остановки скважин</vt:lpstr>
      <vt:lpstr>Запуски – Остановки скважин</vt:lpstr>
      <vt:lpstr>Сводка сменного технолога</vt:lpstr>
      <vt:lpstr>Конструкция скважины</vt:lpstr>
      <vt:lpstr>Общие параметры</vt:lpstr>
      <vt:lpstr>Конструкция колонн</vt:lpstr>
      <vt:lpstr>Параметры пластов</vt:lpstr>
      <vt:lpstr>Параметры интервалов перфорации</vt:lpstr>
      <vt:lpstr>Параметры спущенного оборудования</vt:lpstr>
      <vt:lpstr>Отчетная часть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User</cp:lastModifiedBy>
  <cp:revision>980</cp:revision>
  <dcterms:created xsi:type="dcterms:W3CDTF">2010-05-23T14:28:12Z</dcterms:created>
  <dcterms:modified xsi:type="dcterms:W3CDTF">2019-06-10T05:11:04Z</dcterms:modified>
</cp:coreProperties>
</file>