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1" r:id="rId3"/>
    <p:sldId id="297" r:id="rId4"/>
    <p:sldId id="296" r:id="rId5"/>
    <p:sldId id="300" r:id="rId6"/>
    <p:sldId id="302" r:id="rId7"/>
    <p:sldId id="304" r:id="rId8"/>
    <p:sldId id="303" r:id="rId9"/>
    <p:sldId id="285" r:id="rId1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CC"/>
    <a:srgbClr val="FFFFFF"/>
    <a:srgbClr val="FFCCFF"/>
    <a:srgbClr val="FFFF66"/>
    <a:srgbClr val="FF7C80"/>
    <a:srgbClr val="FFFF99"/>
    <a:srgbClr val="66FF99"/>
    <a:srgbClr val="025198"/>
    <a:srgbClr val="0C78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4706" autoAdjust="0"/>
  </p:normalViewPr>
  <p:slideViewPr>
    <p:cSldViewPr>
      <p:cViewPr varScale="1">
        <p:scale>
          <a:sx n="109" d="100"/>
          <a:sy n="109" d="100"/>
        </p:scale>
        <p:origin x="214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19C754-3675-46A8-A763-54468DD83B9A}" type="doc">
      <dgm:prSet loTypeId="urn:microsoft.com/office/officeart/2005/8/layout/vList4#1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ru-RU"/>
        </a:p>
      </dgm:t>
    </dgm:pt>
    <dgm:pt modelId="{30434D88-6DD4-4D67-AAA6-8B0C8EBC042B}">
      <dgm:prSet phldrT="[Текст]" custT="1"/>
      <dgm:spPr>
        <a:solidFill>
          <a:srgbClr val="FFFF99"/>
        </a:solidFill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ru-RU" sz="1400" b="1" dirty="0" smtClean="0"/>
            <a:t>Эффект достигается за счет</a:t>
          </a:r>
        </a:p>
      </dgm:t>
    </dgm:pt>
    <dgm:pt modelId="{EC075AA2-D5A9-492D-A5BE-9E6F8445796B}" type="sibTrans" cxnId="{2491D19B-72EF-4B5B-B4B5-366AB31C2EF3}">
      <dgm:prSet/>
      <dgm:spPr/>
      <dgm:t>
        <a:bodyPr/>
        <a:lstStyle/>
        <a:p>
          <a:endParaRPr lang="ru-RU" sz="1200"/>
        </a:p>
      </dgm:t>
    </dgm:pt>
    <dgm:pt modelId="{DCD3D91D-93FE-4E8E-8E6C-93395E4FC0AA}" type="parTrans" cxnId="{2491D19B-72EF-4B5B-B4B5-366AB31C2EF3}">
      <dgm:prSet/>
      <dgm:spPr/>
      <dgm:t>
        <a:bodyPr/>
        <a:lstStyle/>
        <a:p>
          <a:endParaRPr lang="ru-RU" sz="1200"/>
        </a:p>
      </dgm:t>
    </dgm:pt>
    <dgm:pt modelId="{152B1DFF-175F-4BA7-B281-A688B20D11B7}">
      <dgm:prSet phldrT="[Текст]" custT="1"/>
      <dgm:spPr>
        <a:solidFill>
          <a:srgbClr val="FFFF99"/>
        </a:solidFill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ru-RU" sz="1200" b="1" dirty="0" smtClean="0"/>
            <a:t>100%-</a:t>
          </a:r>
          <a:r>
            <a:rPr lang="ru-RU" sz="1200" b="1" dirty="0" err="1" smtClean="0"/>
            <a:t>го</a:t>
          </a:r>
          <a:r>
            <a:rPr lang="ru-RU" sz="1200" b="1" dirty="0" smtClean="0"/>
            <a:t> охвата исходных данных в едином программном комплексе</a:t>
          </a:r>
          <a:endParaRPr lang="ru-RU" sz="1200" b="1" dirty="0"/>
        </a:p>
      </dgm:t>
    </dgm:pt>
    <dgm:pt modelId="{ADE07F74-BC89-4285-B172-FDA2E951F51D}" type="sibTrans" cxnId="{730AFF92-78EA-4F16-99D1-FD0C31A2B10D}">
      <dgm:prSet/>
      <dgm:spPr/>
      <dgm:t>
        <a:bodyPr/>
        <a:lstStyle/>
        <a:p>
          <a:endParaRPr lang="ru-RU" sz="1200"/>
        </a:p>
      </dgm:t>
    </dgm:pt>
    <dgm:pt modelId="{62C09F00-259F-4010-A309-C9DF8B5D47D5}" type="parTrans" cxnId="{730AFF92-78EA-4F16-99D1-FD0C31A2B10D}">
      <dgm:prSet/>
      <dgm:spPr/>
      <dgm:t>
        <a:bodyPr/>
        <a:lstStyle/>
        <a:p>
          <a:endParaRPr lang="ru-RU" sz="1200"/>
        </a:p>
      </dgm:t>
    </dgm:pt>
    <dgm:pt modelId="{07448B42-A417-42F7-A85D-315D09D2E949}">
      <dgm:prSet phldrT="[Текст]" custT="1"/>
      <dgm:spPr>
        <a:solidFill>
          <a:srgbClr val="FFFF99"/>
        </a:solidFill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ru-RU" sz="1200" b="1" dirty="0" smtClean="0"/>
            <a:t>Применения производственных алгоритмов бизнес-логики программы</a:t>
          </a:r>
          <a:endParaRPr lang="ru-RU" sz="1200" b="1" dirty="0"/>
        </a:p>
      </dgm:t>
    </dgm:pt>
    <dgm:pt modelId="{D3C9657E-120E-4FD3-8E83-FF49FD618F1A}" type="sibTrans" cxnId="{0A0B186D-BB78-4D66-B2DF-1D77991D4D3F}">
      <dgm:prSet/>
      <dgm:spPr/>
      <dgm:t>
        <a:bodyPr/>
        <a:lstStyle/>
        <a:p>
          <a:endParaRPr lang="ru-RU" sz="1200"/>
        </a:p>
      </dgm:t>
    </dgm:pt>
    <dgm:pt modelId="{1BEDA5F1-44FE-4825-A775-64503FFCC10E}" type="parTrans" cxnId="{0A0B186D-BB78-4D66-B2DF-1D77991D4D3F}">
      <dgm:prSet/>
      <dgm:spPr/>
      <dgm:t>
        <a:bodyPr/>
        <a:lstStyle/>
        <a:p>
          <a:endParaRPr lang="ru-RU" sz="1200"/>
        </a:p>
      </dgm:t>
    </dgm:pt>
    <dgm:pt modelId="{872D4163-9BC0-4DD1-A82A-65167B9C33BE}" type="pres">
      <dgm:prSet presAssocID="{9919C754-3675-46A8-A763-54468DD83B9A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1AEDF9C-BB91-41F9-9515-F077AE13C8EC}" type="pres">
      <dgm:prSet presAssocID="{30434D88-6DD4-4D67-AAA6-8B0C8EBC042B}" presName="comp" presStyleCnt="0"/>
      <dgm:spPr/>
      <dgm:t>
        <a:bodyPr/>
        <a:lstStyle/>
        <a:p>
          <a:endParaRPr lang="ru-RU"/>
        </a:p>
      </dgm:t>
    </dgm:pt>
    <dgm:pt modelId="{4BE17325-2E48-418E-9336-0B3E42D7909D}" type="pres">
      <dgm:prSet presAssocID="{30434D88-6DD4-4D67-AAA6-8B0C8EBC042B}" presName="box" presStyleLbl="node1" presStyleIdx="0" presStyleCnt="1" custLinFactNeighborX="44185" custLinFactNeighborY="-1907"/>
      <dgm:spPr/>
      <dgm:t>
        <a:bodyPr/>
        <a:lstStyle/>
        <a:p>
          <a:endParaRPr lang="ru-RU"/>
        </a:p>
      </dgm:t>
    </dgm:pt>
    <dgm:pt modelId="{7944A983-8347-457E-BC22-B6627D15F1A8}" type="pres">
      <dgm:prSet presAssocID="{30434D88-6DD4-4D67-AAA6-8B0C8EBC042B}" presName="img" presStyleLbl="fgImgPlace1" presStyleIdx="0" presStyleCnt="1" custScaleX="90932" custScaleY="92592"/>
      <dgm:spPr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endParaRPr lang="ru-RU"/>
        </a:p>
      </dgm:t>
    </dgm:pt>
    <dgm:pt modelId="{B39D64D5-0B33-4551-94FA-02BBFB2B3B1E}" type="pres">
      <dgm:prSet presAssocID="{30434D88-6DD4-4D67-AAA6-8B0C8EBC042B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6DB00F5-6C43-4B2F-89DF-046F6C7858CE}" type="presOf" srcId="{9919C754-3675-46A8-A763-54468DD83B9A}" destId="{872D4163-9BC0-4DD1-A82A-65167B9C33BE}" srcOrd="0" destOrd="0" presId="urn:microsoft.com/office/officeart/2005/8/layout/vList4#1"/>
    <dgm:cxn modelId="{669EFBD7-D40B-4B6E-BE6C-16B2E73AA61C}" type="presOf" srcId="{07448B42-A417-42F7-A85D-315D09D2E949}" destId="{4BE17325-2E48-418E-9336-0B3E42D7909D}" srcOrd="0" destOrd="2" presId="urn:microsoft.com/office/officeart/2005/8/layout/vList4#1"/>
    <dgm:cxn modelId="{730AFF92-78EA-4F16-99D1-FD0C31A2B10D}" srcId="{30434D88-6DD4-4D67-AAA6-8B0C8EBC042B}" destId="{152B1DFF-175F-4BA7-B281-A688B20D11B7}" srcOrd="0" destOrd="0" parTransId="{62C09F00-259F-4010-A309-C9DF8B5D47D5}" sibTransId="{ADE07F74-BC89-4285-B172-FDA2E951F51D}"/>
    <dgm:cxn modelId="{34D5B7EF-985D-4F57-97EC-68E68D8CBCDD}" type="presOf" srcId="{07448B42-A417-42F7-A85D-315D09D2E949}" destId="{B39D64D5-0B33-4551-94FA-02BBFB2B3B1E}" srcOrd="1" destOrd="2" presId="urn:microsoft.com/office/officeart/2005/8/layout/vList4#1"/>
    <dgm:cxn modelId="{D82B7707-C34C-47E5-9E9E-9DF5BE390B92}" type="presOf" srcId="{30434D88-6DD4-4D67-AAA6-8B0C8EBC042B}" destId="{B39D64D5-0B33-4551-94FA-02BBFB2B3B1E}" srcOrd="1" destOrd="0" presId="urn:microsoft.com/office/officeart/2005/8/layout/vList4#1"/>
    <dgm:cxn modelId="{308BB804-5DE5-498C-AEE8-8525D96EDF3D}" type="presOf" srcId="{152B1DFF-175F-4BA7-B281-A688B20D11B7}" destId="{B39D64D5-0B33-4551-94FA-02BBFB2B3B1E}" srcOrd="1" destOrd="1" presId="urn:microsoft.com/office/officeart/2005/8/layout/vList4#1"/>
    <dgm:cxn modelId="{0A0B186D-BB78-4D66-B2DF-1D77991D4D3F}" srcId="{30434D88-6DD4-4D67-AAA6-8B0C8EBC042B}" destId="{07448B42-A417-42F7-A85D-315D09D2E949}" srcOrd="1" destOrd="0" parTransId="{1BEDA5F1-44FE-4825-A775-64503FFCC10E}" sibTransId="{D3C9657E-120E-4FD3-8E83-FF49FD618F1A}"/>
    <dgm:cxn modelId="{2491D19B-72EF-4B5B-B4B5-366AB31C2EF3}" srcId="{9919C754-3675-46A8-A763-54468DD83B9A}" destId="{30434D88-6DD4-4D67-AAA6-8B0C8EBC042B}" srcOrd="0" destOrd="0" parTransId="{DCD3D91D-93FE-4E8E-8E6C-93395E4FC0AA}" sibTransId="{EC075AA2-D5A9-492D-A5BE-9E6F8445796B}"/>
    <dgm:cxn modelId="{5815F81E-B5CB-45A9-8A3F-C1234B8FF007}" type="presOf" srcId="{152B1DFF-175F-4BA7-B281-A688B20D11B7}" destId="{4BE17325-2E48-418E-9336-0B3E42D7909D}" srcOrd="0" destOrd="1" presId="urn:microsoft.com/office/officeart/2005/8/layout/vList4#1"/>
    <dgm:cxn modelId="{D424F0D7-D516-4B3A-BE3C-E18A018159B7}" type="presOf" srcId="{30434D88-6DD4-4D67-AAA6-8B0C8EBC042B}" destId="{4BE17325-2E48-418E-9336-0B3E42D7909D}" srcOrd="0" destOrd="0" presId="urn:microsoft.com/office/officeart/2005/8/layout/vList4#1"/>
    <dgm:cxn modelId="{463A9329-5906-4A61-9A02-208DAEC576A3}" type="presParOf" srcId="{872D4163-9BC0-4DD1-A82A-65167B9C33BE}" destId="{C1AEDF9C-BB91-41F9-9515-F077AE13C8EC}" srcOrd="0" destOrd="0" presId="urn:microsoft.com/office/officeart/2005/8/layout/vList4#1"/>
    <dgm:cxn modelId="{56C65435-2EAA-4EAB-8E0A-8D6828B79574}" type="presParOf" srcId="{C1AEDF9C-BB91-41F9-9515-F077AE13C8EC}" destId="{4BE17325-2E48-418E-9336-0B3E42D7909D}" srcOrd="0" destOrd="0" presId="urn:microsoft.com/office/officeart/2005/8/layout/vList4#1"/>
    <dgm:cxn modelId="{44B6AF22-2ABD-4AAE-BBB6-DB6EA4E4A294}" type="presParOf" srcId="{C1AEDF9C-BB91-41F9-9515-F077AE13C8EC}" destId="{7944A983-8347-457E-BC22-B6627D15F1A8}" srcOrd="1" destOrd="0" presId="urn:microsoft.com/office/officeart/2005/8/layout/vList4#1"/>
    <dgm:cxn modelId="{540980B0-E4EC-49F8-8C51-B77FAA9F0E26}" type="presParOf" srcId="{C1AEDF9C-BB91-41F9-9515-F077AE13C8EC}" destId="{B39D64D5-0B33-4551-94FA-02BBFB2B3B1E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FF41FC-551F-4BA2-88D2-D3A65224E79A}" type="doc">
      <dgm:prSet loTypeId="urn:microsoft.com/office/officeart/2005/8/layout/vList2" loCatId="list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ru-RU"/>
        </a:p>
      </dgm:t>
    </dgm:pt>
    <dgm:pt modelId="{EAA63BC6-83FC-4196-A6A5-E9594186D261}">
      <dgm:prSet phldrT="[Текст]" custT="1"/>
      <dgm:spPr>
        <a:solidFill>
          <a:srgbClr val="FFFFCC"/>
        </a:solidFill>
      </dgm:spPr>
      <dgm:t>
        <a:bodyPr/>
        <a:lstStyle/>
        <a:p>
          <a:r>
            <a:rPr lang="ru-RU" sz="1600" b="1" dirty="0" smtClean="0">
              <a:solidFill>
                <a:schemeClr val="tx1"/>
              </a:solidFill>
            </a:rPr>
            <a:t>Цель проекта</a:t>
          </a:r>
          <a:endParaRPr lang="ru-RU" sz="1600" b="1" dirty="0">
            <a:solidFill>
              <a:schemeClr val="tx1"/>
            </a:solidFill>
          </a:endParaRPr>
        </a:p>
      </dgm:t>
    </dgm:pt>
    <dgm:pt modelId="{E3A5AE6D-5F34-4E6A-B251-CF55F89DAF11}" type="parTrans" cxnId="{B59AD3BC-75D4-406A-BBBB-37A33DB22EF0}">
      <dgm:prSet/>
      <dgm:spPr/>
      <dgm:t>
        <a:bodyPr/>
        <a:lstStyle/>
        <a:p>
          <a:endParaRPr lang="ru-RU" sz="1600">
            <a:solidFill>
              <a:schemeClr val="bg1"/>
            </a:solidFill>
          </a:endParaRPr>
        </a:p>
      </dgm:t>
    </dgm:pt>
    <dgm:pt modelId="{B9BE6A7A-DB7A-460E-820D-B6FEB170651C}" type="sibTrans" cxnId="{B59AD3BC-75D4-406A-BBBB-37A33DB22EF0}">
      <dgm:prSet/>
      <dgm:spPr/>
      <dgm:t>
        <a:bodyPr/>
        <a:lstStyle/>
        <a:p>
          <a:endParaRPr lang="ru-RU" sz="1600">
            <a:solidFill>
              <a:schemeClr val="bg1"/>
            </a:solidFill>
          </a:endParaRPr>
        </a:p>
      </dgm:t>
    </dgm:pt>
    <dgm:pt modelId="{0CA76FEF-AA1D-4738-8D3F-6A59D7978CD7}">
      <dgm:prSet phldrT="[Текст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ru-RU" sz="1400" dirty="0" smtClean="0">
              <a:solidFill>
                <a:schemeClr val="bg1"/>
              </a:solidFill>
            </a:rPr>
            <a:t>Снижение затрат на добычу нефти механизированным способом УЭЦН</a:t>
          </a:r>
          <a:endParaRPr lang="ru-RU" sz="1400" dirty="0">
            <a:solidFill>
              <a:schemeClr val="bg1"/>
            </a:solidFill>
          </a:endParaRPr>
        </a:p>
      </dgm:t>
    </dgm:pt>
    <dgm:pt modelId="{8F5EB1B9-E213-413D-AA6C-8D13A99B0261}" type="parTrans" cxnId="{C4F084EF-7AA4-4143-B6D0-7834DFF52C30}">
      <dgm:prSet/>
      <dgm:spPr/>
      <dgm:t>
        <a:bodyPr/>
        <a:lstStyle/>
        <a:p>
          <a:endParaRPr lang="ru-RU" sz="1600">
            <a:solidFill>
              <a:schemeClr val="bg1"/>
            </a:solidFill>
          </a:endParaRPr>
        </a:p>
      </dgm:t>
    </dgm:pt>
    <dgm:pt modelId="{41579C92-6910-4F06-8E58-B8A7B5569E00}" type="sibTrans" cxnId="{C4F084EF-7AA4-4143-B6D0-7834DFF52C30}">
      <dgm:prSet/>
      <dgm:spPr/>
      <dgm:t>
        <a:bodyPr/>
        <a:lstStyle/>
        <a:p>
          <a:endParaRPr lang="ru-RU" sz="1600">
            <a:solidFill>
              <a:schemeClr val="bg1"/>
            </a:solidFill>
          </a:endParaRPr>
        </a:p>
      </dgm:t>
    </dgm:pt>
    <dgm:pt modelId="{695BD731-0D95-421D-9139-DDB824EB3AF1}">
      <dgm:prSet phldrT="[Текст]" custT="1"/>
      <dgm:spPr>
        <a:solidFill>
          <a:srgbClr val="FFFFCC"/>
        </a:solidFill>
      </dgm:spPr>
      <dgm:t>
        <a:bodyPr/>
        <a:lstStyle/>
        <a:p>
          <a:r>
            <a:rPr lang="ru-RU" sz="1600" b="1" dirty="0" smtClean="0">
              <a:solidFill>
                <a:schemeClr val="tx1"/>
              </a:solidFill>
            </a:rPr>
            <a:t>Решаемые задачи</a:t>
          </a:r>
          <a:endParaRPr lang="ru-RU" sz="1600" b="1" dirty="0">
            <a:solidFill>
              <a:schemeClr val="tx1"/>
            </a:solidFill>
          </a:endParaRPr>
        </a:p>
      </dgm:t>
    </dgm:pt>
    <dgm:pt modelId="{7F167D12-41C0-45A3-9272-A93EEB82FBE4}" type="parTrans" cxnId="{13EE597D-3462-4153-934D-98E2518F1B13}">
      <dgm:prSet/>
      <dgm:spPr/>
      <dgm:t>
        <a:bodyPr/>
        <a:lstStyle/>
        <a:p>
          <a:endParaRPr lang="ru-RU" sz="1600">
            <a:solidFill>
              <a:schemeClr val="bg1"/>
            </a:solidFill>
          </a:endParaRPr>
        </a:p>
      </dgm:t>
    </dgm:pt>
    <dgm:pt modelId="{634DCA97-BDCA-4ABC-8CA5-3A680CCD7E4F}" type="sibTrans" cxnId="{13EE597D-3462-4153-934D-98E2518F1B13}">
      <dgm:prSet/>
      <dgm:spPr/>
      <dgm:t>
        <a:bodyPr/>
        <a:lstStyle/>
        <a:p>
          <a:endParaRPr lang="ru-RU" sz="1600">
            <a:solidFill>
              <a:schemeClr val="bg1"/>
            </a:solidFill>
          </a:endParaRPr>
        </a:p>
      </dgm:t>
    </dgm:pt>
    <dgm:pt modelId="{A7D835B0-D299-4190-AA76-156DB7D7D4DF}">
      <dgm:prSet phldrT="[Текст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ru-RU" sz="1400" smtClean="0">
              <a:solidFill>
                <a:schemeClr val="bg1"/>
              </a:solidFill>
            </a:rPr>
            <a:t>Сокращение отказов и аварий УЭЦН</a:t>
          </a:r>
          <a:endParaRPr lang="ru-RU" sz="1400" dirty="0">
            <a:solidFill>
              <a:schemeClr val="bg1"/>
            </a:solidFill>
          </a:endParaRPr>
        </a:p>
      </dgm:t>
    </dgm:pt>
    <dgm:pt modelId="{20985D0F-6C7C-49D6-926C-16441C101274}" type="parTrans" cxnId="{D711FA86-18CF-47A8-A664-F822352A80AB}">
      <dgm:prSet/>
      <dgm:spPr/>
      <dgm:t>
        <a:bodyPr/>
        <a:lstStyle/>
        <a:p>
          <a:endParaRPr lang="ru-RU" sz="1600">
            <a:solidFill>
              <a:schemeClr val="bg1"/>
            </a:solidFill>
          </a:endParaRPr>
        </a:p>
      </dgm:t>
    </dgm:pt>
    <dgm:pt modelId="{5933427F-AB5A-4460-9763-B32D0B68287D}" type="sibTrans" cxnId="{D711FA86-18CF-47A8-A664-F822352A80AB}">
      <dgm:prSet/>
      <dgm:spPr/>
      <dgm:t>
        <a:bodyPr/>
        <a:lstStyle/>
        <a:p>
          <a:endParaRPr lang="ru-RU" sz="1600">
            <a:solidFill>
              <a:schemeClr val="bg1"/>
            </a:solidFill>
          </a:endParaRPr>
        </a:p>
      </dgm:t>
    </dgm:pt>
    <dgm:pt modelId="{786F451A-5FD5-430E-8E7E-4E373012AA33}">
      <dgm:prSet phldrT="[Текст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ru-RU" sz="1400" dirty="0" smtClean="0">
              <a:solidFill>
                <a:schemeClr val="bg1"/>
              </a:solidFill>
            </a:rPr>
            <a:t>Сокращение ремонтов ТКРС</a:t>
          </a:r>
          <a:endParaRPr lang="ru-RU" sz="1400" dirty="0">
            <a:solidFill>
              <a:schemeClr val="bg1"/>
            </a:solidFill>
          </a:endParaRPr>
        </a:p>
      </dgm:t>
    </dgm:pt>
    <dgm:pt modelId="{D0BE9B80-C870-4D38-9F2F-6758B5C39E87}" type="parTrans" cxnId="{B85F67AF-3733-4F09-9C36-2C9DFA0458D6}">
      <dgm:prSet/>
      <dgm:spPr/>
      <dgm:t>
        <a:bodyPr/>
        <a:lstStyle/>
        <a:p>
          <a:endParaRPr lang="ru-RU" sz="1600">
            <a:solidFill>
              <a:schemeClr val="bg1"/>
            </a:solidFill>
          </a:endParaRPr>
        </a:p>
      </dgm:t>
    </dgm:pt>
    <dgm:pt modelId="{1ABB513A-1955-4C71-9191-FCC480632A1E}" type="sibTrans" cxnId="{B85F67AF-3733-4F09-9C36-2C9DFA0458D6}">
      <dgm:prSet/>
      <dgm:spPr/>
      <dgm:t>
        <a:bodyPr/>
        <a:lstStyle/>
        <a:p>
          <a:endParaRPr lang="ru-RU" sz="1600">
            <a:solidFill>
              <a:schemeClr val="bg1"/>
            </a:solidFill>
          </a:endParaRPr>
        </a:p>
      </dgm:t>
    </dgm:pt>
    <dgm:pt modelId="{84BA4771-3C96-4973-964E-A68E82F0BCFD}">
      <dgm:prSet phldrT="[Текст]" custT="1"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ru-RU" sz="1600" dirty="0">
            <a:solidFill>
              <a:schemeClr val="bg1"/>
            </a:solidFill>
          </a:endParaRPr>
        </a:p>
      </dgm:t>
    </dgm:pt>
    <dgm:pt modelId="{C992E0C3-C798-454E-9952-820349327CD6}" type="parTrans" cxnId="{9483FF5D-DF43-41AE-A73F-54C8AFEE7B78}">
      <dgm:prSet/>
      <dgm:spPr/>
      <dgm:t>
        <a:bodyPr/>
        <a:lstStyle/>
        <a:p>
          <a:endParaRPr lang="ru-RU" sz="1600">
            <a:solidFill>
              <a:schemeClr val="bg1"/>
            </a:solidFill>
          </a:endParaRPr>
        </a:p>
      </dgm:t>
    </dgm:pt>
    <dgm:pt modelId="{056DF210-EC2B-4C5E-8C7F-ED6E8368222B}" type="sibTrans" cxnId="{9483FF5D-DF43-41AE-A73F-54C8AFEE7B78}">
      <dgm:prSet/>
      <dgm:spPr/>
      <dgm:t>
        <a:bodyPr/>
        <a:lstStyle/>
        <a:p>
          <a:endParaRPr lang="ru-RU" sz="1600">
            <a:solidFill>
              <a:schemeClr val="bg1"/>
            </a:solidFill>
          </a:endParaRPr>
        </a:p>
      </dgm:t>
    </dgm:pt>
    <dgm:pt modelId="{F9CA6B71-A3BA-4D95-914C-7D1B0971A7BC}">
      <dgm:prSet phldrT="[Текст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ru-RU" sz="1400" dirty="0" smtClean="0">
              <a:solidFill>
                <a:schemeClr val="bg1"/>
              </a:solidFill>
            </a:rPr>
            <a:t>Сокращение энергозатрат на подъем 1 тонны нефти</a:t>
          </a:r>
          <a:endParaRPr lang="ru-RU" sz="1400" dirty="0">
            <a:solidFill>
              <a:schemeClr val="bg1"/>
            </a:solidFill>
          </a:endParaRPr>
        </a:p>
      </dgm:t>
    </dgm:pt>
    <dgm:pt modelId="{44802ED1-860A-4972-AAB4-DBE5CBEA1879}" type="parTrans" cxnId="{41CDB5B9-602B-4FD6-9A54-C5B855E88401}">
      <dgm:prSet/>
      <dgm:spPr/>
      <dgm:t>
        <a:bodyPr/>
        <a:lstStyle/>
        <a:p>
          <a:endParaRPr lang="ru-RU" sz="1600">
            <a:solidFill>
              <a:schemeClr val="bg1"/>
            </a:solidFill>
          </a:endParaRPr>
        </a:p>
      </dgm:t>
    </dgm:pt>
    <dgm:pt modelId="{2D1952D1-1B87-4B62-88F5-7C4DF4FDA30A}" type="sibTrans" cxnId="{41CDB5B9-602B-4FD6-9A54-C5B855E88401}">
      <dgm:prSet/>
      <dgm:spPr/>
      <dgm:t>
        <a:bodyPr/>
        <a:lstStyle/>
        <a:p>
          <a:endParaRPr lang="ru-RU" sz="1600">
            <a:solidFill>
              <a:schemeClr val="bg1"/>
            </a:solidFill>
          </a:endParaRPr>
        </a:p>
      </dgm:t>
    </dgm:pt>
    <dgm:pt modelId="{4D71EB55-AA2B-4EDB-B07D-A296C409A68F}">
      <dgm:prSet phldrT="[Текст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ru-RU" sz="1400" dirty="0" smtClean="0">
              <a:solidFill>
                <a:schemeClr val="bg1"/>
              </a:solidFill>
            </a:rPr>
            <a:t>Сокращение затрат на закупку дорогостоящего нефтепромыслового оборудования (УЭЦН, НКТ)</a:t>
          </a:r>
          <a:endParaRPr lang="ru-RU" sz="1400" dirty="0">
            <a:solidFill>
              <a:schemeClr val="bg1"/>
            </a:solidFill>
          </a:endParaRPr>
        </a:p>
      </dgm:t>
    </dgm:pt>
    <dgm:pt modelId="{3EBF8388-00D6-4971-B5EF-65950EC337B2}" type="parTrans" cxnId="{E06D9ADD-C8E5-487B-B2CE-CFBEEC6F6178}">
      <dgm:prSet/>
      <dgm:spPr/>
      <dgm:t>
        <a:bodyPr/>
        <a:lstStyle/>
        <a:p>
          <a:endParaRPr lang="ru-RU" sz="1600">
            <a:solidFill>
              <a:schemeClr val="bg1"/>
            </a:solidFill>
          </a:endParaRPr>
        </a:p>
      </dgm:t>
    </dgm:pt>
    <dgm:pt modelId="{E3D07203-B756-4599-AA5B-69C4ACBB5DBF}" type="sibTrans" cxnId="{E06D9ADD-C8E5-487B-B2CE-CFBEEC6F6178}">
      <dgm:prSet/>
      <dgm:spPr/>
      <dgm:t>
        <a:bodyPr/>
        <a:lstStyle/>
        <a:p>
          <a:endParaRPr lang="ru-RU" sz="1600">
            <a:solidFill>
              <a:schemeClr val="bg1"/>
            </a:solidFill>
          </a:endParaRPr>
        </a:p>
      </dgm:t>
    </dgm:pt>
    <dgm:pt modelId="{81E9DDEB-24C7-4D19-9028-B06C9987A4A8}" type="pres">
      <dgm:prSet presAssocID="{50FF41FC-551F-4BA2-88D2-D3A65224E7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A76F822-55D5-4D63-A2E1-D2369CF03358}" type="pres">
      <dgm:prSet presAssocID="{EAA63BC6-83FC-4196-A6A5-E9594186D261}" presName="parentText" presStyleLbl="node1" presStyleIdx="0" presStyleCnt="2" custLinFactNeighborX="-75" custLinFactNeighborY="391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FBEDD53-6D8C-4C4F-8994-298B3BDB346F}" type="pres">
      <dgm:prSet presAssocID="{EAA63BC6-83FC-4196-A6A5-E9594186D261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767D192-B0A3-4661-B41F-99C62EB01194}" type="pres">
      <dgm:prSet presAssocID="{695BD731-0D95-421D-9139-DDB824EB3AF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FE44AC9-7E6B-4538-9EED-9D8792D9C1BE}" type="pres">
      <dgm:prSet presAssocID="{695BD731-0D95-421D-9139-DDB824EB3AF1}" presName="childText" presStyleLbl="revTx" presStyleIdx="1" presStyleCnt="2" custLinFactY="26115" custLinFactNeighborX="-2959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711FA86-18CF-47A8-A664-F822352A80AB}" srcId="{695BD731-0D95-421D-9139-DDB824EB3AF1}" destId="{A7D835B0-D299-4190-AA76-156DB7D7D4DF}" srcOrd="0" destOrd="0" parTransId="{20985D0F-6C7C-49D6-926C-16441C101274}" sibTransId="{5933427F-AB5A-4460-9763-B32D0B68287D}"/>
    <dgm:cxn modelId="{56454858-8407-43DA-8F91-5B574F355F52}" type="presOf" srcId="{50FF41FC-551F-4BA2-88D2-D3A65224E79A}" destId="{81E9DDEB-24C7-4D19-9028-B06C9987A4A8}" srcOrd="0" destOrd="0" presId="urn:microsoft.com/office/officeart/2005/8/layout/vList2"/>
    <dgm:cxn modelId="{B59AD3BC-75D4-406A-BBBB-37A33DB22EF0}" srcId="{50FF41FC-551F-4BA2-88D2-D3A65224E79A}" destId="{EAA63BC6-83FC-4196-A6A5-E9594186D261}" srcOrd="0" destOrd="0" parTransId="{E3A5AE6D-5F34-4E6A-B251-CF55F89DAF11}" sibTransId="{B9BE6A7A-DB7A-460E-820D-B6FEB170651C}"/>
    <dgm:cxn modelId="{10E7BC94-8AA6-4EB0-BDE2-1672F38F725D}" type="presOf" srcId="{F9CA6B71-A3BA-4D95-914C-7D1B0971A7BC}" destId="{7FE44AC9-7E6B-4538-9EED-9D8792D9C1BE}" srcOrd="0" destOrd="2" presId="urn:microsoft.com/office/officeart/2005/8/layout/vList2"/>
    <dgm:cxn modelId="{C4F084EF-7AA4-4143-B6D0-7834DFF52C30}" srcId="{EAA63BC6-83FC-4196-A6A5-E9594186D261}" destId="{0CA76FEF-AA1D-4738-8D3F-6A59D7978CD7}" srcOrd="0" destOrd="0" parTransId="{8F5EB1B9-E213-413D-AA6C-8D13A99B0261}" sibTransId="{41579C92-6910-4F06-8E58-B8A7B5569E00}"/>
    <dgm:cxn modelId="{6B987CD0-7884-4767-B764-CACE6EFA847D}" type="presOf" srcId="{0CA76FEF-AA1D-4738-8D3F-6A59D7978CD7}" destId="{4FBEDD53-6D8C-4C4F-8994-298B3BDB346F}" srcOrd="0" destOrd="0" presId="urn:microsoft.com/office/officeart/2005/8/layout/vList2"/>
    <dgm:cxn modelId="{40E411CE-D21A-4947-8718-C21883772F4E}" type="presOf" srcId="{786F451A-5FD5-430E-8E7E-4E373012AA33}" destId="{7FE44AC9-7E6B-4538-9EED-9D8792D9C1BE}" srcOrd="0" destOrd="1" presId="urn:microsoft.com/office/officeart/2005/8/layout/vList2"/>
    <dgm:cxn modelId="{13EE597D-3462-4153-934D-98E2518F1B13}" srcId="{50FF41FC-551F-4BA2-88D2-D3A65224E79A}" destId="{695BD731-0D95-421D-9139-DDB824EB3AF1}" srcOrd="1" destOrd="0" parTransId="{7F167D12-41C0-45A3-9272-A93EEB82FBE4}" sibTransId="{634DCA97-BDCA-4ABC-8CA5-3A680CCD7E4F}"/>
    <dgm:cxn modelId="{DA10FC32-B031-4D38-9DFD-2F23988C4FF6}" type="presOf" srcId="{4D71EB55-AA2B-4EDB-B07D-A296C409A68F}" destId="{7FE44AC9-7E6B-4538-9EED-9D8792D9C1BE}" srcOrd="0" destOrd="3" presId="urn:microsoft.com/office/officeart/2005/8/layout/vList2"/>
    <dgm:cxn modelId="{F1C97D3B-FD4E-4DB8-B60E-1541465F1BFD}" type="presOf" srcId="{84BA4771-3C96-4973-964E-A68E82F0BCFD}" destId="{7FE44AC9-7E6B-4538-9EED-9D8792D9C1BE}" srcOrd="0" destOrd="4" presId="urn:microsoft.com/office/officeart/2005/8/layout/vList2"/>
    <dgm:cxn modelId="{E06D9ADD-C8E5-487B-B2CE-CFBEEC6F6178}" srcId="{695BD731-0D95-421D-9139-DDB824EB3AF1}" destId="{4D71EB55-AA2B-4EDB-B07D-A296C409A68F}" srcOrd="3" destOrd="0" parTransId="{3EBF8388-00D6-4971-B5EF-65950EC337B2}" sibTransId="{E3D07203-B756-4599-AA5B-69C4ACBB5DBF}"/>
    <dgm:cxn modelId="{836E5C55-73B8-405F-B7CD-880D3B1DBB61}" type="presOf" srcId="{695BD731-0D95-421D-9139-DDB824EB3AF1}" destId="{B767D192-B0A3-4661-B41F-99C62EB01194}" srcOrd="0" destOrd="0" presId="urn:microsoft.com/office/officeart/2005/8/layout/vList2"/>
    <dgm:cxn modelId="{D40E6116-1574-4788-9E66-3C95068D5985}" type="presOf" srcId="{A7D835B0-D299-4190-AA76-156DB7D7D4DF}" destId="{7FE44AC9-7E6B-4538-9EED-9D8792D9C1BE}" srcOrd="0" destOrd="0" presId="urn:microsoft.com/office/officeart/2005/8/layout/vList2"/>
    <dgm:cxn modelId="{41CDB5B9-602B-4FD6-9A54-C5B855E88401}" srcId="{695BD731-0D95-421D-9139-DDB824EB3AF1}" destId="{F9CA6B71-A3BA-4D95-914C-7D1B0971A7BC}" srcOrd="2" destOrd="0" parTransId="{44802ED1-860A-4972-AAB4-DBE5CBEA1879}" sibTransId="{2D1952D1-1B87-4B62-88F5-7C4DF4FDA30A}"/>
    <dgm:cxn modelId="{B85F67AF-3733-4F09-9C36-2C9DFA0458D6}" srcId="{695BD731-0D95-421D-9139-DDB824EB3AF1}" destId="{786F451A-5FD5-430E-8E7E-4E373012AA33}" srcOrd="1" destOrd="0" parTransId="{D0BE9B80-C870-4D38-9F2F-6758B5C39E87}" sibTransId="{1ABB513A-1955-4C71-9191-FCC480632A1E}"/>
    <dgm:cxn modelId="{9483FF5D-DF43-41AE-A73F-54C8AFEE7B78}" srcId="{695BD731-0D95-421D-9139-DDB824EB3AF1}" destId="{84BA4771-3C96-4973-964E-A68E82F0BCFD}" srcOrd="4" destOrd="0" parTransId="{C992E0C3-C798-454E-9952-820349327CD6}" sibTransId="{056DF210-EC2B-4C5E-8C7F-ED6E8368222B}"/>
    <dgm:cxn modelId="{7C34CF4F-0962-4770-90D7-3D895E30F8B5}" type="presOf" srcId="{EAA63BC6-83FC-4196-A6A5-E9594186D261}" destId="{5A76F822-55D5-4D63-A2E1-D2369CF03358}" srcOrd="0" destOrd="0" presId="urn:microsoft.com/office/officeart/2005/8/layout/vList2"/>
    <dgm:cxn modelId="{1ABC9A9E-583D-456B-B04C-BE033E7B5A98}" type="presParOf" srcId="{81E9DDEB-24C7-4D19-9028-B06C9987A4A8}" destId="{5A76F822-55D5-4D63-A2E1-D2369CF03358}" srcOrd="0" destOrd="0" presId="urn:microsoft.com/office/officeart/2005/8/layout/vList2"/>
    <dgm:cxn modelId="{804C75A4-798C-4D8D-A7BF-72869B9C7686}" type="presParOf" srcId="{81E9DDEB-24C7-4D19-9028-B06C9987A4A8}" destId="{4FBEDD53-6D8C-4C4F-8994-298B3BDB346F}" srcOrd="1" destOrd="0" presId="urn:microsoft.com/office/officeart/2005/8/layout/vList2"/>
    <dgm:cxn modelId="{9B1CCAF1-B7DD-4EED-BEBE-56F4BCC4F1AE}" type="presParOf" srcId="{81E9DDEB-24C7-4D19-9028-B06C9987A4A8}" destId="{B767D192-B0A3-4661-B41F-99C62EB01194}" srcOrd="2" destOrd="0" presId="urn:microsoft.com/office/officeart/2005/8/layout/vList2"/>
    <dgm:cxn modelId="{BA68D437-7A68-47F3-B6A1-468C0081CFF7}" type="presParOf" srcId="{81E9DDEB-24C7-4D19-9028-B06C9987A4A8}" destId="{7FE44AC9-7E6B-4538-9EED-9D8792D9C1BE}" srcOrd="3" destOrd="0" presId="urn:microsoft.com/office/officeart/2005/8/layout/vList2"/>
  </dgm:cxnLst>
  <dgm:bg>
    <a:solidFill>
      <a:srgbClr val="FFFFCC"/>
    </a:solidFill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FF41FC-551F-4BA2-88D2-D3A65224E79A}" type="doc">
      <dgm:prSet loTypeId="urn:microsoft.com/office/officeart/2005/8/layout/vList2" loCatId="list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ru-RU"/>
        </a:p>
      </dgm:t>
    </dgm:pt>
    <dgm:pt modelId="{EAA63BC6-83FC-4196-A6A5-E9594186D261}">
      <dgm:prSet phldrT="[Текст]" custT="1"/>
      <dgm:spPr>
        <a:solidFill>
          <a:srgbClr val="FFFFCC"/>
        </a:solidFill>
      </dgm:spPr>
      <dgm:t>
        <a:bodyPr/>
        <a:lstStyle/>
        <a:p>
          <a:r>
            <a:rPr lang="ru-RU" sz="1600" b="1" dirty="0" smtClean="0"/>
            <a:t>Почему это необходимо?</a:t>
          </a:r>
          <a:endParaRPr lang="ru-RU" sz="1600" b="1" dirty="0"/>
        </a:p>
      </dgm:t>
    </dgm:pt>
    <dgm:pt modelId="{E3A5AE6D-5F34-4E6A-B251-CF55F89DAF11}" type="parTrans" cxnId="{B59AD3BC-75D4-406A-BBBB-37A33DB22EF0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B9BE6A7A-DB7A-460E-820D-B6FEB170651C}" type="sibTrans" cxnId="{B59AD3BC-75D4-406A-BBBB-37A33DB22EF0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0CA76FEF-AA1D-4738-8D3F-6A59D7978CD7}">
      <dgm:prSet phldrT="[Текст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ru-RU" sz="1400" dirty="0" smtClean="0">
              <a:solidFill>
                <a:schemeClr val="bg1"/>
              </a:solidFill>
            </a:rPr>
            <a:t>Более 40 лет не меняются причины отказа УЭЦН несмотря на совершенствование погружного оборудования</a:t>
          </a:r>
          <a:endParaRPr lang="ru-RU" sz="1400" dirty="0">
            <a:solidFill>
              <a:schemeClr val="bg1"/>
            </a:solidFill>
          </a:endParaRPr>
        </a:p>
      </dgm:t>
    </dgm:pt>
    <dgm:pt modelId="{8F5EB1B9-E213-413D-AA6C-8D13A99B0261}" type="parTrans" cxnId="{C4F084EF-7AA4-4143-B6D0-7834DFF52C30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41579C92-6910-4F06-8E58-B8A7B5569E00}" type="sibTrans" cxnId="{C4F084EF-7AA4-4143-B6D0-7834DFF52C30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72AB9D06-AB8A-4152-A1E4-36684D2B41A9}">
      <dgm:prSet phldrT="[Текст]"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ru-RU" sz="1100" dirty="0">
            <a:solidFill>
              <a:schemeClr val="bg1"/>
            </a:solidFill>
          </a:endParaRPr>
        </a:p>
      </dgm:t>
    </dgm:pt>
    <dgm:pt modelId="{9B42853D-89D1-41EB-B654-6289E22F0270}" type="parTrans" cxnId="{73256A47-4E5E-43C8-98F4-0983ADA12BE9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6208567A-9C25-42B8-A3BB-94E0B2A86088}" type="sibTrans" cxnId="{73256A47-4E5E-43C8-98F4-0983ADA12BE9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B7900EDC-82C0-4DEC-A9AC-BAFC9DF12F32}">
      <dgm:prSet phldrT="[Текст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ru-RU" sz="1400" dirty="0" smtClean="0">
              <a:solidFill>
                <a:schemeClr val="bg1"/>
              </a:solidFill>
            </a:rPr>
            <a:t>Не снижается число аварий («полетов») УЭЦН</a:t>
          </a:r>
          <a:endParaRPr lang="ru-RU" sz="1400" dirty="0">
            <a:solidFill>
              <a:schemeClr val="bg1"/>
            </a:solidFill>
          </a:endParaRPr>
        </a:p>
      </dgm:t>
    </dgm:pt>
    <dgm:pt modelId="{24788E67-63A3-4249-AC8D-C3BB15C9EFC2}" type="parTrans" cxnId="{1241DD67-A2E3-4A68-A0B2-B32EFC670526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B76B88B7-712F-4496-AEEC-C7824E9ADAF6}" type="sibTrans" cxnId="{1241DD67-A2E3-4A68-A0B2-B32EFC670526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6A3024C4-B595-488A-9419-B5B54A656FFD}">
      <dgm:prSet phldrT="[Текст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ru-RU" sz="1400" dirty="0" smtClean="0">
              <a:solidFill>
                <a:schemeClr val="bg1"/>
              </a:solidFill>
            </a:rPr>
            <a:t>Устарели регламенты технологической службы по работе с погружным оборудованием</a:t>
          </a:r>
          <a:endParaRPr lang="ru-RU" sz="1400" dirty="0">
            <a:solidFill>
              <a:schemeClr val="bg1"/>
            </a:solidFill>
          </a:endParaRPr>
        </a:p>
      </dgm:t>
    </dgm:pt>
    <dgm:pt modelId="{880C4740-A3D9-418F-9EB1-8B1A93FBAD20}" type="parTrans" cxnId="{8F5394DD-D6C5-493D-8B64-32D202FC714B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85C99CB7-A655-43F3-A6DB-296097D53292}" type="sibTrans" cxnId="{8F5394DD-D6C5-493D-8B64-32D202FC714B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30165E07-E790-44CA-BE1F-B7F3F9EF325A}">
      <dgm:prSet phldrT="[Текст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ru-RU" sz="1400" dirty="0" smtClean="0">
              <a:solidFill>
                <a:schemeClr val="bg1"/>
              </a:solidFill>
            </a:rPr>
            <a:t>Современные цифровые СУ ЭЦН и программное обеспечение мало помогают инженерным службам промысла в решении текущих задач по работе с УЭЦН</a:t>
          </a:r>
          <a:endParaRPr lang="ru-RU" sz="1400" dirty="0">
            <a:solidFill>
              <a:schemeClr val="bg1"/>
            </a:solidFill>
          </a:endParaRPr>
        </a:p>
      </dgm:t>
    </dgm:pt>
    <dgm:pt modelId="{48E1EE79-293B-4A80-A256-6339D4617031}" type="parTrans" cxnId="{067174B4-FC5A-4E78-B0D1-409A334648FA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8CDFA883-4093-4DDB-A416-2379227612E7}" type="sibTrans" cxnId="{067174B4-FC5A-4E78-B0D1-409A334648FA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81E9DDEB-24C7-4D19-9028-B06C9987A4A8}" type="pres">
      <dgm:prSet presAssocID="{50FF41FC-551F-4BA2-88D2-D3A65224E7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A76F822-55D5-4D63-A2E1-D2369CF03358}" type="pres">
      <dgm:prSet presAssocID="{EAA63BC6-83FC-4196-A6A5-E9594186D261}" presName="parentText" presStyleLbl="node1" presStyleIdx="0" presStyleCnt="1" custLinFactNeighborY="-1180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FBEDD53-6D8C-4C4F-8994-298B3BDB346F}" type="pres">
      <dgm:prSet presAssocID="{EAA63BC6-83FC-4196-A6A5-E9594186D261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6454858-8407-43DA-8F91-5B574F355F52}" type="presOf" srcId="{50FF41FC-551F-4BA2-88D2-D3A65224E79A}" destId="{81E9DDEB-24C7-4D19-9028-B06C9987A4A8}" srcOrd="0" destOrd="0" presId="urn:microsoft.com/office/officeart/2005/8/layout/vList2"/>
    <dgm:cxn modelId="{067174B4-FC5A-4E78-B0D1-409A334648FA}" srcId="{EAA63BC6-83FC-4196-A6A5-E9594186D261}" destId="{30165E07-E790-44CA-BE1F-B7F3F9EF325A}" srcOrd="3" destOrd="0" parTransId="{48E1EE79-293B-4A80-A256-6339D4617031}" sibTransId="{8CDFA883-4093-4DDB-A416-2379227612E7}"/>
    <dgm:cxn modelId="{8DE29DA0-D69E-4D83-B71A-F1FF6B310821}" type="presOf" srcId="{B7900EDC-82C0-4DEC-A9AC-BAFC9DF12F32}" destId="{4FBEDD53-6D8C-4C4F-8994-298B3BDB346F}" srcOrd="0" destOrd="1" presId="urn:microsoft.com/office/officeart/2005/8/layout/vList2"/>
    <dgm:cxn modelId="{B59AD3BC-75D4-406A-BBBB-37A33DB22EF0}" srcId="{50FF41FC-551F-4BA2-88D2-D3A65224E79A}" destId="{EAA63BC6-83FC-4196-A6A5-E9594186D261}" srcOrd="0" destOrd="0" parTransId="{E3A5AE6D-5F34-4E6A-B251-CF55F89DAF11}" sibTransId="{B9BE6A7A-DB7A-460E-820D-B6FEB170651C}"/>
    <dgm:cxn modelId="{C4F084EF-7AA4-4143-B6D0-7834DFF52C30}" srcId="{EAA63BC6-83FC-4196-A6A5-E9594186D261}" destId="{0CA76FEF-AA1D-4738-8D3F-6A59D7978CD7}" srcOrd="0" destOrd="0" parTransId="{8F5EB1B9-E213-413D-AA6C-8D13A99B0261}" sibTransId="{41579C92-6910-4F06-8E58-B8A7B5569E00}"/>
    <dgm:cxn modelId="{6B987CD0-7884-4767-B764-CACE6EFA847D}" type="presOf" srcId="{0CA76FEF-AA1D-4738-8D3F-6A59D7978CD7}" destId="{4FBEDD53-6D8C-4C4F-8994-298B3BDB346F}" srcOrd="0" destOrd="0" presId="urn:microsoft.com/office/officeart/2005/8/layout/vList2"/>
    <dgm:cxn modelId="{8F5394DD-D6C5-493D-8B64-32D202FC714B}" srcId="{EAA63BC6-83FC-4196-A6A5-E9594186D261}" destId="{6A3024C4-B595-488A-9419-B5B54A656FFD}" srcOrd="2" destOrd="0" parTransId="{880C4740-A3D9-418F-9EB1-8B1A93FBAD20}" sibTransId="{85C99CB7-A655-43F3-A6DB-296097D53292}"/>
    <dgm:cxn modelId="{EC3FAD43-543E-4DA3-AC01-AEA884E2DC29}" type="presOf" srcId="{6A3024C4-B595-488A-9419-B5B54A656FFD}" destId="{4FBEDD53-6D8C-4C4F-8994-298B3BDB346F}" srcOrd="0" destOrd="2" presId="urn:microsoft.com/office/officeart/2005/8/layout/vList2"/>
    <dgm:cxn modelId="{552CC6EA-6AF9-40C2-8AE8-847E13C02B29}" type="presOf" srcId="{72AB9D06-AB8A-4152-A1E4-36684D2B41A9}" destId="{4FBEDD53-6D8C-4C4F-8994-298B3BDB346F}" srcOrd="0" destOrd="4" presId="urn:microsoft.com/office/officeart/2005/8/layout/vList2"/>
    <dgm:cxn modelId="{A5FB98B1-9778-41FD-9922-2E3F560F2276}" type="presOf" srcId="{30165E07-E790-44CA-BE1F-B7F3F9EF325A}" destId="{4FBEDD53-6D8C-4C4F-8994-298B3BDB346F}" srcOrd="0" destOrd="3" presId="urn:microsoft.com/office/officeart/2005/8/layout/vList2"/>
    <dgm:cxn modelId="{73256A47-4E5E-43C8-98F4-0983ADA12BE9}" srcId="{EAA63BC6-83FC-4196-A6A5-E9594186D261}" destId="{72AB9D06-AB8A-4152-A1E4-36684D2B41A9}" srcOrd="4" destOrd="0" parTransId="{9B42853D-89D1-41EB-B654-6289E22F0270}" sibTransId="{6208567A-9C25-42B8-A3BB-94E0B2A86088}"/>
    <dgm:cxn modelId="{1241DD67-A2E3-4A68-A0B2-B32EFC670526}" srcId="{EAA63BC6-83FC-4196-A6A5-E9594186D261}" destId="{B7900EDC-82C0-4DEC-A9AC-BAFC9DF12F32}" srcOrd="1" destOrd="0" parTransId="{24788E67-63A3-4249-AC8D-C3BB15C9EFC2}" sibTransId="{B76B88B7-712F-4496-AEEC-C7824E9ADAF6}"/>
    <dgm:cxn modelId="{7C34CF4F-0962-4770-90D7-3D895E30F8B5}" type="presOf" srcId="{EAA63BC6-83FC-4196-A6A5-E9594186D261}" destId="{5A76F822-55D5-4D63-A2E1-D2369CF03358}" srcOrd="0" destOrd="0" presId="urn:microsoft.com/office/officeart/2005/8/layout/vList2"/>
    <dgm:cxn modelId="{1ABC9A9E-583D-456B-B04C-BE033E7B5A98}" type="presParOf" srcId="{81E9DDEB-24C7-4D19-9028-B06C9987A4A8}" destId="{5A76F822-55D5-4D63-A2E1-D2369CF03358}" srcOrd="0" destOrd="0" presId="urn:microsoft.com/office/officeart/2005/8/layout/vList2"/>
    <dgm:cxn modelId="{804C75A4-798C-4D8D-A7BF-72869B9C7686}" type="presParOf" srcId="{81E9DDEB-24C7-4D19-9028-B06C9987A4A8}" destId="{4FBEDD53-6D8C-4C4F-8994-298B3BDB346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17325-2E48-418E-9336-0B3E42D7909D}">
      <dsp:nvSpPr>
        <dsp:cNvPr id="0" name=""/>
        <dsp:cNvSpPr/>
      </dsp:nvSpPr>
      <dsp:spPr>
        <a:xfrm>
          <a:off x="0" y="0"/>
          <a:ext cx="6192813" cy="1022980"/>
        </a:xfrm>
        <a:prstGeom prst="roundRect">
          <a:avLst>
            <a:gd name="adj" fmla="val 10000"/>
          </a:avLst>
        </a:prstGeom>
        <a:solidFill>
          <a:srgbClr val="FFFF99"/>
        </a:solidFill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/>
            <a:t>Эффект достигается за счет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b="1" kern="1200" dirty="0" smtClean="0"/>
            <a:t>100%-</a:t>
          </a:r>
          <a:r>
            <a:rPr lang="ru-RU" sz="1200" b="1" kern="1200" dirty="0" err="1" smtClean="0"/>
            <a:t>го</a:t>
          </a:r>
          <a:r>
            <a:rPr lang="ru-RU" sz="1200" b="1" kern="1200" dirty="0" smtClean="0"/>
            <a:t> охвата исходных данных в едином программном комплексе</a:t>
          </a:r>
          <a:endParaRPr lang="ru-RU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b="1" kern="1200" dirty="0" smtClean="0"/>
            <a:t>Применения производственных алгоритмов бизнес-логики программы</a:t>
          </a:r>
          <a:endParaRPr lang="ru-RU" sz="1200" b="1" kern="1200" dirty="0"/>
        </a:p>
      </dsp:txBody>
      <dsp:txXfrm>
        <a:off x="1340860" y="0"/>
        <a:ext cx="4851952" cy="1022980"/>
      </dsp:txXfrm>
    </dsp:sp>
    <dsp:sp modelId="{7944A983-8347-457E-BC22-B6627D15F1A8}">
      <dsp:nvSpPr>
        <dsp:cNvPr id="0" name=""/>
        <dsp:cNvSpPr/>
      </dsp:nvSpPr>
      <dsp:spPr>
        <a:xfrm>
          <a:off x="158454" y="132610"/>
          <a:ext cx="1126249" cy="7577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6F822-55D5-4D63-A2E1-D2369CF03358}">
      <dsp:nvSpPr>
        <dsp:cNvPr id="0" name=""/>
        <dsp:cNvSpPr/>
      </dsp:nvSpPr>
      <dsp:spPr>
        <a:xfrm>
          <a:off x="0" y="20449"/>
          <a:ext cx="6096000" cy="430560"/>
        </a:xfrm>
        <a:prstGeom prst="roundRect">
          <a:avLst/>
        </a:prstGeom>
        <a:solidFill>
          <a:srgbClr val="FFFFCC"/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chemeClr val="tx1"/>
              </a:solidFill>
            </a:rPr>
            <a:t>Цель проекта</a:t>
          </a:r>
          <a:endParaRPr lang="ru-RU" sz="1600" b="1" kern="1200" dirty="0">
            <a:solidFill>
              <a:schemeClr val="tx1"/>
            </a:solidFill>
          </a:endParaRPr>
        </a:p>
      </dsp:txBody>
      <dsp:txXfrm>
        <a:off x="21018" y="41467"/>
        <a:ext cx="6053964" cy="388524"/>
      </dsp:txXfrm>
    </dsp:sp>
    <dsp:sp modelId="{4FBEDD53-6D8C-4C4F-8994-298B3BDB346F}">
      <dsp:nvSpPr>
        <dsp:cNvPr id="0" name=""/>
        <dsp:cNvSpPr/>
      </dsp:nvSpPr>
      <dsp:spPr>
        <a:xfrm>
          <a:off x="0" y="435150"/>
          <a:ext cx="6096000" cy="404685"/>
        </a:xfrm>
        <a:prstGeom prst="rect">
          <a:avLst/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dirty="0" smtClean="0">
              <a:solidFill>
                <a:schemeClr val="bg1"/>
              </a:solidFill>
            </a:rPr>
            <a:t>Снижение затрат на добычу нефти механизированным способом УЭЦН</a:t>
          </a:r>
          <a:endParaRPr lang="ru-RU" sz="1400" kern="1200" dirty="0">
            <a:solidFill>
              <a:schemeClr val="bg1"/>
            </a:solidFill>
          </a:endParaRPr>
        </a:p>
      </dsp:txBody>
      <dsp:txXfrm>
        <a:off x="0" y="435150"/>
        <a:ext cx="6096000" cy="404685"/>
      </dsp:txXfrm>
    </dsp:sp>
    <dsp:sp modelId="{B767D192-B0A3-4661-B41F-99C62EB01194}">
      <dsp:nvSpPr>
        <dsp:cNvPr id="0" name=""/>
        <dsp:cNvSpPr/>
      </dsp:nvSpPr>
      <dsp:spPr>
        <a:xfrm>
          <a:off x="0" y="839835"/>
          <a:ext cx="6096000" cy="430560"/>
        </a:xfrm>
        <a:prstGeom prst="roundRect">
          <a:avLst/>
        </a:prstGeom>
        <a:solidFill>
          <a:srgbClr val="FFFFCC"/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chemeClr val="tx1"/>
              </a:solidFill>
            </a:rPr>
            <a:t>Решаемые задачи</a:t>
          </a:r>
          <a:endParaRPr lang="ru-RU" sz="1600" b="1" kern="1200" dirty="0">
            <a:solidFill>
              <a:schemeClr val="tx1"/>
            </a:solidFill>
          </a:endParaRPr>
        </a:p>
      </dsp:txBody>
      <dsp:txXfrm>
        <a:off x="21018" y="860853"/>
        <a:ext cx="6053964" cy="388524"/>
      </dsp:txXfrm>
    </dsp:sp>
    <dsp:sp modelId="{7FE44AC9-7E6B-4538-9EED-9D8792D9C1BE}">
      <dsp:nvSpPr>
        <dsp:cNvPr id="0" name=""/>
        <dsp:cNvSpPr/>
      </dsp:nvSpPr>
      <dsp:spPr>
        <a:xfrm>
          <a:off x="0" y="1274985"/>
          <a:ext cx="6096000" cy="1333080"/>
        </a:xfrm>
        <a:prstGeom prst="rect">
          <a:avLst/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smtClean="0">
              <a:solidFill>
                <a:schemeClr val="bg1"/>
              </a:solidFill>
            </a:rPr>
            <a:t>Сокращение отказов и аварий УЭЦН</a:t>
          </a:r>
          <a:endParaRPr lang="ru-RU" sz="1400" kern="1200" dirty="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dirty="0" smtClean="0">
              <a:solidFill>
                <a:schemeClr val="bg1"/>
              </a:solidFill>
            </a:rPr>
            <a:t>Сокращение ремонтов ТКРС</a:t>
          </a:r>
          <a:endParaRPr lang="ru-RU" sz="1400" kern="1200" dirty="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dirty="0" smtClean="0">
              <a:solidFill>
                <a:schemeClr val="bg1"/>
              </a:solidFill>
            </a:rPr>
            <a:t>Сокращение энергозатрат на подъем 1 тонны нефти</a:t>
          </a:r>
          <a:endParaRPr lang="ru-RU" sz="1400" kern="1200" dirty="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dirty="0" smtClean="0">
              <a:solidFill>
                <a:schemeClr val="bg1"/>
              </a:solidFill>
            </a:rPr>
            <a:t>Сокращение затрат на закупку дорогостоящего нефтепромыслового оборудования (УЭЦН, НКТ)</a:t>
          </a:r>
          <a:endParaRPr lang="ru-RU" sz="1400" kern="1200" dirty="0">
            <a:solidFill>
              <a:schemeClr val="bg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ru-RU" sz="1600" kern="1200" dirty="0">
            <a:solidFill>
              <a:schemeClr val="bg1"/>
            </a:solidFill>
          </a:endParaRPr>
        </a:p>
      </dsp:txBody>
      <dsp:txXfrm>
        <a:off x="0" y="1274985"/>
        <a:ext cx="6096000" cy="13330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6F822-55D5-4D63-A2E1-D2369CF03358}">
      <dsp:nvSpPr>
        <dsp:cNvPr id="0" name=""/>
        <dsp:cNvSpPr/>
      </dsp:nvSpPr>
      <dsp:spPr>
        <a:xfrm>
          <a:off x="0" y="0"/>
          <a:ext cx="6096000" cy="393120"/>
        </a:xfrm>
        <a:prstGeom prst="roundRect">
          <a:avLst/>
        </a:prstGeom>
        <a:solidFill>
          <a:srgbClr val="FFFFCC"/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Почему это необходимо?</a:t>
          </a:r>
          <a:endParaRPr lang="ru-RU" sz="1600" b="1" kern="1200" dirty="0"/>
        </a:p>
      </dsp:txBody>
      <dsp:txXfrm>
        <a:off x="19191" y="19191"/>
        <a:ext cx="6057618" cy="354738"/>
      </dsp:txXfrm>
    </dsp:sp>
    <dsp:sp modelId="{4FBEDD53-6D8C-4C4F-8994-298B3BDB346F}">
      <dsp:nvSpPr>
        <dsp:cNvPr id="0" name=""/>
        <dsp:cNvSpPr/>
      </dsp:nvSpPr>
      <dsp:spPr>
        <a:xfrm>
          <a:off x="0" y="399814"/>
          <a:ext cx="6096000" cy="1825740"/>
        </a:xfrm>
        <a:prstGeom prst="rect">
          <a:avLst/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dirty="0" smtClean="0">
              <a:solidFill>
                <a:schemeClr val="bg1"/>
              </a:solidFill>
            </a:rPr>
            <a:t>Более 40 лет не меняются причины отказа УЭЦН несмотря на совершенствование погружного оборудования</a:t>
          </a:r>
          <a:endParaRPr lang="ru-RU" sz="1400" kern="1200" dirty="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dirty="0" smtClean="0">
              <a:solidFill>
                <a:schemeClr val="bg1"/>
              </a:solidFill>
            </a:rPr>
            <a:t>Не снижается число аварий («полетов») УЭЦН</a:t>
          </a:r>
          <a:endParaRPr lang="ru-RU" sz="1400" kern="1200" dirty="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dirty="0" smtClean="0">
              <a:solidFill>
                <a:schemeClr val="bg1"/>
              </a:solidFill>
            </a:rPr>
            <a:t>Устарели регламенты технологической службы по работе с погружным оборудованием</a:t>
          </a:r>
          <a:endParaRPr lang="ru-RU" sz="1400" kern="1200" dirty="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dirty="0" smtClean="0">
              <a:solidFill>
                <a:schemeClr val="bg1"/>
              </a:solidFill>
            </a:rPr>
            <a:t>Современные цифровые СУ ЭЦН и программное обеспечение мало помогают инженерным службам промысла в решении текущих задач по работе с УЭЦН</a:t>
          </a:r>
          <a:endParaRPr lang="ru-RU" sz="1400" kern="1200" dirty="0">
            <a:solidFill>
              <a:schemeClr val="bg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ru-RU" sz="1100" kern="1200" dirty="0">
            <a:solidFill>
              <a:schemeClr val="bg1"/>
            </a:solidFill>
          </a:endParaRPr>
        </a:p>
      </dsp:txBody>
      <dsp:txXfrm>
        <a:off x="0" y="399814"/>
        <a:ext cx="6096000" cy="1825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28F6F51-3234-4984-85CA-21E79898DF7A}" type="datetimeFigureOut">
              <a:rPr lang="ru-RU"/>
              <a:pPr>
                <a:defRPr/>
              </a:pPr>
              <a:t>14.11.2018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899721D-795A-4DC4-B918-ECC016F539B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9721D-795A-4DC4-B918-ECC016F539B9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676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9721D-795A-4DC4-B918-ECC016F539B9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163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9721D-795A-4DC4-B918-ECC016F539B9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634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9721D-795A-4DC4-B918-ECC016F539B9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66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9721D-795A-4DC4-B918-ECC016F539B9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804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F4C03-F475-4D1C-97EE-9D0DD1C7E48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459A5-82D0-4DB1-B576-D0EF3C524B4A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430D0-00A9-44B1-96A6-5791E7F6234D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DD259-8D18-40A5-BEB4-356DC175BDD9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D1166-2884-4D7D-96D5-173C34A29299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DE351-1E5C-4FFA-A58D-D24CEDC5EF02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9C806-51FE-42EC-8064-F7FEB674D7EA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5C02C-E56C-439F-90A6-93DDDAA44B0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45B11-665D-488B-BC81-9E64A74F345D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89801-A471-4148-8D6D-4F2AE82AFED1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C25D3-CC2F-4D81-9EBA-46CA36AC254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2735D56-5C6D-406C-A7C7-89F73D5C6BF1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9.png"/><Relationship Id="rId5" Type="http://schemas.openxmlformats.org/officeDocument/2006/relationships/diagramData" Target="../diagrams/data1.xml"/><Relationship Id="rId10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13" Type="http://schemas.openxmlformats.org/officeDocument/2006/relationships/diagramColors" Target="../diagrams/colors3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2.xml"/><Relationship Id="rId12" Type="http://schemas.openxmlformats.org/officeDocument/2006/relationships/diagramQuickStyle" Target="../diagrams/quickStyl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11" Type="http://schemas.openxmlformats.org/officeDocument/2006/relationships/diagramLayout" Target="../diagrams/layout3.xml"/><Relationship Id="rId5" Type="http://schemas.openxmlformats.org/officeDocument/2006/relationships/diagramData" Target="../diagrams/data2.xml"/><Relationship Id="rId10" Type="http://schemas.openxmlformats.org/officeDocument/2006/relationships/diagramData" Target="../diagrams/data3.xml"/><Relationship Id="rId4" Type="http://schemas.openxmlformats.org/officeDocument/2006/relationships/image" Target="../media/image7.png"/><Relationship Id="rId9" Type="http://schemas.microsoft.com/office/2007/relationships/diagramDrawing" Target="../diagrams/drawing2.xml"/><Relationship Id="rId14" Type="http://schemas.microsoft.com/office/2007/relationships/diagramDrawing" Target="../diagrams/drawin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referent@stalkerltd.ru" TargetMode="External"/><Relationship Id="rId4" Type="http://schemas.openxmlformats.org/officeDocument/2006/relationships/hyperlink" Target="http://www.stalkerltd.r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4140200" y="2781300"/>
            <a:ext cx="4608513" cy="3286125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ru-RU" altLang="en-US" sz="3200" b="1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Схема предиктивной аналитики отказов УЭЦН по данным ТМ и БСИ</a:t>
            </a:r>
            <a:endParaRPr lang="es-ES" altLang="en-US" sz="3200" b="1" dirty="0">
              <a:solidFill>
                <a:schemeClr val="accent5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3075" name="Rectangle 122"/>
          <p:cNvSpPr>
            <a:spLocks noChangeArrowheads="1"/>
          </p:cNvSpPr>
          <p:nvPr/>
        </p:nvSpPr>
        <p:spPr bwMode="auto">
          <a:xfrm>
            <a:off x="4284663" y="5086350"/>
            <a:ext cx="44656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s-ES" altLang="en-US" sz="2000" b="1">
              <a:solidFill>
                <a:srgbClr val="1C1C1C"/>
              </a:solidFill>
            </a:endParaRPr>
          </a:p>
        </p:txBody>
      </p:sp>
      <p:pic>
        <p:nvPicPr>
          <p:cNvPr id="307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67425"/>
            <a:ext cx="8572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 descr="C:\Users\teddy\Desktop\g479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0700" y="568325"/>
            <a:ext cx="1779588" cy="1781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871325"/>
            <a:ext cx="2521332" cy="29563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5576" y="551723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FF99"/>
                </a:solidFill>
              </a:rPr>
              <a:t>ООО «</a:t>
            </a:r>
            <a:r>
              <a:rPr lang="ru-RU" b="1" dirty="0" err="1" smtClean="0">
                <a:solidFill>
                  <a:srgbClr val="FFFF99"/>
                </a:solidFill>
              </a:rPr>
              <a:t>Финист-М</a:t>
            </a:r>
            <a:r>
              <a:rPr lang="ru-RU" b="1" dirty="0" smtClean="0">
                <a:solidFill>
                  <a:srgbClr val="FFFF99"/>
                </a:solidFill>
              </a:rPr>
              <a:t>»</a:t>
            </a:r>
            <a:endParaRPr lang="ru-RU" b="1" dirty="0">
              <a:solidFill>
                <a:srgbClr val="FFFF9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5830853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chemeClr val="bg1"/>
                </a:solidFill>
              </a:rPr>
              <a:t>25 лет на рынке </a:t>
            </a:r>
            <a:r>
              <a:rPr lang="en-US" sz="1600" b="1" dirty="0" smtClean="0">
                <a:solidFill>
                  <a:schemeClr val="bg1"/>
                </a:solidFill>
              </a:rPr>
              <a:t>IT</a:t>
            </a:r>
            <a:r>
              <a:rPr lang="ru-RU" sz="1600" b="1" dirty="0" smtClean="0">
                <a:solidFill>
                  <a:schemeClr val="bg1"/>
                </a:solidFill>
              </a:rPr>
              <a:t>-технологий</a:t>
            </a:r>
            <a:endParaRPr lang="ru-RU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4"/>
          <p:cNvSpPr>
            <a:spLocks noGrp="1"/>
          </p:cNvSpPr>
          <p:nvPr>
            <p:ph type="title"/>
          </p:nvPr>
        </p:nvSpPr>
        <p:spPr>
          <a:xfrm>
            <a:off x="1064760" y="110574"/>
            <a:ext cx="6696075" cy="525502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>
              <a:defRPr/>
            </a:pPr>
            <a:r>
              <a:rPr lang="ru-RU" sz="2400" b="1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Существующая схема</a:t>
            </a:r>
            <a:endParaRPr lang="ru-RU" sz="2400" b="1" dirty="0">
              <a:solidFill>
                <a:schemeClr val="accent5">
                  <a:lumMod val="75000"/>
                </a:schemeClr>
              </a:solidFill>
              <a:latin typeface="Calibri" pitchFamily="34" charset="0"/>
            </a:endParaRPr>
          </a:p>
        </p:txBody>
      </p:sp>
      <p:pic>
        <p:nvPicPr>
          <p:cNvPr id="409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62725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88640"/>
            <a:ext cx="704468" cy="704468"/>
          </a:xfrm>
          <a:prstGeom prst="rect">
            <a:avLst/>
          </a:prstGeom>
        </p:spPr>
      </p:pic>
      <p:graphicFrame>
        <p:nvGraphicFramePr>
          <p:cNvPr id="25" name="Схема 24"/>
          <p:cNvGraphicFramePr/>
          <p:nvPr>
            <p:extLst>
              <p:ext uri="{D42A27DB-BD31-4B8C-83A1-F6EECF244321}">
                <p14:modId xmlns:p14="http://schemas.microsoft.com/office/powerpoint/2010/main" val="2368282882"/>
              </p:ext>
            </p:extLst>
          </p:nvPr>
        </p:nvGraphicFramePr>
        <p:xfrm>
          <a:off x="2843808" y="5477163"/>
          <a:ext cx="6192813" cy="1022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31355" y="971002"/>
            <a:ext cx="1548357" cy="990124"/>
          </a:xfrm>
          <a:prstGeom prst="downArrowCallou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>
                <a:solidFill>
                  <a:schemeClr val="accent2">
                    <a:lumMod val="50000"/>
                  </a:schemeClr>
                </a:solidFill>
              </a:rPr>
              <a:t>Применение существующей схемы</a:t>
            </a:r>
            <a:endParaRPr lang="ru-RU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1355" y="2163500"/>
            <a:ext cx="1800200" cy="1031915"/>
          </a:xfrm>
          <a:prstGeom prst="flowChartDocumen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Доля ручного труда в обработке информации достигает 90%</a:t>
            </a:r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49381" y="971002"/>
            <a:ext cx="1351012" cy="990124"/>
          </a:xfrm>
          <a:prstGeom prst="downArrowCallout">
            <a:avLst/>
          </a:prstGeom>
          <a:solidFill>
            <a:srgbClr val="FFFFCC"/>
          </a:solidFill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/>
              <a:t>Предлагаемый проект</a:t>
            </a:r>
          </a:p>
          <a:p>
            <a:pPr algn="ctr"/>
            <a:endParaRPr lang="ru-RU" sz="1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451104" y="2201570"/>
            <a:ext cx="2016224" cy="924401"/>
          </a:xfrm>
          <a:prstGeom prst="flowChartMultidocument">
            <a:avLst/>
          </a:prstGeom>
          <a:solidFill>
            <a:srgbClr val="FFFF99"/>
          </a:solidFill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b="1" dirty="0" smtClean="0"/>
              <a:t>Обработка информации ТМ и БСИ полностью автоматизирована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451104" y="3275624"/>
            <a:ext cx="2016224" cy="1126614"/>
          </a:xfrm>
          <a:prstGeom prst="flowChartMultidocument">
            <a:avLst/>
          </a:prstGeom>
          <a:solidFill>
            <a:srgbClr val="FFFF99"/>
          </a:solidFill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b="1" dirty="0" smtClean="0"/>
              <a:t>Основные инженерные решения формируются программой</a:t>
            </a:r>
          </a:p>
          <a:p>
            <a:pPr algn="ctr"/>
            <a:endParaRPr lang="ru-RU" sz="1050" b="1" dirty="0" smtClean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169250" y="927972"/>
            <a:ext cx="2520280" cy="648072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pPr marL="0" indent="0" algn="ctr">
              <a:buFontTx/>
              <a:buNone/>
              <a:defRPr/>
            </a:pPr>
            <a:r>
              <a:rPr lang="ru-RU" sz="1600" b="1" kern="1200" dirty="0" smtClean="0">
                <a:solidFill>
                  <a:schemeClr val="bg1"/>
                </a:solidFill>
              </a:rPr>
              <a:t>Информация системы ТМ и БСИ по СУ ЭЦН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31355" y="3397789"/>
            <a:ext cx="1800200" cy="1031915"/>
          </a:xfrm>
          <a:prstGeom prst="flowChartDocumen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Программные решения мало помогают специалистам</a:t>
            </a:r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444208" y="4523411"/>
            <a:ext cx="2023120" cy="722188"/>
          </a:xfrm>
          <a:prstGeom prst="flowChartMultidocument">
            <a:avLst/>
          </a:prstGeom>
          <a:solidFill>
            <a:srgbClr val="FFFF99"/>
          </a:solidFill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b="1" dirty="0" smtClean="0"/>
              <a:t>Достигается эффект снижения отказов УЭЦН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7504" y="6550223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rgbClr val="FFFF00"/>
                </a:solidFill>
              </a:rPr>
              <a:t>ООО «</a:t>
            </a:r>
            <a:r>
              <a:rPr lang="ru-RU" sz="1400" b="1" dirty="0" err="1" smtClean="0">
                <a:solidFill>
                  <a:srgbClr val="FFFF00"/>
                </a:solidFill>
              </a:rPr>
              <a:t>Финист-М</a:t>
            </a:r>
            <a:r>
              <a:rPr lang="ru-RU" sz="1400" b="1" dirty="0" smtClean="0">
                <a:solidFill>
                  <a:srgbClr val="FFFF00"/>
                </a:solidFill>
              </a:rPr>
              <a:t>»</a:t>
            </a:r>
            <a:endParaRPr lang="ru-RU" sz="1400" b="1" dirty="0">
              <a:solidFill>
                <a:srgbClr val="FFFF00"/>
              </a:solidFill>
            </a:endParaRPr>
          </a:p>
        </p:txBody>
      </p:sp>
      <p:grpSp>
        <p:nvGrpSpPr>
          <p:cNvPr id="29" name="Группа 28"/>
          <p:cNvGrpSpPr/>
          <p:nvPr/>
        </p:nvGrpSpPr>
        <p:grpSpPr>
          <a:xfrm>
            <a:off x="3291406" y="1909785"/>
            <a:ext cx="2190322" cy="1223892"/>
            <a:chOff x="4824028" y="1628800"/>
            <a:chExt cx="1707010" cy="719448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pic>
          <p:nvPicPr>
            <p:cNvPr id="30" name="Рисунок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24028" y="1628800"/>
              <a:ext cx="1352288" cy="582901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  <p:pic>
          <p:nvPicPr>
            <p:cNvPr id="32" name="Рисунок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04048" y="1791724"/>
              <a:ext cx="1440160" cy="43580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20072" y="1882008"/>
              <a:ext cx="1310966" cy="466240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</p:grpSp>
      <p:sp>
        <p:nvSpPr>
          <p:cNvPr id="22" name="TextBox 21"/>
          <p:cNvSpPr txBox="1"/>
          <p:nvPr/>
        </p:nvSpPr>
        <p:spPr>
          <a:xfrm>
            <a:off x="431355" y="4721600"/>
            <a:ext cx="1800200" cy="802600"/>
          </a:xfrm>
          <a:prstGeom prst="flowChartDocumen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Достигнут предел снижения отказов УЭЦН</a:t>
            </a:r>
            <a:endParaRPr lang="ru-RU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334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4"/>
          <p:cNvSpPr>
            <a:spLocks noGrp="1"/>
          </p:cNvSpPr>
          <p:nvPr>
            <p:ph type="title"/>
          </p:nvPr>
        </p:nvSpPr>
        <p:spPr>
          <a:xfrm>
            <a:off x="1043608" y="526846"/>
            <a:ext cx="6696075" cy="44012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>
              <a:defRPr/>
            </a:pPr>
            <a:r>
              <a:rPr lang="ru-RU" sz="2800" b="1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Описание проекта</a:t>
            </a:r>
            <a:endParaRPr lang="ru-RU" sz="2800" b="1" dirty="0">
              <a:solidFill>
                <a:schemeClr val="accent5">
                  <a:lumMod val="75000"/>
                </a:schemeClr>
              </a:solidFill>
              <a:latin typeface="Calibri" pitchFamily="34" charset="0"/>
            </a:endParaRPr>
          </a:p>
        </p:txBody>
      </p:sp>
      <p:pic>
        <p:nvPicPr>
          <p:cNvPr id="409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62725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88640"/>
            <a:ext cx="704468" cy="70446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7504" y="6550223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rgbClr val="FFFF00"/>
                </a:solidFill>
              </a:rPr>
              <a:t>ООО «</a:t>
            </a:r>
            <a:r>
              <a:rPr lang="ru-RU" sz="1400" b="1" dirty="0" err="1" smtClean="0">
                <a:solidFill>
                  <a:srgbClr val="FFFF00"/>
                </a:solidFill>
              </a:rPr>
              <a:t>Финист-М</a:t>
            </a:r>
            <a:r>
              <a:rPr lang="ru-RU" sz="1400" b="1" dirty="0" smtClean="0">
                <a:solidFill>
                  <a:srgbClr val="FFFF00"/>
                </a:solidFill>
              </a:rPr>
              <a:t>»</a:t>
            </a:r>
            <a:endParaRPr lang="ru-RU" sz="1400" b="1" dirty="0">
              <a:solidFill>
                <a:srgbClr val="FFFF00"/>
              </a:solidFill>
            </a:endParaRP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3369111548"/>
              </p:ext>
            </p:extLst>
          </p:nvPr>
        </p:nvGraphicFramePr>
        <p:xfrm>
          <a:off x="1524000" y="1403250"/>
          <a:ext cx="6096000" cy="2608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2" name="Схема 11"/>
          <p:cNvGraphicFramePr/>
          <p:nvPr>
            <p:extLst>
              <p:ext uri="{D42A27DB-BD31-4B8C-83A1-F6EECF244321}">
                <p14:modId xmlns:p14="http://schemas.microsoft.com/office/powerpoint/2010/main" val="3768383335"/>
              </p:ext>
            </p:extLst>
          </p:nvPr>
        </p:nvGraphicFramePr>
        <p:xfrm>
          <a:off x="1524000" y="4011315"/>
          <a:ext cx="6096000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702377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4"/>
          <p:cNvSpPr>
            <a:spLocks noGrp="1"/>
          </p:cNvSpPr>
          <p:nvPr>
            <p:ph type="title"/>
          </p:nvPr>
        </p:nvSpPr>
        <p:spPr>
          <a:xfrm>
            <a:off x="1043608" y="428466"/>
            <a:ext cx="6696075" cy="44012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>
              <a:defRPr/>
            </a:pPr>
            <a:r>
              <a:rPr lang="ru-RU" sz="2800" b="1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Этапы проекта</a:t>
            </a:r>
            <a:endParaRPr lang="ru-RU" sz="2800" b="1" dirty="0">
              <a:solidFill>
                <a:schemeClr val="accent5">
                  <a:lumMod val="75000"/>
                </a:schemeClr>
              </a:solidFill>
              <a:latin typeface="Calibri" pitchFamily="34" charset="0"/>
            </a:endParaRPr>
          </a:p>
        </p:txBody>
      </p:sp>
      <p:pic>
        <p:nvPicPr>
          <p:cNvPr id="409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62725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88640"/>
            <a:ext cx="704468" cy="70446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7504" y="6550223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rgbClr val="FFFF00"/>
                </a:solidFill>
              </a:rPr>
              <a:t>ООО «</a:t>
            </a:r>
            <a:r>
              <a:rPr lang="ru-RU" sz="1400" b="1" dirty="0" err="1" smtClean="0">
                <a:solidFill>
                  <a:srgbClr val="FFFF00"/>
                </a:solidFill>
              </a:rPr>
              <a:t>Финист-М</a:t>
            </a:r>
            <a:r>
              <a:rPr lang="ru-RU" sz="1400" b="1" dirty="0" smtClean="0">
                <a:solidFill>
                  <a:srgbClr val="FFFF00"/>
                </a:solidFill>
              </a:rPr>
              <a:t>»</a:t>
            </a:r>
            <a:endParaRPr lang="ru-RU" sz="1400" b="1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8053" y="1100590"/>
            <a:ext cx="1800200" cy="649724"/>
          </a:xfrm>
          <a:prstGeom prst="flowChartDocumen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Данные ТМ по СУ ЭЦН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61103" y="989484"/>
            <a:ext cx="5148188" cy="808851"/>
          </a:xfrm>
          <a:prstGeom prst="flowChartMultidocument">
            <a:avLst/>
          </a:prstGeom>
          <a:solidFill>
            <a:srgbClr val="FFFF99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900" b="1" dirty="0" smtClean="0"/>
              <a:t>Разработан механизм адаптации каждого типа СУ ЭЦН к протоколу </a:t>
            </a:r>
            <a:r>
              <a:rPr lang="en-US" sz="900" b="1" dirty="0" smtClean="0"/>
              <a:t>MODBAS</a:t>
            </a:r>
            <a:endParaRPr lang="ru-RU" sz="900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900" b="1" dirty="0" smtClean="0"/>
              <a:t>Достигнута частота сбора данных 1 раз в 30 минут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900" b="1" dirty="0" smtClean="0"/>
              <a:t>Данные по каждой скважине сохраняются на сервере</a:t>
            </a:r>
          </a:p>
        </p:txBody>
      </p:sp>
      <p:sp>
        <p:nvSpPr>
          <p:cNvPr id="12" name="Выноска со стрелкой вправо 11"/>
          <p:cNvSpPr/>
          <p:nvPr/>
        </p:nvSpPr>
        <p:spPr>
          <a:xfrm>
            <a:off x="2843808" y="1100590"/>
            <a:ext cx="576064" cy="649724"/>
          </a:xfrm>
          <a:prstGeom prst="rightArrowCallout">
            <a:avLst/>
          </a:prstGeom>
          <a:solidFill>
            <a:srgbClr val="FFFFC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58796" y="2329656"/>
            <a:ext cx="1800200" cy="917258"/>
          </a:xfrm>
          <a:prstGeom prst="flowChartDocumen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Первичная обработка данных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61103" y="2162989"/>
            <a:ext cx="5148188" cy="2368778"/>
          </a:xfrm>
          <a:prstGeom prst="flowChartMultidocument">
            <a:avLst/>
          </a:prstGeom>
          <a:solidFill>
            <a:srgbClr val="FFFF99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900" b="1" dirty="0" smtClean="0"/>
              <a:t>Совмещение и верификация данных СУ ЭЦН с данными ТМ ГЗУ (расход, давление), журналом проб, журналом динамических уровней. Для верификации данных требуется  постановка задачи и создание специализированного ПО.</a:t>
            </a:r>
            <a:endParaRPr lang="ru-RU" sz="900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900" b="1" dirty="0" smtClean="0"/>
              <a:t>Обработка записей ТМ СУ ЭЦН – удаление лишних данных по признакам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sz="900" b="1" dirty="0" smtClean="0"/>
              <a:t> временного интервала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sz="900" b="1" dirty="0" smtClean="0"/>
              <a:t> некритичных параметров СУ ЭЦН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sz="900" b="1" dirty="0" smtClean="0"/>
              <a:t> приведение текстовых команд СУ ЭЦН к алгоритмам логической обработки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sz="900" b="1" dirty="0" smtClean="0"/>
              <a:t>приведение к общей структуре разовых </a:t>
            </a:r>
            <a:r>
              <a:rPr lang="ru-RU" sz="900" b="1" dirty="0" err="1" smtClean="0"/>
              <a:t>уставок</a:t>
            </a:r>
            <a:r>
              <a:rPr lang="ru-RU" sz="900" b="1" dirty="0" smtClean="0"/>
              <a:t> СУ ЭЦН</a:t>
            </a:r>
            <a:endParaRPr lang="ru-RU" sz="900" b="1" dirty="0"/>
          </a:p>
          <a:p>
            <a:pPr marL="685800" lvl="1" indent="-228600">
              <a:buFont typeface="+mj-lt"/>
              <a:buAutoNum type="arabicPeriod"/>
            </a:pPr>
            <a:endParaRPr lang="ru-RU" sz="900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ru-RU" sz="9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724935" y="4853013"/>
            <a:ext cx="5148188" cy="1559927"/>
          </a:xfrm>
          <a:prstGeom prst="flowChartMultidocument">
            <a:avLst/>
          </a:prstGeom>
          <a:solidFill>
            <a:srgbClr val="FFFF99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900" b="1" dirty="0"/>
              <a:t>Разработка алгоритма автоматического определения причины отказа УЭЦН (связь с ПДК)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900" b="1" dirty="0" smtClean="0"/>
              <a:t>Автоматический отбор скважин-кандидатов </a:t>
            </a:r>
            <a:r>
              <a:rPr lang="ru-RU" sz="900" b="1" dirty="0"/>
              <a:t>на </a:t>
            </a:r>
            <a:r>
              <a:rPr lang="ru-RU" sz="900" b="1" dirty="0" smtClean="0"/>
              <a:t>прогнозируемые отказы</a:t>
            </a:r>
            <a:endParaRPr lang="ru-RU" sz="900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900" b="1" dirty="0"/>
              <a:t>Алгоритм предотвращения </a:t>
            </a:r>
            <a:r>
              <a:rPr lang="ru-RU" sz="900" b="1" dirty="0" smtClean="0"/>
              <a:t>отказа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900" b="1" dirty="0"/>
              <a:t>Р</a:t>
            </a:r>
            <a:r>
              <a:rPr lang="ru-RU" sz="900" b="1" dirty="0" smtClean="0"/>
              <a:t>азработка </a:t>
            </a:r>
            <a:r>
              <a:rPr lang="ru-RU" sz="900" b="1" dirty="0"/>
              <a:t>нового регламента </a:t>
            </a:r>
            <a:r>
              <a:rPr lang="ru-RU" sz="900" b="1" dirty="0" smtClean="0"/>
              <a:t>работы технологов с использованием программной среды</a:t>
            </a:r>
            <a:endParaRPr lang="ru-RU" sz="900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ru-RU" sz="1200" b="1" dirty="0" smtClean="0"/>
          </a:p>
        </p:txBody>
      </p:sp>
      <p:sp>
        <p:nvSpPr>
          <p:cNvPr id="29" name="Выноска со стрелкой вправо 28"/>
          <p:cNvSpPr/>
          <p:nvPr/>
        </p:nvSpPr>
        <p:spPr>
          <a:xfrm>
            <a:off x="2838354" y="2350885"/>
            <a:ext cx="576064" cy="649724"/>
          </a:xfrm>
          <a:prstGeom prst="rightArrowCallout">
            <a:avLst/>
          </a:prstGeom>
          <a:solidFill>
            <a:srgbClr val="FFFFC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Выноска со стрелкой вправо 29"/>
          <p:cNvSpPr/>
          <p:nvPr/>
        </p:nvSpPr>
        <p:spPr>
          <a:xfrm>
            <a:off x="2838354" y="4854320"/>
            <a:ext cx="576064" cy="649724"/>
          </a:xfrm>
          <a:prstGeom prst="rightArrowCallout">
            <a:avLst/>
          </a:prstGeom>
          <a:solidFill>
            <a:srgbClr val="FFFFC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395536" y="4854320"/>
            <a:ext cx="1800200" cy="649724"/>
          </a:xfrm>
          <a:prstGeom prst="flowChartDocumen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Алгоритмы верхнего уровня</a:t>
            </a:r>
          </a:p>
        </p:txBody>
      </p:sp>
    </p:spTree>
    <p:extLst>
      <p:ext uri="{BB962C8B-B14F-4D97-AF65-F5344CB8AC3E}">
        <p14:creationId xmlns:p14="http://schemas.microsoft.com/office/powerpoint/2010/main" val="6026111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4"/>
          <p:cNvSpPr>
            <a:spLocks noGrp="1"/>
          </p:cNvSpPr>
          <p:nvPr>
            <p:ph type="title"/>
          </p:nvPr>
        </p:nvSpPr>
        <p:spPr>
          <a:xfrm>
            <a:off x="1043608" y="526846"/>
            <a:ext cx="6696075" cy="440121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>
              <a:defRPr/>
            </a:pPr>
            <a:r>
              <a:rPr lang="ru-RU" sz="2400" b="1" dirty="0" smtClean="0">
                <a:solidFill>
                  <a:schemeClr val="tx1"/>
                </a:solidFill>
                <a:latin typeface="Calibri" pitchFamily="34" charset="0"/>
              </a:rPr>
              <a:t>Схема работы модуля анализа отказов УЭЦН</a:t>
            </a:r>
            <a:endParaRPr lang="ru-RU" sz="24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409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62725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88640"/>
            <a:ext cx="704468" cy="70446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7504" y="6550223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rgbClr val="FFFF00"/>
                </a:solidFill>
              </a:rPr>
              <a:t>ООО «</a:t>
            </a:r>
            <a:r>
              <a:rPr lang="ru-RU" sz="1400" b="1" dirty="0" err="1" smtClean="0">
                <a:solidFill>
                  <a:srgbClr val="FFFF00"/>
                </a:solidFill>
              </a:rPr>
              <a:t>Финист-М</a:t>
            </a:r>
            <a:r>
              <a:rPr lang="ru-RU" sz="1400" b="1" dirty="0" smtClean="0">
                <a:solidFill>
                  <a:srgbClr val="FFFF00"/>
                </a:solidFill>
              </a:rPr>
              <a:t>»</a:t>
            </a:r>
            <a:endParaRPr lang="ru-RU" sz="1400" b="1" dirty="0">
              <a:solidFill>
                <a:srgbClr val="FFFF00"/>
              </a:solidFill>
            </a:endParaRPr>
          </a:p>
        </p:txBody>
      </p:sp>
      <p:sp>
        <p:nvSpPr>
          <p:cNvPr id="8" name="Выноска со стрелкой вниз 7"/>
          <p:cNvSpPr/>
          <p:nvPr/>
        </p:nvSpPr>
        <p:spPr>
          <a:xfrm>
            <a:off x="3277108" y="2910111"/>
            <a:ext cx="2786608" cy="1181691"/>
          </a:xfrm>
          <a:prstGeom prst="downArrowCallout">
            <a:avLst/>
          </a:prstGeom>
          <a:gradFill flip="none" rotWithShape="1">
            <a:gsLst>
              <a:gs pos="0">
                <a:schemeClr val="tx2">
                  <a:lumMod val="50000"/>
                  <a:tint val="66000"/>
                  <a:satMod val="160000"/>
                </a:schemeClr>
              </a:gs>
              <a:gs pos="50000">
                <a:schemeClr val="tx2">
                  <a:lumMod val="50000"/>
                  <a:tint val="44500"/>
                  <a:satMod val="160000"/>
                </a:schemeClr>
              </a:gs>
              <a:gs pos="100000">
                <a:schemeClr val="tx2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Группировка и обработка данных</a:t>
            </a:r>
            <a:endParaRPr lang="ru-RU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Блок-схема: несколько документов 9"/>
          <p:cNvSpPr/>
          <p:nvPr/>
        </p:nvSpPr>
        <p:spPr>
          <a:xfrm>
            <a:off x="662190" y="1268760"/>
            <a:ext cx="1800200" cy="1043092"/>
          </a:xfrm>
          <a:prstGeom prst="flowChartMultidocumen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Данные БСИ</a:t>
            </a:r>
            <a:endParaRPr lang="ru-RU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Блок-схема: несколько документов 10"/>
          <p:cNvSpPr/>
          <p:nvPr/>
        </p:nvSpPr>
        <p:spPr>
          <a:xfrm>
            <a:off x="3759460" y="1228362"/>
            <a:ext cx="1821904" cy="1043092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Данные ТМ</a:t>
            </a:r>
            <a:endParaRPr lang="ru-RU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Блок-схема: несколько документов 12"/>
          <p:cNvSpPr/>
          <p:nvPr/>
        </p:nvSpPr>
        <p:spPr>
          <a:xfrm>
            <a:off x="6804248" y="1228362"/>
            <a:ext cx="1800200" cy="1043092"/>
          </a:xfrm>
          <a:prstGeom prst="flowChartMultidocument">
            <a:avLst/>
          </a:prstGeom>
          <a:solidFill>
            <a:srgbClr val="FF7C8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Данные ПДК</a:t>
            </a:r>
            <a:endParaRPr lang="ru-RU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Тройная стрелка влево/вправо/вверх 13"/>
          <p:cNvSpPr/>
          <p:nvPr/>
        </p:nvSpPr>
        <p:spPr>
          <a:xfrm rot="10800000">
            <a:off x="1384448" y="2328628"/>
            <a:ext cx="6571928" cy="524308"/>
          </a:xfrm>
          <a:prstGeom prst="leftRightUpArrow">
            <a:avLst/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Выноска со стрелкой вниз 14"/>
          <p:cNvSpPr/>
          <p:nvPr/>
        </p:nvSpPr>
        <p:spPr>
          <a:xfrm>
            <a:off x="3277108" y="4128829"/>
            <a:ext cx="2786608" cy="1181691"/>
          </a:xfrm>
          <a:prstGeom prst="downArrowCallou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Аргументы программы</a:t>
            </a:r>
            <a:endParaRPr lang="ru-RU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6" name="Цилиндр 15"/>
          <p:cNvSpPr/>
          <p:nvPr/>
        </p:nvSpPr>
        <p:spPr>
          <a:xfrm>
            <a:off x="3277108" y="5380829"/>
            <a:ext cx="2786608" cy="1072507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Решение программы о причине отказа</a:t>
            </a:r>
            <a:endParaRPr lang="ru-RU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7" name="Блок-схема: несколько документов 16"/>
          <p:cNvSpPr/>
          <p:nvPr/>
        </p:nvSpPr>
        <p:spPr>
          <a:xfrm>
            <a:off x="539552" y="2839950"/>
            <a:ext cx="1404156" cy="833563"/>
          </a:xfrm>
          <a:prstGeom prst="flowChartMultidocumen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Электронная Шахматка</a:t>
            </a:r>
            <a:endParaRPr lang="ru-RU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Стрелка вправо с вырезом 2"/>
          <p:cNvSpPr/>
          <p:nvPr/>
        </p:nvSpPr>
        <p:spPr>
          <a:xfrm>
            <a:off x="2174358" y="3068960"/>
            <a:ext cx="885474" cy="368930"/>
          </a:xfrm>
          <a:prstGeom prst="notched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4" y="3736893"/>
            <a:ext cx="2562364" cy="161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286" y="2647039"/>
            <a:ext cx="2755941" cy="155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41" y="5201573"/>
            <a:ext cx="2578230" cy="123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98953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95146"/>
            <a:ext cx="8229600" cy="452596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ru-RU" sz="1600" b="1" dirty="0" smtClean="0">
                <a:solidFill>
                  <a:schemeClr val="accent1">
                    <a:lumMod val="50000"/>
                  </a:schemeClr>
                </a:solidFill>
              </a:rPr>
              <a:t>Программа загружает данные ТМ, БСИ, ПДК, Электронной </a:t>
            </a:r>
            <a:r>
              <a:rPr lang="ru-RU" sz="1600" b="1" dirty="0" err="1" smtClean="0">
                <a:solidFill>
                  <a:schemeClr val="accent1">
                    <a:lumMod val="50000"/>
                  </a:schemeClr>
                </a:solidFill>
              </a:rPr>
              <a:t>Шахматки</a:t>
            </a:r>
            <a:r>
              <a:rPr lang="ru-RU" sz="1600" b="1" dirty="0" smtClean="0">
                <a:solidFill>
                  <a:schemeClr val="accent1">
                    <a:lumMod val="50000"/>
                  </a:schemeClr>
                </a:solidFill>
              </a:rPr>
              <a:t>. Загрузка данных производится в автоматическом режиме он-</a:t>
            </a:r>
            <a:r>
              <a:rPr lang="ru-RU" sz="1600" b="1" dirty="0" err="1" smtClean="0">
                <a:solidFill>
                  <a:schemeClr val="accent1">
                    <a:lumMod val="50000"/>
                  </a:schemeClr>
                </a:solidFill>
              </a:rPr>
              <a:t>лайн</a:t>
            </a:r>
            <a:r>
              <a:rPr lang="ru-RU" sz="1600" b="1" dirty="0" smtClean="0">
                <a:solidFill>
                  <a:schemeClr val="accent1">
                    <a:lumMod val="50000"/>
                  </a:schemeClr>
                </a:solidFill>
              </a:rPr>
              <a:t>, загрузка данных БСИ – по запросу пользователя в автоматическом режиме.</a:t>
            </a:r>
          </a:p>
          <a:p>
            <a:r>
              <a:rPr lang="ru-RU" sz="1600" b="1" dirty="0" smtClean="0">
                <a:solidFill>
                  <a:schemeClr val="accent1">
                    <a:lumMod val="50000"/>
                  </a:schemeClr>
                </a:solidFill>
              </a:rPr>
              <a:t>Алгоритм программы группирует данные БСИ, сравнивает их с данными </a:t>
            </a:r>
            <a:r>
              <a:rPr lang="ru-RU" sz="1600" b="1" dirty="0" err="1" smtClean="0">
                <a:solidFill>
                  <a:schemeClr val="accent1">
                    <a:lumMod val="50000"/>
                  </a:schemeClr>
                </a:solidFill>
              </a:rPr>
              <a:t>Шахматки</a:t>
            </a:r>
            <a:endParaRPr lang="ru-RU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u-RU" sz="1600" b="1" dirty="0" smtClean="0">
                <a:solidFill>
                  <a:schemeClr val="accent1">
                    <a:lumMod val="50000"/>
                  </a:schemeClr>
                </a:solidFill>
              </a:rPr>
              <a:t>Анализирует данные </a:t>
            </a:r>
            <a:r>
              <a:rPr lang="ru-RU" sz="1600" b="1" dirty="0" err="1" smtClean="0">
                <a:solidFill>
                  <a:schemeClr val="accent1">
                    <a:lumMod val="50000"/>
                  </a:schemeClr>
                </a:solidFill>
              </a:rPr>
              <a:t>дефектации</a:t>
            </a:r>
            <a:r>
              <a:rPr lang="ru-RU" sz="1600" b="1" dirty="0" smtClean="0">
                <a:solidFill>
                  <a:schemeClr val="accent1">
                    <a:lumMod val="50000"/>
                  </a:schemeClr>
                </a:solidFill>
              </a:rPr>
              <a:t> УЭЦН</a:t>
            </a:r>
          </a:p>
          <a:p>
            <a:r>
              <a:rPr lang="ru-RU" sz="1600" b="1" dirty="0" smtClean="0">
                <a:solidFill>
                  <a:schemeClr val="accent1">
                    <a:lumMod val="50000"/>
                  </a:schemeClr>
                </a:solidFill>
              </a:rPr>
              <a:t>Делает выводы  о причине отказа, дает оценку действиям персонала (ЭПУ, технологическая служба)</a:t>
            </a:r>
          </a:p>
          <a:p>
            <a:r>
              <a:rPr lang="ru-RU" sz="1600" b="1" dirty="0" smtClean="0">
                <a:solidFill>
                  <a:schemeClr val="accent1">
                    <a:lumMod val="50000"/>
                  </a:schemeClr>
                </a:solidFill>
              </a:rPr>
              <a:t>Выдает свое решение о причине отказа УЭЦН, аргументирует доказательствами первоисточника </a:t>
            </a:r>
            <a:endParaRPr lang="ru-RU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1259632" y="620688"/>
            <a:ext cx="6275040" cy="562074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>
              <a:defRPr/>
            </a:pPr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Схема работы модуля анализа отказов УЭЦН</a:t>
            </a:r>
            <a:endParaRPr lang="ru-RU" sz="2400" b="1" dirty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62725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62725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7504" y="6550223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rgbClr val="FFFF00"/>
                </a:solidFill>
              </a:rPr>
              <a:t>ООО «</a:t>
            </a:r>
            <a:r>
              <a:rPr lang="ru-RU" sz="1400" b="1" dirty="0" err="1" smtClean="0">
                <a:solidFill>
                  <a:srgbClr val="FFFF00"/>
                </a:solidFill>
              </a:rPr>
              <a:t>Финист-М</a:t>
            </a:r>
            <a:r>
              <a:rPr lang="ru-RU" sz="1400" b="1" dirty="0" smtClean="0">
                <a:solidFill>
                  <a:srgbClr val="FFFF00"/>
                </a:solidFill>
              </a:rPr>
              <a:t>»</a:t>
            </a:r>
            <a:endParaRPr lang="ru-RU" sz="1400" b="1" dirty="0">
              <a:solidFill>
                <a:srgbClr val="FFFF00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88640"/>
            <a:ext cx="704468" cy="70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6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324" y="4178608"/>
            <a:ext cx="1823679" cy="1224136"/>
          </a:xfrm>
          <a:prstGeom prst="rect">
            <a:avLst/>
          </a:prstGeom>
        </p:spPr>
      </p:pic>
      <p:sp>
        <p:nvSpPr>
          <p:cNvPr id="3074" name="Заголовок 4"/>
          <p:cNvSpPr>
            <a:spLocks noGrp="1"/>
          </p:cNvSpPr>
          <p:nvPr>
            <p:ph type="title"/>
          </p:nvPr>
        </p:nvSpPr>
        <p:spPr>
          <a:xfrm>
            <a:off x="1043608" y="526846"/>
            <a:ext cx="6912768" cy="440121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>
              <a:defRPr/>
            </a:pPr>
            <a:r>
              <a:rPr lang="ru-RU" sz="2000" b="1" dirty="0" smtClean="0">
                <a:solidFill>
                  <a:schemeClr val="tx1"/>
                </a:solidFill>
                <a:latin typeface="Calibri" pitchFamily="34" charset="0"/>
              </a:rPr>
              <a:t>Схема работы модуля он-</a:t>
            </a:r>
            <a:r>
              <a:rPr lang="ru-RU" sz="2000" b="1" dirty="0" err="1" smtClean="0">
                <a:solidFill>
                  <a:schemeClr val="tx1"/>
                </a:solidFill>
                <a:latin typeface="Calibri" pitchFamily="34" charset="0"/>
              </a:rPr>
              <a:t>лайнового</a:t>
            </a:r>
            <a:r>
              <a:rPr lang="ru-RU" sz="2000" b="1" dirty="0" smtClean="0">
                <a:solidFill>
                  <a:schemeClr val="tx1"/>
                </a:solidFill>
                <a:latin typeface="Calibri" pitchFamily="34" charset="0"/>
              </a:rPr>
              <a:t> контроля отказов УЭЦН</a:t>
            </a:r>
            <a:endParaRPr lang="ru-RU" sz="2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4099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562725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88640"/>
            <a:ext cx="704468" cy="70446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7504" y="6550223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rgbClr val="FFFF00"/>
                </a:solidFill>
              </a:rPr>
              <a:t>ООО «</a:t>
            </a:r>
            <a:r>
              <a:rPr lang="ru-RU" sz="1400" b="1" dirty="0" err="1" smtClean="0">
                <a:solidFill>
                  <a:srgbClr val="FFFF00"/>
                </a:solidFill>
              </a:rPr>
              <a:t>Финист-М</a:t>
            </a:r>
            <a:r>
              <a:rPr lang="ru-RU" sz="1400" b="1" dirty="0" smtClean="0">
                <a:solidFill>
                  <a:srgbClr val="FFFF00"/>
                </a:solidFill>
              </a:rPr>
              <a:t>»</a:t>
            </a:r>
            <a:endParaRPr lang="ru-RU" sz="1400" b="1" dirty="0">
              <a:solidFill>
                <a:srgbClr val="FFFF00"/>
              </a:solidFill>
            </a:endParaRPr>
          </a:p>
        </p:txBody>
      </p:sp>
      <p:sp>
        <p:nvSpPr>
          <p:cNvPr id="8" name="Выноска со стрелкой вниз 7"/>
          <p:cNvSpPr/>
          <p:nvPr/>
        </p:nvSpPr>
        <p:spPr>
          <a:xfrm>
            <a:off x="3277108" y="2910111"/>
            <a:ext cx="2786608" cy="1181691"/>
          </a:xfrm>
          <a:prstGeom prst="downArrowCallout">
            <a:avLst/>
          </a:prstGeom>
          <a:gradFill flip="none" rotWithShape="1">
            <a:gsLst>
              <a:gs pos="0">
                <a:schemeClr val="tx2">
                  <a:lumMod val="50000"/>
                  <a:tint val="66000"/>
                  <a:satMod val="160000"/>
                </a:schemeClr>
              </a:gs>
              <a:gs pos="50000">
                <a:schemeClr val="tx2">
                  <a:lumMod val="50000"/>
                  <a:tint val="44500"/>
                  <a:satMod val="160000"/>
                </a:schemeClr>
              </a:gs>
              <a:gs pos="100000">
                <a:schemeClr val="tx2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Контроль параметров работы фонда УЭЦН</a:t>
            </a:r>
            <a:endParaRPr lang="ru-RU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Блок-схема: несколько документов 9"/>
          <p:cNvSpPr/>
          <p:nvPr/>
        </p:nvSpPr>
        <p:spPr>
          <a:xfrm>
            <a:off x="1619672" y="1302588"/>
            <a:ext cx="1800200" cy="1043092"/>
          </a:xfrm>
          <a:prstGeom prst="flowChartMultidocumen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Данные БСИ</a:t>
            </a:r>
            <a:endParaRPr lang="ru-RU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Блок-схема: несколько документов 10"/>
          <p:cNvSpPr/>
          <p:nvPr/>
        </p:nvSpPr>
        <p:spPr>
          <a:xfrm>
            <a:off x="5724128" y="1268760"/>
            <a:ext cx="1821904" cy="1043092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Данные ТМ</a:t>
            </a:r>
            <a:endParaRPr lang="ru-RU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Тройная стрелка влево/вправо/вверх 13"/>
          <p:cNvSpPr/>
          <p:nvPr/>
        </p:nvSpPr>
        <p:spPr>
          <a:xfrm rot="10800000">
            <a:off x="1744488" y="2302582"/>
            <a:ext cx="5851848" cy="524308"/>
          </a:xfrm>
          <a:prstGeom prst="leftRightUpArrow">
            <a:avLst/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Выноска со стрелкой вниз 14"/>
          <p:cNvSpPr/>
          <p:nvPr/>
        </p:nvSpPr>
        <p:spPr>
          <a:xfrm>
            <a:off x="3277108" y="4128829"/>
            <a:ext cx="2786608" cy="1181691"/>
          </a:xfrm>
          <a:prstGeom prst="downArrowCallou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Аргументы программы</a:t>
            </a:r>
            <a:endParaRPr lang="ru-RU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6" name="Цилиндр 15"/>
          <p:cNvSpPr/>
          <p:nvPr/>
        </p:nvSpPr>
        <p:spPr>
          <a:xfrm>
            <a:off x="3277108" y="5380829"/>
            <a:ext cx="2786608" cy="1072507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Рекомендации программы</a:t>
            </a:r>
            <a:endParaRPr lang="ru-RU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7" name="Блок-схема: несколько документов 16"/>
          <p:cNvSpPr/>
          <p:nvPr/>
        </p:nvSpPr>
        <p:spPr>
          <a:xfrm>
            <a:off x="539552" y="2839950"/>
            <a:ext cx="1404156" cy="833563"/>
          </a:xfrm>
          <a:prstGeom prst="flowChartMultidocumen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Электронная Шахматка</a:t>
            </a:r>
            <a:endParaRPr lang="ru-RU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Стрелка вправо с вырезом 2"/>
          <p:cNvSpPr/>
          <p:nvPr/>
        </p:nvSpPr>
        <p:spPr>
          <a:xfrm>
            <a:off x="2174358" y="3068960"/>
            <a:ext cx="885474" cy="368930"/>
          </a:xfrm>
          <a:prstGeom prst="notched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1765" y="2539977"/>
            <a:ext cx="2217952" cy="131266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1765" y="3992366"/>
            <a:ext cx="1598350" cy="1096776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790676"/>
            <a:ext cx="2499582" cy="172664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3187" y="3658963"/>
            <a:ext cx="2086339" cy="128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19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9188" y="1700808"/>
            <a:ext cx="8229600" cy="468052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ru-RU" sz="1600" dirty="0" smtClean="0">
                <a:solidFill>
                  <a:schemeClr val="accent1">
                    <a:lumMod val="50000"/>
                  </a:schemeClr>
                </a:solidFill>
              </a:rPr>
              <a:t>Модуль на постоянной основе подключен к данным ТМ и Электронной </a:t>
            </a:r>
            <a:r>
              <a:rPr lang="ru-RU" sz="1600" dirty="0" err="1" smtClean="0">
                <a:solidFill>
                  <a:schemeClr val="accent1">
                    <a:lumMod val="50000"/>
                  </a:schemeClr>
                </a:solidFill>
              </a:rPr>
              <a:t>Шахматки</a:t>
            </a:r>
            <a:endParaRPr lang="ru-RU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u-RU" sz="1600" dirty="0" smtClean="0">
                <a:solidFill>
                  <a:schemeClr val="accent1">
                    <a:lumMod val="50000"/>
                  </a:schemeClr>
                </a:solidFill>
              </a:rPr>
              <a:t>На экране выведен весь фонд скважин УЭЦН с окраской по следующим признакам</a:t>
            </a:r>
          </a:p>
          <a:p>
            <a:pPr lvl="1"/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</a:rPr>
              <a:t>Зеленый – работа УЭЦН в допустимых режимных параметрах</a:t>
            </a:r>
          </a:p>
          <a:p>
            <a:pPr lvl="1"/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</a:rPr>
              <a:t>Желтый – работа УЭЦН с отклонением от заданного режима на определенную величину (зависит от типоразмера установки, частоты, текущего режима работы скважины)</a:t>
            </a:r>
          </a:p>
          <a:p>
            <a:pPr lvl="1"/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</a:rPr>
              <a:t>Красный – эксплуатация УЭЦН в недопустимых пределах</a:t>
            </a:r>
          </a:p>
          <a:p>
            <a:pPr lvl="1"/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</a:rPr>
              <a:t>Серый – УЭЦН, по которым зафиксирован отказ</a:t>
            </a:r>
          </a:p>
          <a:p>
            <a:pPr lvl="1"/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</a:rPr>
              <a:t>Темно-серый – на скважинах стоят бригады ТКРС</a:t>
            </a:r>
          </a:p>
          <a:p>
            <a:r>
              <a:rPr lang="ru-RU" sz="1600" dirty="0" smtClean="0">
                <a:solidFill>
                  <a:schemeClr val="accent1">
                    <a:lumMod val="50000"/>
                  </a:schemeClr>
                </a:solidFill>
              </a:rPr>
              <a:t>При нажатии на скважину, которая работает не в режиме, программа выдает перечень аргументов, подтверждающих критический режим работы (отклонение по подаче, току нагрузки, давлению на приеме и т.д.). Здесь же дается перечень рекомендаций технологической службе по дальнейшей работе с УЭЦН</a:t>
            </a:r>
          </a:p>
          <a:p>
            <a:r>
              <a:rPr lang="ru-RU" sz="1600" dirty="0" smtClean="0">
                <a:solidFill>
                  <a:schemeClr val="accent1">
                    <a:lumMod val="50000"/>
                  </a:schemeClr>
                </a:solidFill>
              </a:rPr>
              <a:t>В протоколе событий программа дает собственную интеллектуальную оценку действий оператора, фиксируемых контроллером СУ ЭЦН</a:t>
            </a:r>
          </a:p>
          <a:p>
            <a:pPr lvl="1"/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</a:rPr>
              <a:t>Верные или нейтральные действия программа пропускает </a:t>
            </a:r>
          </a:p>
          <a:p>
            <a:pPr lvl="1"/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</a:rPr>
              <a:t>Критические действия, с точки зрения алгоритма, фиксируются в журнале событий и помечаются соответствующим образом. В дальнейшем это используется как аргумент для комиссии ПДК   </a:t>
            </a:r>
            <a:endParaRPr lang="ru-RU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683568" y="538808"/>
            <a:ext cx="7272808" cy="562074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>
              <a:defRPr/>
            </a:pPr>
            <a:r>
              <a:rPr lang="ru-RU" sz="2000" b="1" dirty="0" smtClean="0">
                <a:solidFill>
                  <a:srgbClr val="002060"/>
                </a:solidFill>
                <a:latin typeface="Calibri" pitchFamily="34" charset="0"/>
              </a:rPr>
              <a:t>Схема работы модуля он-</a:t>
            </a:r>
            <a:r>
              <a:rPr lang="ru-RU" sz="2000" b="1" dirty="0" err="1" smtClean="0">
                <a:solidFill>
                  <a:srgbClr val="002060"/>
                </a:solidFill>
                <a:latin typeface="Calibri" pitchFamily="34" charset="0"/>
              </a:rPr>
              <a:t>лайнового</a:t>
            </a:r>
            <a:r>
              <a:rPr lang="ru-RU" sz="2000" b="1" dirty="0" smtClean="0">
                <a:solidFill>
                  <a:srgbClr val="002060"/>
                </a:solidFill>
                <a:latin typeface="Calibri" pitchFamily="34" charset="0"/>
              </a:rPr>
              <a:t> контроля работы УЭЦН</a:t>
            </a:r>
            <a:endParaRPr lang="ru-RU" sz="2000" b="1" dirty="0">
              <a:solidFill>
                <a:srgbClr val="002060"/>
              </a:solidFill>
              <a:latin typeface="Calibri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62725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62725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7504" y="6550223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rgbClr val="FFFF00"/>
                </a:solidFill>
              </a:rPr>
              <a:t>ООО «</a:t>
            </a:r>
            <a:r>
              <a:rPr lang="ru-RU" sz="1400" b="1" dirty="0" err="1" smtClean="0">
                <a:solidFill>
                  <a:srgbClr val="FFFF00"/>
                </a:solidFill>
              </a:rPr>
              <a:t>Финист-М</a:t>
            </a:r>
            <a:r>
              <a:rPr lang="ru-RU" sz="1400" b="1" dirty="0" smtClean="0">
                <a:solidFill>
                  <a:srgbClr val="FFFF00"/>
                </a:solidFill>
              </a:rPr>
              <a:t>»</a:t>
            </a:r>
            <a:endParaRPr lang="ru-RU" sz="1400" b="1" dirty="0">
              <a:solidFill>
                <a:srgbClr val="FFFF00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88640"/>
            <a:ext cx="704468" cy="70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20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4"/>
          <p:cNvSpPr>
            <a:spLocks noGrp="1"/>
          </p:cNvSpPr>
          <p:nvPr>
            <p:ph type="title"/>
          </p:nvPr>
        </p:nvSpPr>
        <p:spPr>
          <a:xfrm>
            <a:off x="1179238" y="1556792"/>
            <a:ext cx="6696075" cy="580678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>
              <a:defRPr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Благодарим за внимание!</a:t>
            </a:r>
            <a:endParaRPr lang="ru-RU" b="1" dirty="0">
              <a:solidFill>
                <a:schemeClr val="accent5">
                  <a:lumMod val="75000"/>
                </a:schemeClr>
              </a:solidFill>
              <a:latin typeface="Calibri" pitchFamily="34" charset="0"/>
            </a:endParaRPr>
          </a:p>
        </p:txBody>
      </p:sp>
      <p:pic>
        <p:nvPicPr>
          <p:cNvPr id="409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62725"/>
            <a:ext cx="1152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88640"/>
            <a:ext cx="704468" cy="7044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15816" y="4437112"/>
            <a:ext cx="3888432" cy="165618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</a:rPr>
              <a:t>ООО «</a:t>
            </a:r>
            <a:r>
              <a:rPr lang="ru-RU" sz="2000" b="1" dirty="0" err="1" smtClean="0">
                <a:solidFill>
                  <a:schemeClr val="bg1"/>
                </a:solidFill>
              </a:rPr>
              <a:t>Финист</a:t>
            </a:r>
            <a:r>
              <a:rPr lang="ru-RU" sz="2000" b="1" dirty="0" smtClean="0">
                <a:solidFill>
                  <a:schemeClr val="bg1"/>
                </a:solidFill>
              </a:rPr>
              <a:t>-М»</a:t>
            </a:r>
          </a:p>
          <a:p>
            <a:r>
              <a:rPr lang="en-US" sz="2000" b="1" dirty="0" smtClean="0">
                <a:solidFill>
                  <a:srgbClr val="FFFF00"/>
                </a:solidFill>
                <a:hlinkClick r:id="rId4"/>
              </a:rPr>
              <a:t>www.stalkerltd.ru</a:t>
            </a:r>
            <a:endParaRPr lang="en-US" sz="2000" b="1" dirty="0" smtClean="0">
              <a:solidFill>
                <a:srgbClr val="FFFF00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E-mail</a:t>
            </a:r>
            <a:r>
              <a:rPr lang="ru-RU" sz="2000" b="1" dirty="0" smtClean="0">
                <a:solidFill>
                  <a:schemeClr val="bg1"/>
                </a:solidFill>
              </a:rPr>
              <a:t>: </a:t>
            </a:r>
            <a:r>
              <a:rPr lang="en-US" sz="2000" b="1" dirty="0" smtClean="0">
                <a:solidFill>
                  <a:schemeClr val="bg1"/>
                </a:solidFill>
                <a:hlinkClick r:id="rId5"/>
              </a:rPr>
              <a:t>referent@stalkerltd.ru</a:t>
            </a:r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8-34643-33303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8-91</a:t>
            </a:r>
            <a:r>
              <a:rPr lang="ru-RU" sz="2000" b="1" dirty="0" smtClean="0">
                <a:solidFill>
                  <a:schemeClr val="bg1"/>
                </a:solidFill>
              </a:rPr>
              <a:t>2</a:t>
            </a:r>
            <a:r>
              <a:rPr lang="en-US" sz="2000" b="1" dirty="0" smtClean="0">
                <a:solidFill>
                  <a:schemeClr val="bg1"/>
                </a:solidFill>
              </a:rPr>
              <a:t>-</a:t>
            </a:r>
            <a:r>
              <a:rPr lang="ru-RU" sz="2000" b="1" dirty="0" smtClean="0">
                <a:solidFill>
                  <a:schemeClr val="bg1"/>
                </a:solidFill>
              </a:rPr>
              <a:t>937</a:t>
            </a:r>
            <a:r>
              <a:rPr lang="en-US" sz="2000" b="1" dirty="0" smtClean="0">
                <a:solidFill>
                  <a:schemeClr val="bg1"/>
                </a:solidFill>
              </a:rPr>
              <a:t>-</a:t>
            </a:r>
            <a:r>
              <a:rPr lang="ru-RU" sz="2000" b="1" dirty="0" smtClean="0">
                <a:solidFill>
                  <a:schemeClr val="bg1"/>
                </a:solidFill>
              </a:rPr>
              <a:t>6</a:t>
            </a:r>
            <a:r>
              <a:rPr lang="en-US" sz="2000" b="1" dirty="0" smtClean="0">
                <a:solidFill>
                  <a:schemeClr val="bg1"/>
                </a:solidFill>
              </a:rPr>
              <a:t>2-</a:t>
            </a:r>
            <a:r>
              <a:rPr lang="ru-RU" sz="2000" b="1" dirty="0" smtClean="0">
                <a:solidFill>
                  <a:schemeClr val="bg1"/>
                </a:solidFill>
              </a:rPr>
              <a:t>55</a:t>
            </a:r>
            <a:endParaRPr lang="ru-RU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327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Другая 16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296C7D"/>
      </a:accent2>
      <a:accent3>
        <a:srgbClr val="C32D2E"/>
      </a:accent3>
      <a:accent4>
        <a:srgbClr val="84AA33"/>
      </a:accent4>
      <a:accent5>
        <a:srgbClr val="296C7D"/>
      </a:accent5>
      <a:accent6>
        <a:srgbClr val="475A8D"/>
      </a:accent6>
      <a:hlink>
        <a:srgbClr val="8DC765"/>
      </a:hlink>
      <a:folHlink>
        <a:srgbClr val="63B6CC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12645</TotalTime>
  <Words>682</Words>
  <Application>Microsoft Office PowerPoint</Application>
  <PresentationFormat>Экран (4:3)</PresentationFormat>
  <Paragraphs>97</Paragraphs>
  <Slides>9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Times New Roman</vt:lpstr>
      <vt:lpstr>Diseño predeterminado</vt:lpstr>
      <vt:lpstr>Схема предиктивной аналитики отказов УЭЦН по данным ТМ и БСИ</vt:lpstr>
      <vt:lpstr>Существующая схема</vt:lpstr>
      <vt:lpstr>Описание проекта</vt:lpstr>
      <vt:lpstr>Этапы проекта</vt:lpstr>
      <vt:lpstr>Схема работы модуля анализа отказов УЭЦН</vt:lpstr>
      <vt:lpstr>Схема работы модуля анализа отказов УЭЦН</vt:lpstr>
      <vt:lpstr>Схема работы модуля он-лайнового контроля отказов УЭЦН</vt:lpstr>
      <vt:lpstr>Схема работы модуля он-лайнового контроля работы УЭЦН</vt:lpstr>
      <vt:lpstr>Благодарим за внимание!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User</cp:lastModifiedBy>
  <cp:revision>1289</cp:revision>
  <cp:lastPrinted>2018-09-10T11:59:22Z</cp:lastPrinted>
  <dcterms:created xsi:type="dcterms:W3CDTF">2010-05-23T14:28:12Z</dcterms:created>
  <dcterms:modified xsi:type="dcterms:W3CDTF">2018-11-14T05:33:49Z</dcterms:modified>
</cp:coreProperties>
</file>