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32"/>
  </p:notesMasterIdLst>
  <p:handoutMasterIdLst>
    <p:handoutMasterId r:id="rId33"/>
  </p:handoutMasterIdLst>
  <p:sldIdLst>
    <p:sldId id="268" r:id="rId2"/>
    <p:sldId id="270" r:id="rId3"/>
    <p:sldId id="291" r:id="rId4"/>
    <p:sldId id="279" r:id="rId5"/>
    <p:sldId id="280" r:id="rId6"/>
    <p:sldId id="301" r:id="rId7"/>
    <p:sldId id="281" r:id="rId8"/>
    <p:sldId id="283" r:id="rId9"/>
    <p:sldId id="284" r:id="rId10"/>
    <p:sldId id="292" r:id="rId11"/>
    <p:sldId id="308" r:id="rId12"/>
    <p:sldId id="309" r:id="rId13"/>
    <p:sldId id="287" r:id="rId14"/>
    <p:sldId id="300" r:id="rId15"/>
    <p:sldId id="271" r:id="rId16"/>
    <p:sldId id="293" r:id="rId17"/>
    <p:sldId id="304" r:id="rId18"/>
    <p:sldId id="307" r:id="rId19"/>
    <p:sldId id="288" r:id="rId20"/>
    <p:sldId id="285" r:id="rId21"/>
    <p:sldId id="286" r:id="rId22"/>
    <p:sldId id="294" r:id="rId23"/>
    <p:sldId id="295" r:id="rId24"/>
    <p:sldId id="297" r:id="rId25"/>
    <p:sldId id="298" r:id="rId26"/>
    <p:sldId id="289" r:id="rId27"/>
    <p:sldId id="305" r:id="rId28"/>
    <p:sldId id="306" r:id="rId29"/>
    <p:sldId id="303" r:id="rId30"/>
    <p:sldId id="302"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ECE013-F0CC-40FE-312E-33FF4D8BAFED}" v="1" dt="2023-12-04T15:40:13.309"/>
    <p1510:client id="{336C196A-A8A2-FAB0-71BA-2893E4BECEAB}" v="182" dt="2023-12-04T16:05:45.273"/>
    <p1510:client id="{5DF945FB-A404-3D5E-4710-B88948ED401E}" v="242" dt="2023-12-04T21:20:37.676"/>
    <p1510:client id="{65DEC784-C54D-2546-BB20-A3BF0E53B891}" v="1322" dt="2023-12-05T04:49:13.227"/>
    <p1510:client id="{89FB241D-0E08-F605-980D-93A2360F7FED}" v="127" dt="2023-12-05T16:52:52.811"/>
    <p1510:client id="{A8FA5702-E8E2-0676-79A7-FBA362DEFE00}" v="520" dt="2023-12-05T02:24:06.100"/>
    <p1510:client id="{E025BF3B-BD8F-5F36-4D5C-98B62555CCC3}" v="1404" dt="2023-12-05T15:41:55.726"/>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orient="horz" pos="384"/>
        <p:guide orient="horz" pos="3792"/>
        <p:guide pos="959"/>
        <p:guide pos="6719"/>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5" Type="http://schemas.openxmlformats.org/officeDocument/2006/relationships/image" Target="../media/image6.sv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12.png"/><Relationship Id="rId4" Type="http://schemas.openxmlformats.org/officeDocument/2006/relationships/image" Target="../media/image5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5" Type="http://schemas.openxmlformats.org/officeDocument/2006/relationships/image" Target="../media/image6.sv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12.png"/><Relationship Id="rId4" Type="http://schemas.openxmlformats.org/officeDocument/2006/relationships/image" Target="../media/image54.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820039-9D8A-470F-AC01-F69BC716A9B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C99EE42-ED9F-4DAD-A984-1D89B7D019E6}">
      <dgm:prSet/>
      <dgm:spPr/>
      <dgm:t>
        <a:bodyPr/>
        <a:lstStyle/>
        <a:p>
          <a:pPr>
            <a:lnSpc>
              <a:spcPct val="100000"/>
            </a:lnSpc>
          </a:pPr>
          <a:r>
            <a:rPr lang="en-US"/>
            <a:t>Inflation is a crucial economic variable that affects the living standards of individuals and the overall health of the economy. High or unpredictable inflation can erode the purchasing power of consumers and lead to economic instability" (Blanchard &amp; Gali, 2007). </a:t>
          </a:r>
          <a:br>
            <a:rPr lang="en-US"/>
          </a:br>
          <a:endParaRPr lang="en-US"/>
        </a:p>
      </dgm:t>
    </dgm:pt>
    <dgm:pt modelId="{EC9325E8-02C5-4F95-A260-B04DC1AEB15C}" type="parTrans" cxnId="{3EAEFC3D-B06E-42D6-9DFD-52B35FCD5E6B}">
      <dgm:prSet/>
      <dgm:spPr/>
      <dgm:t>
        <a:bodyPr/>
        <a:lstStyle/>
        <a:p>
          <a:endParaRPr lang="en-US"/>
        </a:p>
      </dgm:t>
    </dgm:pt>
    <dgm:pt modelId="{5BEF6D44-B715-4430-B75F-461B4F7622FF}" type="sibTrans" cxnId="{3EAEFC3D-B06E-42D6-9DFD-52B35FCD5E6B}">
      <dgm:prSet/>
      <dgm:spPr/>
      <dgm:t>
        <a:bodyPr/>
        <a:lstStyle/>
        <a:p>
          <a:endParaRPr lang="en-US"/>
        </a:p>
      </dgm:t>
    </dgm:pt>
    <dgm:pt modelId="{DED37EE4-9972-4533-8FFC-F0FF0008EEB8}">
      <dgm:prSet/>
      <dgm:spPr/>
      <dgm:t>
        <a:bodyPr/>
        <a:lstStyle/>
        <a:p>
          <a:pPr>
            <a:lnSpc>
              <a:spcPct val="100000"/>
            </a:lnSpc>
          </a:pPr>
          <a:r>
            <a:rPr lang="en-US"/>
            <a:t>Analyzing core inflation can help policymakers and economists better understand underlying inflation trends that are less influenced by short-term price fluctuations in these volatile categories (Benati, 2005).</a:t>
          </a:r>
        </a:p>
      </dgm:t>
    </dgm:pt>
    <dgm:pt modelId="{5281A1B2-AD6B-459A-82BC-87DEAAEB99F2}" type="parTrans" cxnId="{CA4BD01F-EBD5-4C96-AF7F-79A04F13DBE5}">
      <dgm:prSet/>
      <dgm:spPr/>
      <dgm:t>
        <a:bodyPr/>
        <a:lstStyle/>
        <a:p>
          <a:endParaRPr lang="en-US"/>
        </a:p>
      </dgm:t>
    </dgm:pt>
    <dgm:pt modelId="{1C9501AD-F260-4124-9E6B-084F6866F043}" type="sibTrans" cxnId="{CA4BD01F-EBD5-4C96-AF7F-79A04F13DBE5}">
      <dgm:prSet/>
      <dgm:spPr/>
      <dgm:t>
        <a:bodyPr/>
        <a:lstStyle/>
        <a:p>
          <a:endParaRPr lang="en-US"/>
        </a:p>
      </dgm:t>
    </dgm:pt>
    <dgm:pt modelId="{7A642D3B-1139-477D-90E0-A4E452EE8A56}">
      <dgm:prSet phldr="0"/>
      <dgm:spPr/>
      <dgm:t>
        <a:bodyPr/>
        <a:lstStyle/>
        <a:p>
          <a:pPr>
            <a:lnSpc>
              <a:spcPct val="100000"/>
            </a:lnSpc>
          </a:pPr>
          <a:r>
            <a:rPr lang="en-US">
              <a:solidFill>
                <a:schemeClr val="tx1"/>
              </a:solidFill>
              <a:latin typeface="Calibri" panose="020F0502020204030204"/>
            </a:rPr>
            <a:t> </a:t>
          </a:r>
          <a:r>
            <a:rPr lang="en-US">
              <a:solidFill>
                <a:schemeClr val="tx1"/>
              </a:solidFill>
            </a:rPr>
            <a:t>COVID-19 has significantly impacted economies worldwide. The dataset comprises observations on inflation and cost of living indexes across various countries in 2022</a:t>
          </a:r>
        </a:p>
      </dgm:t>
    </dgm:pt>
    <dgm:pt modelId="{93103948-AB84-429F-940F-240BBC0F157F}" type="parTrans" cxnId="{562DF9E6-B182-BA4D-8A33-6ACE78EDE357}">
      <dgm:prSet/>
      <dgm:spPr/>
      <dgm:t>
        <a:bodyPr/>
        <a:lstStyle/>
        <a:p>
          <a:endParaRPr lang="en-US"/>
        </a:p>
      </dgm:t>
    </dgm:pt>
    <dgm:pt modelId="{B24ECCB6-7346-4077-A591-1686864FD9D6}" type="sibTrans" cxnId="{562DF9E6-B182-BA4D-8A33-6ACE78EDE357}">
      <dgm:prSet/>
      <dgm:spPr/>
      <dgm:t>
        <a:bodyPr/>
        <a:lstStyle/>
        <a:p>
          <a:endParaRPr lang="en-US"/>
        </a:p>
      </dgm:t>
    </dgm:pt>
    <dgm:pt modelId="{068F12A3-CABA-4D9E-8E52-41F301B8DE73}" type="pres">
      <dgm:prSet presAssocID="{E5820039-9D8A-470F-AC01-F69BC716A9BB}" presName="root" presStyleCnt="0">
        <dgm:presLayoutVars>
          <dgm:dir/>
          <dgm:resizeHandles val="exact"/>
        </dgm:presLayoutVars>
      </dgm:prSet>
      <dgm:spPr/>
    </dgm:pt>
    <dgm:pt modelId="{5E1608E1-C130-4F6C-8D48-462C298C0A8B}" type="pres">
      <dgm:prSet presAssocID="{5C99EE42-ED9F-4DAD-A984-1D89B7D019E6}" presName="compNode" presStyleCnt="0"/>
      <dgm:spPr/>
    </dgm:pt>
    <dgm:pt modelId="{F8615972-F9C8-4CA3-916F-435096B90EF5}" type="pres">
      <dgm:prSet presAssocID="{5C99EE42-ED9F-4DAD-A984-1D89B7D019E6}" presName="bgRect" presStyleLbl="bgShp" presStyleIdx="0" presStyleCnt="3"/>
      <dgm:spPr/>
    </dgm:pt>
    <dgm:pt modelId="{0275C4B8-ED96-4DAC-8576-A107AE31E0C9}" type="pres">
      <dgm:prSet presAssocID="{5C99EE42-ED9F-4DAD-A984-1D89B7D019E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282524D0-4BBC-44BD-B860-E3A1B3421EA4}" type="pres">
      <dgm:prSet presAssocID="{5C99EE42-ED9F-4DAD-A984-1D89B7D019E6}" presName="spaceRect" presStyleCnt="0"/>
      <dgm:spPr/>
    </dgm:pt>
    <dgm:pt modelId="{7FBE1568-DD8F-4112-89E5-4D85D75A112D}" type="pres">
      <dgm:prSet presAssocID="{5C99EE42-ED9F-4DAD-A984-1D89B7D019E6}" presName="parTx" presStyleLbl="revTx" presStyleIdx="0" presStyleCnt="3">
        <dgm:presLayoutVars>
          <dgm:chMax val="0"/>
          <dgm:chPref val="0"/>
        </dgm:presLayoutVars>
      </dgm:prSet>
      <dgm:spPr/>
    </dgm:pt>
    <dgm:pt modelId="{C0CDA85F-65E2-4B58-BA81-7D6EFE5A18DC}" type="pres">
      <dgm:prSet presAssocID="{5BEF6D44-B715-4430-B75F-461B4F7622FF}" presName="sibTrans" presStyleCnt="0"/>
      <dgm:spPr/>
    </dgm:pt>
    <dgm:pt modelId="{6EC5A9AD-3B97-49A5-9015-2E9E4B4D377A}" type="pres">
      <dgm:prSet presAssocID="{DED37EE4-9972-4533-8FFC-F0FF0008EEB8}" presName="compNode" presStyleCnt="0"/>
      <dgm:spPr/>
    </dgm:pt>
    <dgm:pt modelId="{DF6B3F89-F345-4FD5-B202-A9376894EC0E}" type="pres">
      <dgm:prSet presAssocID="{DED37EE4-9972-4533-8FFC-F0FF0008EEB8}" presName="bgRect" presStyleLbl="bgShp" presStyleIdx="1" presStyleCnt="3"/>
      <dgm:spPr/>
    </dgm:pt>
    <dgm:pt modelId="{851EF443-68D1-4AC0-8D1D-256E8566F5FB}" type="pres">
      <dgm:prSet presAssocID="{DED37EE4-9972-4533-8FFC-F0FF0008EE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191196B2-F90F-4596-913A-1DDF34F56477}" type="pres">
      <dgm:prSet presAssocID="{DED37EE4-9972-4533-8FFC-F0FF0008EEB8}" presName="spaceRect" presStyleCnt="0"/>
      <dgm:spPr/>
    </dgm:pt>
    <dgm:pt modelId="{BEF592EA-0540-496A-92BB-31FC0E1A81EA}" type="pres">
      <dgm:prSet presAssocID="{DED37EE4-9972-4533-8FFC-F0FF0008EEB8}" presName="parTx" presStyleLbl="revTx" presStyleIdx="1" presStyleCnt="3">
        <dgm:presLayoutVars>
          <dgm:chMax val="0"/>
          <dgm:chPref val="0"/>
        </dgm:presLayoutVars>
      </dgm:prSet>
      <dgm:spPr/>
    </dgm:pt>
    <dgm:pt modelId="{FE418002-E647-4DFD-BBA4-21B7F19BB577}" type="pres">
      <dgm:prSet presAssocID="{1C9501AD-F260-4124-9E6B-084F6866F043}" presName="sibTrans" presStyleCnt="0"/>
      <dgm:spPr/>
    </dgm:pt>
    <dgm:pt modelId="{9DB9FC93-CC81-4788-9BF7-673638E9038F}" type="pres">
      <dgm:prSet presAssocID="{7A642D3B-1139-477D-90E0-A4E452EE8A56}" presName="compNode" presStyleCnt="0"/>
      <dgm:spPr/>
    </dgm:pt>
    <dgm:pt modelId="{3F2FB14E-745A-4BA4-BC4E-CFAF2D34937B}" type="pres">
      <dgm:prSet presAssocID="{7A642D3B-1139-477D-90E0-A4E452EE8A56}" presName="bgRect" presStyleLbl="bgShp" presStyleIdx="2" presStyleCnt="3"/>
      <dgm:spPr/>
    </dgm:pt>
    <dgm:pt modelId="{A37A60CC-AE29-45B5-8CB1-DEA0B121A131}" type="pres">
      <dgm:prSet presAssocID="{7A642D3B-1139-477D-90E0-A4E452EE8A56}" presName="iconRect" presStyleLbl="node1" presStyleIdx="2"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dgm:spPr>
    </dgm:pt>
    <dgm:pt modelId="{3228287B-4E54-4C69-941D-25422A29965C}" type="pres">
      <dgm:prSet presAssocID="{7A642D3B-1139-477D-90E0-A4E452EE8A56}" presName="spaceRect" presStyleCnt="0"/>
      <dgm:spPr/>
    </dgm:pt>
    <dgm:pt modelId="{FF93A01C-59DF-4E00-BBAF-225696AB3F1F}" type="pres">
      <dgm:prSet presAssocID="{7A642D3B-1139-477D-90E0-A4E452EE8A56}" presName="parTx" presStyleLbl="revTx" presStyleIdx="2" presStyleCnt="3">
        <dgm:presLayoutVars>
          <dgm:chMax val="0"/>
          <dgm:chPref val="0"/>
        </dgm:presLayoutVars>
      </dgm:prSet>
      <dgm:spPr/>
    </dgm:pt>
  </dgm:ptLst>
  <dgm:cxnLst>
    <dgm:cxn modelId="{CA4BD01F-EBD5-4C96-AF7F-79A04F13DBE5}" srcId="{E5820039-9D8A-470F-AC01-F69BC716A9BB}" destId="{DED37EE4-9972-4533-8FFC-F0FF0008EEB8}" srcOrd="1" destOrd="0" parTransId="{5281A1B2-AD6B-459A-82BC-87DEAAEB99F2}" sibTransId="{1C9501AD-F260-4124-9E6B-084F6866F043}"/>
    <dgm:cxn modelId="{3EAEFC3D-B06E-42D6-9DFD-52B35FCD5E6B}" srcId="{E5820039-9D8A-470F-AC01-F69BC716A9BB}" destId="{5C99EE42-ED9F-4DAD-A984-1D89B7D019E6}" srcOrd="0" destOrd="0" parTransId="{EC9325E8-02C5-4F95-A260-B04DC1AEB15C}" sibTransId="{5BEF6D44-B715-4430-B75F-461B4F7622FF}"/>
    <dgm:cxn modelId="{7CD66D77-E477-4A8F-B6A1-7150220C6C55}" type="presOf" srcId="{DED37EE4-9972-4533-8FFC-F0FF0008EEB8}" destId="{BEF592EA-0540-496A-92BB-31FC0E1A81EA}" srcOrd="0" destOrd="0" presId="urn:microsoft.com/office/officeart/2018/2/layout/IconVerticalSolidList"/>
    <dgm:cxn modelId="{A8EB9682-5631-F941-9546-188E35C0DC78}" type="presOf" srcId="{7A642D3B-1139-477D-90E0-A4E452EE8A56}" destId="{FF93A01C-59DF-4E00-BBAF-225696AB3F1F}" srcOrd="0" destOrd="0" presId="urn:microsoft.com/office/officeart/2018/2/layout/IconVerticalSolidList"/>
    <dgm:cxn modelId="{7F789396-6A7B-43CB-A388-D208C5D1BFEB}" type="presOf" srcId="{5C99EE42-ED9F-4DAD-A984-1D89B7D019E6}" destId="{7FBE1568-DD8F-4112-89E5-4D85D75A112D}" srcOrd="0" destOrd="0" presId="urn:microsoft.com/office/officeart/2018/2/layout/IconVerticalSolidList"/>
    <dgm:cxn modelId="{7F7F72AB-8AA0-4A46-BB65-992A65182C64}" type="presOf" srcId="{E5820039-9D8A-470F-AC01-F69BC716A9BB}" destId="{068F12A3-CABA-4D9E-8E52-41F301B8DE73}" srcOrd="0" destOrd="0" presId="urn:microsoft.com/office/officeart/2018/2/layout/IconVerticalSolidList"/>
    <dgm:cxn modelId="{562DF9E6-B182-BA4D-8A33-6ACE78EDE357}" srcId="{E5820039-9D8A-470F-AC01-F69BC716A9BB}" destId="{7A642D3B-1139-477D-90E0-A4E452EE8A56}" srcOrd="2" destOrd="0" parTransId="{93103948-AB84-429F-940F-240BBC0F157F}" sibTransId="{B24ECCB6-7346-4077-A591-1686864FD9D6}"/>
    <dgm:cxn modelId="{BBFA036D-EB13-4E95-A7EC-FF35D3796872}" type="presParOf" srcId="{068F12A3-CABA-4D9E-8E52-41F301B8DE73}" destId="{5E1608E1-C130-4F6C-8D48-462C298C0A8B}" srcOrd="0" destOrd="0" presId="urn:microsoft.com/office/officeart/2018/2/layout/IconVerticalSolidList"/>
    <dgm:cxn modelId="{ADED4AA2-57A0-4673-9DB6-D8B941A8BC95}" type="presParOf" srcId="{5E1608E1-C130-4F6C-8D48-462C298C0A8B}" destId="{F8615972-F9C8-4CA3-916F-435096B90EF5}" srcOrd="0" destOrd="0" presId="urn:microsoft.com/office/officeart/2018/2/layout/IconVerticalSolidList"/>
    <dgm:cxn modelId="{4F6E09BE-BB6A-4C78-B5FF-C70459817D8A}" type="presParOf" srcId="{5E1608E1-C130-4F6C-8D48-462C298C0A8B}" destId="{0275C4B8-ED96-4DAC-8576-A107AE31E0C9}" srcOrd="1" destOrd="0" presId="urn:microsoft.com/office/officeart/2018/2/layout/IconVerticalSolidList"/>
    <dgm:cxn modelId="{2B1DD0C7-606A-4212-88BB-E8E4C84C6E38}" type="presParOf" srcId="{5E1608E1-C130-4F6C-8D48-462C298C0A8B}" destId="{282524D0-4BBC-44BD-B860-E3A1B3421EA4}" srcOrd="2" destOrd="0" presId="urn:microsoft.com/office/officeart/2018/2/layout/IconVerticalSolidList"/>
    <dgm:cxn modelId="{5FDDDE01-1F8E-4493-AFE9-AB4B147B590B}" type="presParOf" srcId="{5E1608E1-C130-4F6C-8D48-462C298C0A8B}" destId="{7FBE1568-DD8F-4112-89E5-4D85D75A112D}" srcOrd="3" destOrd="0" presId="urn:microsoft.com/office/officeart/2018/2/layout/IconVerticalSolidList"/>
    <dgm:cxn modelId="{8F7B3102-EF0D-4E80-AB56-52FC5D3D5096}" type="presParOf" srcId="{068F12A3-CABA-4D9E-8E52-41F301B8DE73}" destId="{C0CDA85F-65E2-4B58-BA81-7D6EFE5A18DC}" srcOrd="1" destOrd="0" presId="urn:microsoft.com/office/officeart/2018/2/layout/IconVerticalSolidList"/>
    <dgm:cxn modelId="{640D2289-BC48-4F3B-A889-49B4FE470997}" type="presParOf" srcId="{068F12A3-CABA-4D9E-8E52-41F301B8DE73}" destId="{6EC5A9AD-3B97-49A5-9015-2E9E4B4D377A}" srcOrd="2" destOrd="0" presId="urn:microsoft.com/office/officeart/2018/2/layout/IconVerticalSolidList"/>
    <dgm:cxn modelId="{F6024552-9AAC-46B0-9EB1-51FF4D7129DB}" type="presParOf" srcId="{6EC5A9AD-3B97-49A5-9015-2E9E4B4D377A}" destId="{DF6B3F89-F345-4FD5-B202-A9376894EC0E}" srcOrd="0" destOrd="0" presId="urn:microsoft.com/office/officeart/2018/2/layout/IconVerticalSolidList"/>
    <dgm:cxn modelId="{DD77EC6A-9466-4D26-ADBD-5B40A2ECE943}" type="presParOf" srcId="{6EC5A9AD-3B97-49A5-9015-2E9E4B4D377A}" destId="{851EF443-68D1-4AC0-8D1D-256E8566F5FB}" srcOrd="1" destOrd="0" presId="urn:microsoft.com/office/officeart/2018/2/layout/IconVerticalSolidList"/>
    <dgm:cxn modelId="{F72C3688-108C-4A64-B51A-1F2DDD75CCE3}" type="presParOf" srcId="{6EC5A9AD-3B97-49A5-9015-2E9E4B4D377A}" destId="{191196B2-F90F-4596-913A-1DDF34F56477}" srcOrd="2" destOrd="0" presId="urn:microsoft.com/office/officeart/2018/2/layout/IconVerticalSolidList"/>
    <dgm:cxn modelId="{783C6EAA-E543-473E-BBDC-3ECB1743CA2A}" type="presParOf" srcId="{6EC5A9AD-3B97-49A5-9015-2E9E4B4D377A}" destId="{BEF592EA-0540-496A-92BB-31FC0E1A81EA}" srcOrd="3" destOrd="0" presId="urn:microsoft.com/office/officeart/2018/2/layout/IconVerticalSolidList"/>
    <dgm:cxn modelId="{E3AF4B2E-EF34-B44E-BD6C-93E13ACE3B89}" type="presParOf" srcId="{068F12A3-CABA-4D9E-8E52-41F301B8DE73}" destId="{FE418002-E647-4DFD-BBA4-21B7F19BB577}" srcOrd="3" destOrd="0" presId="urn:microsoft.com/office/officeart/2018/2/layout/IconVerticalSolidList"/>
    <dgm:cxn modelId="{DDC2EE63-2765-144A-914C-362672C75541}" type="presParOf" srcId="{068F12A3-CABA-4D9E-8E52-41F301B8DE73}" destId="{9DB9FC93-CC81-4788-9BF7-673638E9038F}" srcOrd="4" destOrd="0" presId="urn:microsoft.com/office/officeart/2018/2/layout/IconVerticalSolidList"/>
    <dgm:cxn modelId="{DEA2331F-E68C-3D49-82DD-6E2AA5661384}" type="presParOf" srcId="{9DB9FC93-CC81-4788-9BF7-673638E9038F}" destId="{3F2FB14E-745A-4BA4-BC4E-CFAF2D34937B}" srcOrd="0" destOrd="0" presId="urn:microsoft.com/office/officeart/2018/2/layout/IconVerticalSolidList"/>
    <dgm:cxn modelId="{715BE6EB-7653-DE45-9745-955278D0C52C}" type="presParOf" srcId="{9DB9FC93-CC81-4788-9BF7-673638E9038F}" destId="{A37A60CC-AE29-45B5-8CB1-DEA0B121A131}" srcOrd="1" destOrd="0" presId="urn:microsoft.com/office/officeart/2018/2/layout/IconVerticalSolidList"/>
    <dgm:cxn modelId="{8213AAC8-52D0-1446-A457-15FA138371CA}" type="presParOf" srcId="{9DB9FC93-CC81-4788-9BF7-673638E9038F}" destId="{3228287B-4E54-4C69-941D-25422A29965C}" srcOrd="2" destOrd="0" presId="urn:microsoft.com/office/officeart/2018/2/layout/IconVerticalSolidList"/>
    <dgm:cxn modelId="{9E3F169B-74CA-E445-A826-36E42F8255C1}" type="presParOf" srcId="{9DB9FC93-CC81-4788-9BF7-673638E9038F}" destId="{FF93A01C-59DF-4E00-BBAF-225696AB3F1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A414A1-1128-43E4-BE11-33D796E9AAE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7793C60-052B-4818-B1B7-8ED598A09093}">
      <dgm:prSet/>
      <dgm:spPr/>
      <dgm:t>
        <a:bodyPr/>
        <a:lstStyle/>
        <a:p>
          <a:r>
            <a:rPr lang="en-US"/>
            <a:t>Data type: Categorical  data  and Numerical data</a:t>
          </a:r>
        </a:p>
      </dgm:t>
    </dgm:pt>
    <dgm:pt modelId="{6B64DC80-6813-4521-B769-4AECA8B7420A}" type="parTrans" cxnId="{9C3F1AC2-646D-44A4-BA34-F6EE941FE456}">
      <dgm:prSet/>
      <dgm:spPr/>
      <dgm:t>
        <a:bodyPr/>
        <a:lstStyle/>
        <a:p>
          <a:endParaRPr lang="en-US"/>
        </a:p>
      </dgm:t>
    </dgm:pt>
    <dgm:pt modelId="{687D6021-7926-4014-921F-B8F771F5E458}" type="sibTrans" cxnId="{9C3F1AC2-646D-44A4-BA34-F6EE941FE456}">
      <dgm:prSet/>
      <dgm:spPr/>
      <dgm:t>
        <a:bodyPr/>
        <a:lstStyle/>
        <a:p>
          <a:endParaRPr lang="en-US"/>
        </a:p>
      </dgm:t>
    </dgm:pt>
    <dgm:pt modelId="{ACC48882-413F-4880-9C2F-3A9BD56E07F2}">
      <dgm:prSet/>
      <dgm:spPr/>
      <dgm:t>
        <a:bodyPr/>
        <a:lstStyle/>
        <a:p>
          <a:r>
            <a:rPr lang="en-US"/>
            <a:t>The dataset consists of 117 rows (observations) and 13 columns (variables).</a:t>
          </a:r>
        </a:p>
      </dgm:t>
    </dgm:pt>
    <dgm:pt modelId="{28C2CB83-251E-43E5-9BC1-CCB68B3608EA}" type="parTrans" cxnId="{073E706D-5582-4422-90F9-1F48AF0F2665}">
      <dgm:prSet/>
      <dgm:spPr/>
      <dgm:t>
        <a:bodyPr/>
        <a:lstStyle/>
        <a:p>
          <a:endParaRPr lang="en-US"/>
        </a:p>
      </dgm:t>
    </dgm:pt>
    <dgm:pt modelId="{D7F69EEC-8D39-45B9-8B65-5C406FEFBEC9}" type="sibTrans" cxnId="{073E706D-5582-4422-90F9-1F48AF0F2665}">
      <dgm:prSet/>
      <dgm:spPr/>
      <dgm:t>
        <a:bodyPr/>
        <a:lstStyle/>
        <a:p>
          <a:endParaRPr lang="en-US"/>
        </a:p>
      </dgm:t>
    </dgm:pt>
    <dgm:pt modelId="{FCAE39E8-7A72-4A9D-9B46-27BA4ADE28C5}">
      <dgm:prSet/>
      <dgm:spPr/>
      <dgm:t>
        <a:bodyPr/>
        <a:lstStyle/>
        <a:p>
          <a:r>
            <a:rPr lang="en-US">
              <a:latin typeface="Calibri" panose="020F0502020204030204"/>
            </a:rPr>
            <a:t>Different</a:t>
          </a:r>
          <a:r>
            <a:rPr lang="en-US"/>
            <a:t> variables including four inflation indicators alongside population and cost of living indexes.</a:t>
          </a:r>
        </a:p>
      </dgm:t>
    </dgm:pt>
    <dgm:pt modelId="{01AC63DC-028E-4CA5-AE9B-BBCA7B519224}" type="parTrans" cxnId="{F53D9404-AB13-43FE-B447-AB2D6FFF7959}">
      <dgm:prSet/>
      <dgm:spPr/>
      <dgm:t>
        <a:bodyPr/>
        <a:lstStyle/>
        <a:p>
          <a:endParaRPr lang="en-US"/>
        </a:p>
      </dgm:t>
    </dgm:pt>
    <dgm:pt modelId="{2BE6FF8B-F41C-4D33-B1D2-41DF59E73E0F}" type="sibTrans" cxnId="{F53D9404-AB13-43FE-B447-AB2D6FFF7959}">
      <dgm:prSet/>
      <dgm:spPr/>
      <dgm:t>
        <a:bodyPr/>
        <a:lstStyle/>
        <a:p>
          <a:endParaRPr lang="en-US"/>
        </a:p>
      </dgm:t>
    </dgm:pt>
    <dgm:pt modelId="{18357264-7909-41A1-B4B6-767B6278B48D}" type="pres">
      <dgm:prSet presAssocID="{98A414A1-1128-43E4-BE11-33D796E9AAE7}" presName="root" presStyleCnt="0">
        <dgm:presLayoutVars>
          <dgm:dir/>
          <dgm:resizeHandles val="exact"/>
        </dgm:presLayoutVars>
      </dgm:prSet>
      <dgm:spPr/>
    </dgm:pt>
    <dgm:pt modelId="{0524E193-9D9A-49BB-9E9E-F37023790DB6}" type="pres">
      <dgm:prSet presAssocID="{47793C60-052B-4818-B1B7-8ED598A09093}" presName="compNode" presStyleCnt="0"/>
      <dgm:spPr/>
    </dgm:pt>
    <dgm:pt modelId="{A41A55E8-3BD0-4642-B9E7-A4076D56E7E6}" type="pres">
      <dgm:prSet presAssocID="{47793C60-052B-4818-B1B7-8ED598A09093}" presName="bgRect" presStyleLbl="bgShp" presStyleIdx="0" presStyleCnt="3"/>
      <dgm:spPr/>
    </dgm:pt>
    <dgm:pt modelId="{AE513C27-80D0-4E86-BE30-6F2966BFADF5}" type="pres">
      <dgm:prSet presAssocID="{47793C60-052B-4818-B1B7-8ED598A0909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45C24491-3DB8-40B0-AA83-789DBD33C877}" type="pres">
      <dgm:prSet presAssocID="{47793C60-052B-4818-B1B7-8ED598A09093}" presName="spaceRect" presStyleCnt="0"/>
      <dgm:spPr/>
    </dgm:pt>
    <dgm:pt modelId="{A93B7E8D-AD5B-48EF-A9AE-11AF28FAA5BC}" type="pres">
      <dgm:prSet presAssocID="{47793C60-052B-4818-B1B7-8ED598A09093}" presName="parTx" presStyleLbl="revTx" presStyleIdx="0" presStyleCnt="3">
        <dgm:presLayoutVars>
          <dgm:chMax val="0"/>
          <dgm:chPref val="0"/>
        </dgm:presLayoutVars>
      </dgm:prSet>
      <dgm:spPr/>
    </dgm:pt>
    <dgm:pt modelId="{58B71460-4FF5-4956-9E3A-C8A7756B3F46}" type="pres">
      <dgm:prSet presAssocID="{687D6021-7926-4014-921F-B8F771F5E458}" presName="sibTrans" presStyleCnt="0"/>
      <dgm:spPr/>
    </dgm:pt>
    <dgm:pt modelId="{8AEC6B6E-6443-4D5F-80B4-4D161FED6899}" type="pres">
      <dgm:prSet presAssocID="{ACC48882-413F-4880-9C2F-3A9BD56E07F2}" presName="compNode" presStyleCnt="0"/>
      <dgm:spPr/>
    </dgm:pt>
    <dgm:pt modelId="{3BD6C163-567E-48D7-9896-70955EA15510}" type="pres">
      <dgm:prSet presAssocID="{ACC48882-413F-4880-9C2F-3A9BD56E07F2}" presName="bgRect" presStyleLbl="bgShp" presStyleIdx="1" presStyleCnt="3"/>
      <dgm:spPr/>
    </dgm:pt>
    <dgm:pt modelId="{0D39B818-50C8-4B47-91E0-3EBE57136018}" type="pres">
      <dgm:prSet presAssocID="{ACC48882-413F-4880-9C2F-3A9BD56E07F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8E94F6E1-556F-4740-BF68-236CB82B464A}" type="pres">
      <dgm:prSet presAssocID="{ACC48882-413F-4880-9C2F-3A9BD56E07F2}" presName="spaceRect" presStyleCnt="0"/>
      <dgm:spPr/>
    </dgm:pt>
    <dgm:pt modelId="{52BC40C2-9777-47FE-9517-16AB367950A2}" type="pres">
      <dgm:prSet presAssocID="{ACC48882-413F-4880-9C2F-3A9BD56E07F2}" presName="parTx" presStyleLbl="revTx" presStyleIdx="1" presStyleCnt="3">
        <dgm:presLayoutVars>
          <dgm:chMax val="0"/>
          <dgm:chPref val="0"/>
        </dgm:presLayoutVars>
      </dgm:prSet>
      <dgm:spPr/>
    </dgm:pt>
    <dgm:pt modelId="{B10CBCAF-6FFC-4BB1-B248-1575B4426023}" type="pres">
      <dgm:prSet presAssocID="{D7F69EEC-8D39-45B9-8B65-5C406FEFBEC9}" presName="sibTrans" presStyleCnt="0"/>
      <dgm:spPr/>
    </dgm:pt>
    <dgm:pt modelId="{54C3A7B0-2AE2-481E-9470-F77C1395DDF9}" type="pres">
      <dgm:prSet presAssocID="{FCAE39E8-7A72-4A9D-9B46-27BA4ADE28C5}" presName="compNode" presStyleCnt="0"/>
      <dgm:spPr/>
    </dgm:pt>
    <dgm:pt modelId="{137969E0-751B-4D7E-A556-3333BD6BBCD8}" type="pres">
      <dgm:prSet presAssocID="{FCAE39E8-7A72-4A9D-9B46-27BA4ADE28C5}" presName="bgRect" presStyleLbl="bgShp" presStyleIdx="2" presStyleCnt="3"/>
      <dgm:spPr/>
    </dgm:pt>
    <dgm:pt modelId="{251A9B9F-38DB-4D9B-A4D0-CBEB177D374B}" type="pres">
      <dgm:prSet presAssocID="{FCAE39E8-7A72-4A9D-9B46-27BA4ADE28C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97A3ED51-B9C4-4D16-96B1-1BAE1B24F29D}" type="pres">
      <dgm:prSet presAssocID="{FCAE39E8-7A72-4A9D-9B46-27BA4ADE28C5}" presName="spaceRect" presStyleCnt="0"/>
      <dgm:spPr/>
    </dgm:pt>
    <dgm:pt modelId="{8B6A62D6-7093-41DA-99DB-18F66AFA0198}" type="pres">
      <dgm:prSet presAssocID="{FCAE39E8-7A72-4A9D-9B46-27BA4ADE28C5}" presName="parTx" presStyleLbl="revTx" presStyleIdx="2" presStyleCnt="3">
        <dgm:presLayoutVars>
          <dgm:chMax val="0"/>
          <dgm:chPref val="0"/>
        </dgm:presLayoutVars>
      </dgm:prSet>
      <dgm:spPr/>
    </dgm:pt>
  </dgm:ptLst>
  <dgm:cxnLst>
    <dgm:cxn modelId="{F53D9404-AB13-43FE-B447-AB2D6FFF7959}" srcId="{98A414A1-1128-43E4-BE11-33D796E9AAE7}" destId="{FCAE39E8-7A72-4A9D-9B46-27BA4ADE28C5}" srcOrd="2" destOrd="0" parTransId="{01AC63DC-028E-4CA5-AE9B-BBCA7B519224}" sibTransId="{2BE6FF8B-F41C-4D33-B1D2-41DF59E73E0F}"/>
    <dgm:cxn modelId="{DA6AA85E-E32D-4803-93EA-E85B07701200}" type="presOf" srcId="{FCAE39E8-7A72-4A9D-9B46-27BA4ADE28C5}" destId="{8B6A62D6-7093-41DA-99DB-18F66AFA0198}" srcOrd="0" destOrd="0" presId="urn:microsoft.com/office/officeart/2018/2/layout/IconVerticalSolidList"/>
    <dgm:cxn modelId="{073E706D-5582-4422-90F9-1F48AF0F2665}" srcId="{98A414A1-1128-43E4-BE11-33D796E9AAE7}" destId="{ACC48882-413F-4880-9C2F-3A9BD56E07F2}" srcOrd="1" destOrd="0" parTransId="{28C2CB83-251E-43E5-9BC1-CCB68B3608EA}" sibTransId="{D7F69EEC-8D39-45B9-8B65-5C406FEFBEC9}"/>
    <dgm:cxn modelId="{3561ED74-C2C4-4B0D-A89B-9C0E233513A3}" type="presOf" srcId="{98A414A1-1128-43E4-BE11-33D796E9AAE7}" destId="{18357264-7909-41A1-B4B6-767B6278B48D}" srcOrd="0" destOrd="0" presId="urn:microsoft.com/office/officeart/2018/2/layout/IconVerticalSolidList"/>
    <dgm:cxn modelId="{9C3F1AC2-646D-44A4-BA34-F6EE941FE456}" srcId="{98A414A1-1128-43E4-BE11-33D796E9AAE7}" destId="{47793C60-052B-4818-B1B7-8ED598A09093}" srcOrd="0" destOrd="0" parTransId="{6B64DC80-6813-4521-B769-4AECA8B7420A}" sibTransId="{687D6021-7926-4014-921F-B8F771F5E458}"/>
    <dgm:cxn modelId="{FB74D4C4-98A5-4289-8B9E-3594C3D80568}" type="presOf" srcId="{ACC48882-413F-4880-9C2F-3A9BD56E07F2}" destId="{52BC40C2-9777-47FE-9517-16AB367950A2}" srcOrd="0" destOrd="0" presId="urn:microsoft.com/office/officeart/2018/2/layout/IconVerticalSolidList"/>
    <dgm:cxn modelId="{56FD76E4-199D-4566-9AEB-A98C046670F2}" type="presOf" srcId="{47793C60-052B-4818-B1B7-8ED598A09093}" destId="{A93B7E8D-AD5B-48EF-A9AE-11AF28FAA5BC}" srcOrd="0" destOrd="0" presId="urn:microsoft.com/office/officeart/2018/2/layout/IconVerticalSolidList"/>
    <dgm:cxn modelId="{182F5AD2-8098-464A-9ECC-1FB98B7F7898}" type="presParOf" srcId="{18357264-7909-41A1-B4B6-767B6278B48D}" destId="{0524E193-9D9A-49BB-9E9E-F37023790DB6}" srcOrd="0" destOrd="0" presId="urn:microsoft.com/office/officeart/2018/2/layout/IconVerticalSolidList"/>
    <dgm:cxn modelId="{0571C5D2-60C8-4566-BEFD-BACF366E1A10}" type="presParOf" srcId="{0524E193-9D9A-49BB-9E9E-F37023790DB6}" destId="{A41A55E8-3BD0-4642-B9E7-A4076D56E7E6}" srcOrd="0" destOrd="0" presId="urn:microsoft.com/office/officeart/2018/2/layout/IconVerticalSolidList"/>
    <dgm:cxn modelId="{95F7048A-11D0-4A36-8912-31CE29B6EDAB}" type="presParOf" srcId="{0524E193-9D9A-49BB-9E9E-F37023790DB6}" destId="{AE513C27-80D0-4E86-BE30-6F2966BFADF5}" srcOrd="1" destOrd="0" presId="urn:microsoft.com/office/officeart/2018/2/layout/IconVerticalSolidList"/>
    <dgm:cxn modelId="{B1049E45-860E-40A5-961B-A3C869994248}" type="presParOf" srcId="{0524E193-9D9A-49BB-9E9E-F37023790DB6}" destId="{45C24491-3DB8-40B0-AA83-789DBD33C877}" srcOrd="2" destOrd="0" presId="urn:microsoft.com/office/officeart/2018/2/layout/IconVerticalSolidList"/>
    <dgm:cxn modelId="{D1793784-1E4B-46BA-838E-2ED9F148F565}" type="presParOf" srcId="{0524E193-9D9A-49BB-9E9E-F37023790DB6}" destId="{A93B7E8D-AD5B-48EF-A9AE-11AF28FAA5BC}" srcOrd="3" destOrd="0" presId="urn:microsoft.com/office/officeart/2018/2/layout/IconVerticalSolidList"/>
    <dgm:cxn modelId="{1DFF5945-2A74-4E33-8A76-81EADDCB8824}" type="presParOf" srcId="{18357264-7909-41A1-B4B6-767B6278B48D}" destId="{58B71460-4FF5-4956-9E3A-C8A7756B3F46}" srcOrd="1" destOrd="0" presId="urn:microsoft.com/office/officeart/2018/2/layout/IconVerticalSolidList"/>
    <dgm:cxn modelId="{C7EEE613-33CF-4D4C-93CC-7C31E1C0E9F6}" type="presParOf" srcId="{18357264-7909-41A1-B4B6-767B6278B48D}" destId="{8AEC6B6E-6443-4D5F-80B4-4D161FED6899}" srcOrd="2" destOrd="0" presId="urn:microsoft.com/office/officeart/2018/2/layout/IconVerticalSolidList"/>
    <dgm:cxn modelId="{0719FE05-AA43-4D8A-9CFA-37AB3AE7DFE1}" type="presParOf" srcId="{8AEC6B6E-6443-4D5F-80B4-4D161FED6899}" destId="{3BD6C163-567E-48D7-9896-70955EA15510}" srcOrd="0" destOrd="0" presId="urn:microsoft.com/office/officeart/2018/2/layout/IconVerticalSolidList"/>
    <dgm:cxn modelId="{7058C802-2870-43E6-B82D-A454E19A1046}" type="presParOf" srcId="{8AEC6B6E-6443-4D5F-80B4-4D161FED6899}" destId="{0D39B818-50C8-4B47-91E0-3EBE57136018}" srcOrd="1" destOrd="0" presId="urn:microsoft.com/office/officeart/2018/2/layout/IconVerticalSolidList"/>
    <dgm:cxn modelId="{9620B5F9-34B6-4FE9-AFD2-1F5F7EFFE1D9}" type="presParOf" srcId="{8AEC6B6E-6443-4D5F-80B4-4D161FED6899}" destId="{8E94F6E1-556F-4740-BF68-236CB82B464A}" srcOrd="2" destOrd="0" presId="urn:microsoft.com/office/officeart/2018/2/layout/IconVerticalSolidList"/>
    <dgm:cxn modelId="{8A7E3725-951C-4872-AA17-FF89DB368C79}" type="presParOf" srcId="{8AEC6B6E-6443-4D5F-80B4-4D161FED6899}" destId="{52BC40C2-9777-47FE-9517-16AB367950A2}" srcOrd="3" destOrd="0" presId="urn:microsoft.com/office/officeart/2018/2/layout/IconVerticalSolidList"/>
    <dgm:cxn modelId="{6098D790-D2CA-4FAF-8658-A31446F0D384}" type="presParOf" srcId="{18357264-7909-41A1-B4B6-767B6278B48D}" destId="{B10CBCAF-6FFC-4BB1-B248-1575B4426023}" srcOrd="3" destOrd="0" presId="urn:microsoft.com/office/officeart/2018/2/layout/IconVerticalSolidList"/>
    <dgm:cxn modelId="{2CF78AEB-4936-4C58-B725-15B9E734009A}" type="presParOf" srcId="{18357264-7909-41A1-B4B6-767B6278B48D}" destId="{54C3A7B0-2AE2-481E-9470-F77C1395DDF9}" srcOrd="4" destOrd="0" presId="urn:microsoft.com/office/officeart/2018/2/layout/IconVerticalSolidList"/>
    <dgm:cxn modelId="{06B10272-0B45-4A0D-A7B3-6C8C542EF936}" type="presParOf" srcId="{54C3A7B0-2AE2-481E-9470-F77C1395DDF9}" destId="{137969E0-751B-4D7E-A556-3333BD6BBCD8}" srcOrd="0" destOrd="0" presId="urn:microsoft.com/office/officeart/2018/2/layout/IconVerticalSolidList"/>
    <dgm:cxn modelId="{931F0FEB-2F54-4A8E-A1DD-59D9AC620DC4}" type="presParOf" srcId="{54C3A7B0-2AE2-481E-9470-F77C1395DDF9}" destId="{251A9B9F-38DB-4D9B-A4D0-CBEB177D374B}" srcOrd="1" destOrd="0" presId="urn:microsoft.com/office/officeart/2018/2/layout/IconVerticalSolidList"/>
    <dgm:cxn modelId="{7DE608C3-E939-458C-9A98-A66D746B08E4}" type="presParOf" srcId="{54C3A7B0-2AE2-481E-9470-F77C1395DDF9}" destId="{97A3ED51-B9C4-4D16-96B1-1BAE1B24F29D}" srcOrd="2" destOrd="0" presId="urn:microsoft.com/office/officeart/2018/2/layout/IconVerticalSolidList"/>
    <dgm:cxn modelId="{8A74BFC9-0197-46C9-8420-8E7AC05F5B51}" type="presParOf" srcId="{54C3A7B0-2AE2-481E-9470-F77C1395DDF9}" destId="{8B6A62D6-7093-41DA-99DB-18F66AFA019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BFBCB9-9522-4763-99AC-F645FA71C2B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F6A51D4-C82E-4F79-B09E-64D3376CF506}">
      <dgm:prSet/>
      <dgm:spPr/>
      <dgm:t>
        <a:bodyPr/>
        <a:lstStyle/>
        <a:p>
          <a:r>
            <a:rPr lang="en-US" b="0" i="0"/>
            <a:t>What: Principal Component </a:t>
          </a:r>
          <a:r>
            <a:rPr lang="en-US"/>
            <a:t>A</a:t>
          </a:r>
          <a:r>
            <a:rPr lang="en-US" b="0" i="0"/>
            <a:t>nalysis for Dimension Reduction Analysis. </a:t>
          </a:r>
          <a:endParaRPr lang="en-US"/>
        </a:p>
      </dgm:t>
    </dgm:pt>
    <dgm:pt modelId="{0174C347-4F35-4814-9A43-1C4D87E5610F}" type="parTrans" cxnId="{673D58EC-CF81-4375-B968-C839AC3F8CA2}">
      <dgm:prSet/>
      <dgm:spPr/>
      <dgm:t>
        <a:bodyPr/>
        <a:lstStyle/>
        <a:p>
          <a:endParaRPr lang="en-US"/>
        </a:p>
      </dgm:t>
    </dgm:pt>
    <dgm:pt modelId="{538411A1-C864-4C2A-9208-85A87BECBCC2}" type="sibTrans" cxnId="{673D58EC-CF81-4375-B968-C839AC3F8CA2}">
      <dgm:prSet/>
      <dgm:spPr/>
      <dgm:t>
        <a:bodyPr/>
        <a:lstStyle/>
        <a:p>
          <a:endParaRPr lang="en-US"/>
        </a:p>
      </dgm:t>
    </dgm:pt>
    <dgm:pt modelId="{266902C0-717B-4B93-A17F-6F23D611075B}">
      <dgm:prSet/>
      <dgm:spPr/>
      <dgm:t>
        <a:bodyPr/>
        <a:lstStyle/>
        <a:p>
          <a:r>
            <a:rPr lang="en-US"/>
            <a:t>How: U</a:t>
          </a:r>
          <a:r>
            <a:rPr lang="en-US" b="0" i="0"/>
            <a:t>sing R and the; </a:t>
          </a:r>
          <a:r>
            <a:rPr lang="en-US" b="0" i="1"/>
            <a:t>princomp()</a:t>
          </a:r>
          <a:r>
            <a:rPr lang="en-US" b="0" i="0"/>
            <a:t> function,</a:t>
          </a:r>
          <a:endParaRPr lang="en-US"/>
        </a:p>
      </dgm:t>
    </dgm:pt>
    <dgm:pt modelId="{E7E7D6BB-2C35-412D-ABC0-EA234E5B1E20}" type="parTrans" cxnId="{1781B7F2-0354-4493-9CDB-C57E790172DD}">
      <dgm:prSet/>
      <dgm:spPr/>
      <dgm:t>
        <a:bodyPr/>
        <a:lstStyle/>
        <a:p>
          <a:endParaRPr lang="en-US"/>
        </a:p>
      </dgm:t>
    </dgm:pt>
    <dgm:pt modelId="{04F29CFA-047E-41C2-A82D-1E88C4E13BCC}" type="sibTrans" cxnId="{1781B7F2-0354-4493-9CDB-C57E790172DD}">
      <dgm:prSet/>
      <dgm:spPr/>
      <dgm:t>
        <a:bodyPr/>
        <a:lstStyle/>
        <a:p>
          <a:endParaRPr lang="en-US"/>
        </a:p>
      </dgm:t>
    </dgm:pt>
    <dgm:pt modelId="{C1ABFE47-6FF9-4472-BEF3-9EF17139045E}">
      <dgm:prSet/>
      <dgm:spPr/>
      <dgm:t>
        <a:bodyPr/>
        <a:lstStyle/>
        <a:p>
          <a:r>
            <a:rPr lang="en-US" b="0" i="0"/>
            <a:t>4 components accounted for about 88% (over 75%) of the variance.</a:t>
          </a:r>
          <a:endParaRPr lang="en-US"/>
        </a:p>
      </dgm:t>
    </dgm:pt>
    <dgm:pt modelId="{06C3EABA-BB52-4D55-9CA6-A3E2664F10D4}" type="parTrans" cxnId="{5424D72F-7E1B-410C-9881-FDFA1B8126EB}">
      <dgm:prSet/>
      <dgm:spPr/>
      <dgm:t>
        <a:bodyPr/>
        <a:lstStyle/>
        <a:p>
          <a:endParaRPr lang="en-US"/>
        </a:p>
      </dgm:t>
    </dgm:pt>
    <dgm:pt modelId="{1E2B9C54-E4BF-4F74-87FD-BBB7C847D3A7}" type="sibTrans" cxnId="{5424D72F-7E1B-410C-9881-FDFA1B8126EB}">
      <dgm:prSet/>
      <dgm:spPr/>
      <dgm:t>
        <a:bodyPr/>
        <a:lstStyle/>
        <a:p>
          <a:endParaRPr lang="en-US"/>
        </a:p>
      </dgm:t>
    </dgm:pt>
    <dgm:pt modelId="{F6362ACC-08DC-49DF-8D87-C2189B3E933F}" type="pres">
      <dgm:prSet presAssocID="{BABFBCB9-9522-4763-99AC-F645FA71C2B2}" presName="root" presStyleCnt="0">
        <dgm:presLayoutVars>
          <dgm:dir/>
          <dgm:resizeHandles val="exact"/>
        </dgm:presLayoutVars>
      </dgm:prSet>
      <dgm:spPr/>
    </dgm:pt>
    <dgm:pt modelId="{CB8E5D47-B6CB-4367-8CA8-16BAD6BF3F4B}" type="pres">
      <dgm:prSet presAssocID="{5F6A51D4-C82E-4F79-B09E-64D3376CF506}" presName="compNode" presStyleCnt="0"/>
      <dgm:spPr/>
    </dgm:pt>
    <dgm:pt modelId="{D42E514E-C85E-48A6-B8C6-9B1C839916B9}" type="pres">
      <dgm:prSet presAssocID="{5F6A51D4-C82E-4F79-B09E-64D3376CF506}" presName="bgRect" presStyleLbl="bgShp" presStyleIdx="0" presStyleCnt="3"/>
      <dgm:spPr/>
    </dgm:pt>
    <dgm:pt modelId="{3D769FD6-EC25-4E3B-B7EB-B0704A15E1D0}" type="pres">
      <dgm:prSet presAssocID="{5F6A51D4-C82E-4F79-B09E-64D3376CF50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EEEA02AE-3616-4AA4-8ABC-290AD62C96CD}" type="pres">
      <dgm:prSet presAssocID="{5F6A51D4-C82E-4F79-B09E-64D3376CF506}" presName="spaceRect" presStyleCnt="0"/>
      <dgm:spPr/>
    </dgm:pt>
    <dgm:pt modelId="{FBCC3A2B-DDD1-4AB9-82AA-610A95474671}" type="pres">
      <dgm:prSet presAssocID="{5F6A51D4-C82E-4F79-B09E-64D3376CF506}" presName="parTx" presStyleLbl="revTx" presStyleIdx="0" presStyleCnt="3">
        <dgm:presLayoutVars>
          <dgm:chMax val="0"/>
          <dgm:chPref val="0"/>
        </dgm:presLayoutVars>
      </dgm:prSet>
      <dgm:spPr/>
    </dgm:pt>
    <dgm:pt modelId="{1B9576DE-F3C4-45E1-88F3-274A04CDC482}" type="pres">
      <dgm:prSet presAssocID="{538411A1-C864-4C2A-9208-85A87BECBCC2}" presName="sibTrans" presStyleCnt="0"/>
      <dgm:spPr/>
    </dgm:pt>
    <dgm:pt modelId="{DC38B08E-C8F6-4CBB-9DB0-DD4453FAEF91}" type="pres">
      <dgm:prSet presAssocID="{266902C0-717B-4B93-A17F-6F23D611075B}" presName="compNode" presStyleCnt="0"/>
      <dgm:spPr/>
    </dgm:pt>
    <dgm:pt modelId="{F43041CD-E671-4B31-B3FD-B07707B072BF}" type="pres">
      <dgm:prSet presAssocID="{266902C0-717B-4B93-A17F-6F23D611075B}" presName="bgRect" presStyleLbl="bgShp" presStyleIdx="1" presStyleCnt="3"/>
      <dgm:spPr/>
    </dgm:pt>
    <dgm:pt modelId="{1C68585C-E515-46A0-8C3D-B37A1FDD999F}" type="pres">
      <dgm:prSet presAssocID="{266902C0-717B-4B93-A17F-6F23D611075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6E143CE3-BF1F-4C74-BF3F-DDD805D628C6}" type="pres">
      <dgm:prSet presAssocID="{266902C0-717B-4B93-A17F-6F23D611075B}" presName="spaceRect" presStyleCnt="0"/>
      <dgm:spPr/>
    </dgm:pt>
    <dgm:pt modelId="{1630A580-020C-4FEF-8F68-910F343BC5C5}" type="pres">
      <dgm:prSet presAssocID="{266902C0-717B-4B93-A17F-6F23D611075B}" presName="parTx" presStyleLbl="revTx" presStyleIdx="1" presStyleCnt="3">
        <dgm:presLayoutVars>
          <dgm:chMax val="0"/>
          <dgm:chPref val="0"/>
        </dgm:presLayoutVars>
      </dgm:prSet>
      <dgm:spPr/>
    </dgm:pt>
    <dgm:pt modelId="{8E2EEA67-1A9B-4B40-BC53-6F6E63246E33}" type="pres">
      <dgm:prSet presAssocID="{04F29CFA-047E-41C2-A82D-1E88C4E13BCC}" presName="sibTrans" presStyleCnt="0"/>
      <dgm:spPr/>
    </dgm:pt>
    <dgm:pt modelId="{766DB701-D5AC-4716-96DD-A35D41E2ADBA}" type="pres">
      <dgm:prSet presAssocID="{C1ABFE47-6FF9-4472-BEF3-9EF17139045E}" presName="compNode" presStyleCnt="0"/>
      <dgm:spPr/>
    </dgm:pt>
    <dgm:pt modelId="{996E8DF0-6064-4D09-9734-31C292862E68}" type="pres">
      <dgm:prSet presAssocID="{C1ABFE47-6FF9-4472-BEF3-9EF17139045E}" presName="bgRect" presStyleLbl="bgShp" presStyleIdx="2" presStyleCnt="3"/>
      <dgm:spPr/>
    </dgm:pt>
    <dgm:pt modelId="{876387A2-4918-4C53-9187-ED9AA9589E11}" type="pres">
      <dgm:prSet presAssocID="{C1ABFE47-6FF9-4472-BEF3-9EF17139045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85313FCE-ED05-4D30-BD3F-78782CCF4923}" type="pres">
      <dgm:prSet presAssocID="{C1ABFE47-6FF9-4472-BEF3-9EF17139045E}" presName="spaceRect" presStyleCnt="0"/>
      <dgm:spPr/>
    </dgm:pt>
    <dgm:pt modelId="{6B5EBF1F-4495-4B6F-B6D5-502C3E880DD9}" type="pres">
      <dgm:prSet presAssocID="{C1ABFE47-6FF9-4472-BEF3-9EF17139045E}" presName="parTx" presStyleLbl="revTx" presStyleIdx="2" presStyleCnt="3">
        <dgm:presLayoutVars>
          <dgm:chMax val="0"/>
          <dgm:chPref val="0"/>
        </dgm:presLayoutVars>
      </dgm:prSet>
      <dgm:spPr/>
    </dgm:pt>
  </dgm:ptLst>
  <dgm:cxnLst>
    <dgm:cxn modelId="{5424D72F-7E1B-410C-9881-FDFA1B8126EB}" srcId="{BABFBCB9-9522-4763-99AC-F645FA71C2B2}" destId="{C1ABFE47-6FF9-4472-BEF3-9EF17139045E}" srcOrd="2" destOrd="0" parTransId="{06C3EABA-BB52-4D55-9CA6-A3E2664F10D4}" sibTransId="{1E2B9C54-E4BF-4F74-87FD-BBB7C847D3A7}"/>
    <dgm:cxn modelId="{42E6AA45-E0B2-4762-9AED-41A858F1A6B9}" type="presOf" srcId="{BABFBCB9-9522-4763-99AC-F645FA71C2B2}" destId="{F6362ACC-08DC-49DF-8D87-C2189B3E933F}" srcOrd="0" destOrd="0" presId="urn:microsoft.com/office/officeart/2018/2/layout/IconVerticalSolidList"/>
    <dgm:cxn modelId="{CE81844D-B0DC-4941-BA3A-D36BAE7ED0D8}" type="presOf" srcId="{266902C0-717B-4B93-A17F-6F23D611075B}" destId="{1630A580-020C-4FEF-8F68-910F343BC5C5}" srcOrd="0" destOrd="0" presId="urn:microsoft.com/office/officeart/2018/2/layout/IconVerticalSolidList"/>
    <dgm:cxn modelId="{378A9557-2F05-4118-96B0-55F682D80DB4}" type="presOf" srcId="{5F6A51D4-C82E-4F79-B09E-64D3376CF506}" destId="{FBCC3A2B-DDD1-4AB9-82AA-610A95474671}" srcOrd="0" destOrd="0" presId="urn:microsoft.com/office/officeart/2018/2/layout/IconVerticalSolidList"/>
    <dgm:cxn modelId="{FA1E70D9-5748-48F1-BEDF-00307F72FD6B}" type="presOf" srcId="{C1ABFE47-6FF9-4472-BEF3-9EF17139045E}" destId="{6B5EBF1F-4495-4B6F-B6D5-502C3E880DD9}" srcOrd="0" destOrd="0" presId="urn:microsoft.com/office/officeart/2018/2/layout/IconVerticalSolidList"/>
    <dgm:cxn modelId="{673D58EC-CF81-4375-B968-C839AC3F8CA2}" srcId="{BABFBCB9-9522-4763-99AC-F645FA71C2B2}" destId="{5F6A51D4-C82E-4F79-B09E-64D3376CF506}" srcOrd="0" destOrd="0" parTransId="{0174C347-4F35-4814-9A43-1C4D87E5610F}" sibTransId="{538411A1-C864-4C2A-9208-85A87BECBCC2}"/>
    <dgm:cxn modelId="{1781B7F2-0354-4493-9CDB-C57E790172DD}" srcId="{BABFBCB9-9522-4763-99AC-F645FA71C2B2}" destId="{266902C0-717B-4B93-A17F-6F23D611075B}" srcOrd="1" destOrd="0" parTransId="{E7E7D6BB-2C35-412D-ABC0-EA234E5B1E20}" sibTransId="{04F29CFA-047E-41C2-A82D-1E88C4E13BCC}"/>
    <dgm:cxn modelId="{3BBF5AA0-E460-41B8-81B7-65725C0492CC}" type="presParOf" srcId="{F6362ACC-08DC-49DF-8D87-C2189B3E933F}" destId="{CB8E5D47-B6CB-4367-8CA8-16BAD6BF3F4B}" srcOrd="0" destOrd="0" presId="urn:microsoft.com/office/officeart/2018/2/layout/IconVerticalSolidList"/>
    <dgm:cxn modelId="{B993E23A-806D-4832-A916-4FFF6B6E7D7D}" type="presParOf" srcId="{CB8E5D47-B6CB-4367-8CA8-16BAD6BF3F4B}" destId="{D42E514E-C85E-48A6-B8C6-9B1C839916B9}" srcOrd="0" destOrd="0" presId="urn:microsoft.com/office/officeart/2018/2/layout/IconVerticalSolidList"/>
    <dgm:cxn modelId="{C8BD03FE-ABFA-4F43-9B65-DBCCA852E6BC}" type="presParOf" srcId="{CB8E5D47-B6CB-4367-8CA8-16BAD6BF3F4B}" destId="{3D769FD6-EC25-4E3B-B7EB-B0704A15E1D0}" srcOrd="1" destOrd="0" presId="urn:microsoft.com/office/officeart/2018/2/layout/IconVerticalSolidList"/>
    <dgm:cxn modelId="{888A93B3-AADE-4518-B2FE-68B88082FDE2}" type="presParOf" srcId="{CB8E5D47-B6CB-4367-8CA8-16BAD6BF3F4B}" destId="{EEEA02AE-3616-4AA4-8ABC-290AD62C96CD}" srcOrd="2" destOrd="0" presId="urn:microsoft.com/office/officeart/2018/2/layout/IconVerticalSolidList"/>
    <dgm:cxn modelId="{A08E1312-134D-4A8D-B981-A3DB19075D2B}" type="presParOf" srcId="{CB8E5D47-B6CB-4367-8CA8-16BAD6BF3F4B}" destId="{FBCC3A2B-DDD1-4AB9-82AA-610A95474671}" srcOrd="3" destOrd="0" presId="urn:microsoft.com/office/officeart/2018/2/layout/IconVerticalSolidList"/>
    <dgm:cxn modelId="{32C07A8E-8E05-4C87-AF6B-384A98F3DBCF}" type="presParOf" srcId="{F6362ACC-08DC-49DF-8D87-C2189B3E933F}" destId="{1B9576DE-F3C4-45E1-88F3-274A04CDC482}" srcOrd="1" destOrd="0" presId="urn:microsoft.com/office/officeart/2018/2/layout/IconVerticalSolidList"/>
    <dgm:cxn modelId="{12EF2F4A-B87A-48E2-9A75-5C923B37427D}" type="presParOf" srcId="{F6362ACC-08DC-49DF-8D87-C2189B3E933F}" destId="{DC38B08E-C8F6-4CBB-9DB0-DD4453FAEF91}" srcOrd="2" destOrd="0" presId="urn:microsoft.com/office/officeart/2018/2/layout/IconVerticalSolidList"/>
    <dgm:cxn modelId="{73F3D2E1-BAC4-47EA-8B58-83BB19C2DDA7}" type="presParOf" srcId="{DC38B08E-C8F6-4CBB-9DB0-DD4453FAEF91}" destId="{F43041CD-E671-4B31-B3FD-B07707B072BF}" srcOrd="0" destOrd="0" presId="urn:microsoft.com/office/officeart/2018/2/layout/IconVerticalSolidList"/>
    <dgm:cxn modelId="{C0066102-9B53-4E05-9085-A35302FF2769}" type="presParOf" srcId="{DC38B08E-C8F6-4CBB-9DB0-DD4453FAEF91}" destId="{1C68585C-E515-46A0-8C3D-B37A1FDD999F}" srcOrd="1" destOrd="0" presId="urn:microsoft.com/office/officeart/2018/2/layout/IconVerticalSolidList"/>
    <dgm:cxn modelId="{73ADACF4-7012-46F5-9D89-7E915918C55D}" type="presParOf" srcId="{DC38B08E-C8F6-4CBB-9DB0-DD4453FAEF91}" destId="{6E143CE3-BF1F-4C74-BF3F-DDD805D628C6}" srcOrd="2" destOrd="0" presId="urn:microsoft.com/office/officeart/2018/2/layout/IconVerticalSolidList"/>
    <dgm:cxn modelId="{0581C9F9-AAA6-463D-A9CD-4B627713F0D1}" type="presParOf" srcId="{DC38B08E-C8F6-4CBB-9DB0-DD4453FAEF91}" destId="{1630A580-020C-4FEF-8F68-910F343BC5C5}" srcOrd="3" destOrd="0" presId="urn:microsoft.com/office/officeart/2018/2/layout/IconVerticalSolidList"/>
    <dgm:cxn modelId="{496264C3-E772-44BE-B294-DAD6A3C4B696}" type="presParOf" srcId="{F6362ACC-08DC-49DF-8D87-C2189B3E933F}" destId="{8E2EEA67-1A9B-4B40-BC53-6F6E63246E33}" srcOrd="3" destOrd="0" presId="urn:microsoft.com/office/officeart/2018/2/layout/IconVerticalSolidList"/>
    <dgm:cxn modelId="{B1079F9B-3691-4223-8E41-326C144C11CE}" type="presParOf" srcId="{F6362ACC-08DC-49DF-8D87-C2189B3E933F}" destId="{766DB701-D5AC-4716-96DD-A35D41E2ADBA}" srcOrd="4" destOrd="0" presId="urn:microsoft.com/office/officeart/2018/2/layout/IconVerticalSolidList"/>
    <dgm:cxn modelId="{BD1B0085-4279-4D50-990C-F20F1E03C9C8}" type="presParOf" srcId="{766DB701-D5AC-4716-96DD-A35D41E2ADBA}" destId="{996E8DF0-6064-4D09-9734-31C292862E68}" srcOrd="0" destOrd="0" presId="urn:microsoft.com/office/officeart/2018/2/layout/IconVerticalSolidList"/>
    <dgm:cxn modelId="{C8FCAA09-9EC7-4B32-B637-E3C958BDA645}" type="presParOf" srcId="{766DB701-D5AC-4716-96DD-A35D41E2ADBA}" destId="{876387A2-4918-4C53-9187-ED9AA9589E11}" srcOrd="1" destOrd="0" presId="urn:microsoft.com/office/officeart/2018/2/layout/IconVerticalSolidList"/>
    <dgm:cxn modelId="{8B7FE566-003F-4C24-8242-3C8C6047B47C}" type="presParOf" srcId="{766DB701-D5AC-4716-96DD-A35D41E2ADBA}" destId="{85313FCE-ED05-4D30-BD3F-78782CCF4923}" srcOrd="2" destOrd="0" presId="urn:microsoft.com/office/officeart/2018/2/layout/IconVerticalSolidList"/>
    <dgm:cxn modelId="{D53AF179-5FA6-469C-8A91-BABD30EA5E5D}" type="presParOf" srcId="{766DB701-D5AC-4716-96DD-A35D41E2ADBA}" destId="{6B5EBF1F-4495-4B6F-B6D5-502C3E880DD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9F4DBD-FD8A-42D7-94F9-2E0EAAF6FED0}" type="doc">
      <dgm:prSet loTypeId="urn:microsoft.com/office/officeart/2018/5/layout/CenteredIconLabelDescriptionList" loCatId="icon" qsTypeId="urn:microsoft.com/office/officeart/2005/8/quickstyle/simple1" qsCatId="simple" csTypeId="urn:microsoft.com/office/officeart/2005/8/colors/accent2_2" csCatId="accent2" phldr="1"/>
      <dgm:spPr/>
      <dgm:t>
        <a:bodyPr/>
        <a:lstStyle/>
        <a:p>
          <a:endParaRPr lang="en-US"/>
        </a:p>
      </dgm:t>
    </dgm:pt>
    <dgm:pt modelId="{15132732-D5DD-400C-ADC6-B6D2868C5E20}">
      <dgm:prSet/>
      <dgm:spPr/>
      <dgm:t>
        <a:bodyPr/>
        <a:lstStyle/>
        <a:p>
          <a:pPr>
            <a:lnSpc>
              <a:spcPct val="100000"/>
            </a:lnSpc>
            <a:defRPr b="1"/>
          </a:pPr>
          <a:r>
            <a:rPr lang="en-US"/>
            <a:t>Factor 1: Core Inflation</a:t>
          </a:r>
        </a:p>
      </dgm:t>
    </dgm:pt>
    <dgm:pt modelId="{E8B27CDB-D66B-43E3-9738-E3373724B4BC}" type="parTrans" cxnId="{981E29CC-9BD0-4AE8-B448-3F6212AE621D}">
      <dgm:prSet/>
      <dgm:spPr/>
      <dgm:t>
        <a:bodyPr/>
        <a:lstStyle/>
        <a:p>
          <a:endParaRPr lang="en-US"/>
        </a:p>
      </dgm:t>
    </dgm:pt>
    <dgm:pt modelId="{14C122B8-E8F8-4601-9F68-E8E0D4A87BAF}" type="sibTrans" cxnId="{981E29CC-9BD0-4AE8-B448-3F6212AE621D}">
      <dgm:prSet/>
      <dgm:spPr/>
      <dgm:t>
        <a:bodyPr/>
        <a:lstStyle/>
        <a:p>
          <a:endParaRPr lang="en-US"/>
        </a:p>
      </dgm:t>
    </dgm:pt>
    <dgm:pt modelId="{D3427B18-60FA-4E89-9628-537457629970}">
      <dgm:prSet/>
      <dgm:spPr/>
      <dgm:t>
        <a:bodyPr/>
        <a:lstStyle/>
        <a:p>
          <a:pPr>
            <a:lnSpc>
              <a:spcPct val="100000"/>
            </a:lnSpc>
          </a:pPr>
          <a:r>
            <a:rPr lang="en-US"/>
            <a:t>Headline Consumer Price Index (HCPI) has a high loading of 0.862</a:t>
          </a:r>
        </a:p>
      </dgm:t>
    </dgm:pt>
    <dgm:pt modelId="{95C1F2FE-DBB8-4110-80AF-B16A187CA3DB}" type="parTrans" cxnId="{E81B7848-EECE-477A-9773-3F9F1714E3B8}">
      <dgm:prSet/>
      <dgm:spPr/>
      <dgm:t>
        <a:bodyPr/>
        <a:lstStyle/>
        <a:p>
          <a:endParaRPr lang="en-US"/>
        </a:p>
      </dgm:t>
    </dgm:pt>
    <dgm:pt modelId="{411E46A5-3346-4ACE-B0AA-73D91457A91A}" type="sibTrans" cxnId="{E81B7848-EECE-477A-9773-3F9F1714E3B8}">
      <dgm:prSet/>
      <dgm:spPr/>
      <dgm:t>
        <a:bodyPr/>
        <a:lstStyle/>
        <a:p>
          <a:endParaRPr lang="en-US"/>
        </a:p>
      </dgm:t>
    </dgm:pt>
    <dgm:pt modelId="{8567C0D2-2360-4DB8-9679-230936DDDDBA}">
      <dgm:prSet/>
      <dgm:spPr/>
      <dgm:t>
        <a:bodyPr/>
        <a:lstStyle/>
        <a:p>
          <a:pPr>
            <a:lnSpc>
              <a:spcPct val="100000"/>
            </a:lnSpc>
          </a:pPr>
          <a:r>
            <a:rPr lang="en-US"/>
            <a:t>Core Consumer Price Inflation (CCPI) has a high loading of 0.731</a:t>
          </a:r>
        </a:p>
      </dgm:t>
    </dgm:pt>
    <dgm:pt modelId="{0FC57624-CDA1-4A05-A1DC-14FCC07510A4}" type="parTrans" cxnId="{776EA818-60C9-437C-8A76-B729074EE697}">
      <dgm:prSet/>
      <dgm:spPr/>
      <dgm:t>
        <a:bodyPr/>
        <a:lstStyle/>
        <a:p>
          <a:endParaRPr lang="en-US"/>
        </a:p>
      </dgm:t>
    </dgm:pt>
    <dgm:pt modelId="{F0C4DC0F-6DE9-41B7-86A8-3C04597D7281}" type="sibTrans" cxnId="{776EA818-60C9-437C-8A76-B729074EE697}">
      <dgm:prSet/>
      <dgm:spPr/>
      <dgm:t>
        <a:bodyPr/>
        <a:lstStyle/>
        <a:p>
          <a:endParaRPr lang="en-US"/>
        </a:p>
      </dgm:t>
    </dgm:pt>
    <dgm:pt modelId="{A557E1BA-DF60-4B92-B234-796ED29F27F2}">
      <dgm:prSet/>
      <dgm:spPr/>
      <dgm:t>
        <a:bodyPr/>
        <a:lstStyle/>
        <a:p>
          <a:pPr>
            <a:lnSpc>
              <a:spcPct val="100000"/>
            </a:lnSpc>
          </a:pPr>
          <a:r>
            <a:rPr lang="en-US"/>
            <a:t>Food Consumer Price Inflation (FCPI) has a high loading of 0.846</a:t>
          </a:r>
        </a:p>
      </dgm:t>
    </dgm:pt>
    <dgm:pt modelId="{1CACCE91-D059-449D-BF61-02854F66ECC6}" type="parTrans" cxnId="{14C4C507-A308-4D58-A581-964D2D3A1734}">
      <dgm:prSet/>
      <dgm:spPr/>
      <dgm:t>
        <a:bodyPr/>
        <a:lstStyle/>
        <a:p>
          <a:endParaRPr lang="en-US"/>
        </a:p>
      </dgm:t>
    </dgm:pt>
    <dgm:pt modelId="{62AAA48E-FB93-4FCA-90AE-31AF39F5BDE0}" type="sibTrans" cxnId="{14C4C507-A308-4D58-A581-964D2D3A1734}">
      <dgm:prSet/>
      <dgm:spPr/>
      <dgm:t>
        <a:bodyPr/>
        <a:lstStyle/>
        <a:p>
          <a:endParaRPr lang="en-US"/>
        </a:p>
      </dgm:t>
    </dgm:pt>
    <dgm:pt modelId="{3326AF05-D842-42F0-BAD6-032EBE018438}">
      <dgm:prSet/>
      <dgm:spPr/>
      <dgm:t>
        <a:bodyPr/>
        <a:lstStyle/>
        <a:p>
          <a:pPr>
            <a:lnSpc>
              <a:spcPct val="100000"/>
            </a:lnSpc>
            <a:defRPr b="1"/>
          </a:pPr>
          <a:r>
            <a:rPr lang="en-US"/>
            <a:t>Factor 2: Broader Economic</a:t>
          </a:r>
        </a:p>
      </dgm:t>
    </dgm:pt>
    <dgm:pt modelId="{2DFB99A1-DE06-4DD5-8FB0-0D880EEDE14F}" type="parTrans" cxnId="{19684FF7-CA2C-4DF1-97B6-C030C098C138}">
      <dgm:prSet/>
      <dgm:spPr/>
      <dgm:t>
        <a:bodyPr/>
        <a:lstStyle/>
        <a:p>
          <a:endParaRPr lang="en-US"/>
        </a:p>
      </dgm:t>
    </dgm:pt>
    <dgm:pt modelId="{1FC6348B-CB27-46A7-B784-AA0047287513}" type="sibTrans" cxnId="{19684FF7-CA2C-4DF1-97B6-C030C098C138}">
      <dgm:prSet/>
      <dgm:spPr/>
      <dgm:t>
        <a:bodyPr/>
        <a:lstStyle/>
        <a:p>
          <a:endParaRPr lang="en-US"/>
        </a:p>
      </dgm:t>
    </dgm:pt>
    <dgm:pt modelId="{86A7DC38-74F6-4863-AD5D-6F21BF36992E}">
      <dgm:prSet/>
      <dgm:spPr/>
      <dgm:t>
        <a:bodyPr/>
        <a:lstStyle/>
        <a:p>
          <a:pPr>
            <a:lnSpc>
              <a:spcPct val="100000"/>
            </a:lnSpc>
          </a:pPr>
          <a:r>
            <a:rPr lang="en-US">
              <a:latin typeface="Calibri" panose="020F0502020204030204"/>
            </a:rPr>
            <a:t>Local Purchasing Power Index</a:t>
          </a:r>
          <a:r>
            <a:rPr lang="en-US"/>
            <a:t> (</a:t>
          </a:r>
          <a:r>
            <a:rPr lang="en-US">
              <a:latin typeface="Calibri" panose="020F0502020204030204"/>
            </a:rPr>
            <a:t>LPPI</a:t>
          </a:r>
          <a:r>
            <a:rPr lang="en-US"/>
            <a:t>) has a loading of 0.503</a:t>
          </a:r>
        </a:p>
      </dgm:t>
    </dgm:pt>
    <dgm:pt modelId="{28321FCC-67A5-40EA-8301-B5B34D18BEB7}" type="parTrans" cxnId="{DE2F9A65-4DE6-496D-B37D-2E0562100359}">
      <dgm:prSet/>
      <dgm:spPr/>
      <dgm:t>
        <a:bodyPr/>
        <a:lstStyle/>
        <a:p>
          <a:endParaRPr lang="en-US"/>
        </a:p>
      </dgm:t>
    </dgm:pt>
    <dgm:pt modelId="{65E7ACF2-EBC7-47B1-B6CD-8709388D7855}" type="sibTrans" cxnId="{DE2F9A65-4DE6-496D-B37D-2E0562100359}">
      <dgm:prSet/>
      <dgm:spPr/>
      <dgm:t>
        <a:bodyPr/>
        <a:lstStyle/>
        <a:p>
          <a:endParaRPr lang="en-US"/>
        </a:p>
      </dgm:t>
    </dgm:pt>
    <dgm:pt modelId="{502F022E-6643-4A19-B6AC-F75A6651AA30}">
      <dgm:prSet/>
      <dgm:spPr/>
      <dgm:t>
        <a:bodyPr/>
        <a:lstStyle/>
        <a:p>
          <a:pPr>
            <a:lnSpc>
              <a:spcPct val="100000"/>
            </a:lnSpc>
          </a:pPr>
          <a:r>
            <a:rPr lang="en-US">
              <a:latin typeface="Calibri" panose="020F0502020204030204"/>
            </a:rPr>
            <a:t>Restaurant Pricing</a:t>
          </a:r>
          <a:r>
            <a:rPr lang="en-US"/>
            <a:t> Index (</a:t>
          </a:r>
          <a:r>
            <a:rPr lang="en-US">
              <a:latin typeface="Calibri" panose="020F0502020204030204"/>
            </a:rPr>
            <a:t>RPI</a:t>
          </a:r>
          <a:r>
            <a:rPr lang="en-US"/>
            <a:t>) has a loading of 0.681</a:t>
          </a:r>
        </a:p>
      </dgm:t>
    </dgm:pt>
    <dgm:pt modelId="{FD41B3E5-CACF-412E-9FB8-E62C48C78C02}" type="parTrans" cxnId="{C6AC5918-4678-4775-93E8-8C7E23A522A5}">
      <dgm:prSet/>
      <dgm:spPr/>
      <dgm:t>
        <a:bodyPr/>
        <a:lstStyle/>
        <a:p>
          <a:endParaRPr lang="en-US"/>
        </a:p>
      </dgm:t>
    </dgm:pt>
    <dgm:pt modelId="{11C03223-7445-4C9A-AB3A-C30EBC7210EA}" type="sibTrans" cxnId="{C6AC5918-4678-4775-93E8-8C7E23A522A5}">
      <dgm:prSet/>
      <dgm:spPr/>
      <dgm:t>
        <a:bodyPr/>
        <a:lstStyle/>
        <a:p>
          <a:endParaRPr lang="en-US"/>
        </a:p>
      </dgm:t>
    </dgm:pt>
    <dgm:pt modelId="{9B2801F0-EB5E-4CAB-B7BA-D6A273C7F312}" type="pres">
      <dgm:prSet presAssocID="{949F4DBD-FD8A-42D7-94F9-2E0EAAF6FED0}" presName="root" presStyleCnt="0">
        <dgm:presLayoutVars>
          <dgm:dir/>
          <dgm:resizeHandles val="exact"/>
        </dgm:presLayoutVars>
      </dgm:prSet>
      <dgm:spPr/>
    </dgm:pt>
    <dgm:pt modelId="{1F0D0963-BE19-4541-9729-62FE31802869}" type="pres">
      <dgm:prSet presAssocID="{15132732-D5DD-400C-ADC6-B6D2868C5E20}" presName="compNode" presStyleCnt="0"/>
      <dgm:spPr/>
    </dgm:pt>
    <dgm:pt modelId="{E4659EB8-49E1-4C9E-8894-A5D7ADCB28D0}" type="pres">
      <dgm:prSet presAssocID="{15132732-D5DD-400C-ADC6-B6D2868C5E2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0BAE02F8-5880-442D-B1BD-7D8FB6B294D8}" type="pres">
      <dgm:prSet presAssocID="{15132732-D5DD-400C-ADC6-B6D2868C5E20}" presName="iconSpace" presStyleCnt="0"/>
      <dgm:spPr/>
    </dgm:pt>
    <dgm:pt modelId="{328402F4-852E-4AEB-AA69-B14873C510E9}" type="pres">
      <dgm:prSet presAssocID="{15132732-D5DD-400C-ADC6-B6D2868C5E20}" presName="parTx" presStyleLbl="revTx" presStyleIdx="0" presStyleCnt="4">
        <dgm:presLayoutVars>
          <dgm:chMax val="0"/>
          <dgm:chPref val="0"/>
        </dgm:presLayoutVars>
      </dgm:prSet>
      <dgm:spPr/>
    </dgm:pt>
    <dgm:pt modelId="{8737C0D6-47CA-4ABF-A143-D0E89BD94409}" type="pres">
      <dgm:prSet presAssocID="{15132732-D5DD-400C-ADC6-B6D2868C5E20}" presName="txSpace" presStyleCnt="0"/>
      <dgm:spPr/>
    </dgm:pt>
    <dgm:pt modelId="{AE28A9B8-F141-44BE-936A-351214B4F5D9}" type="pres">
      <dgm:prSet presAssocID="{15132732-D5DD-400C-ADC6-B6D2868C5E20}" presName="desTx" presStyleLbl="revTx" presStyleIdx="1" presStyleCnt="4">
        <dgm:presLayoutVars/>
      </dgm:prSet>
      <dgm:spPr/>
    </dgm:pt>
    <dgm:pt modelId="{B643A7CF-C1A9-4186-A105-AF711CA6F9F4}" type="pres">
      <dgm:prSet presAssocID="{14C122B8-E8F8-4601-9F68-E8E0D4A87BAF}" presName="sibTrans" presStyleCnt="0"/>
      <dgm:spPr/>
    </dgm:pt>
    <dgm:pt modelId="{14304BAD-F586-4DCF-87A9-9D9EC6308B80}" type="pres">
      <dgm:prSet presAssocID="{3326AF05-D842-42F0-BAD6-032EBE018438}" presName="compNode" presStyleCnt="0"/>
      <dgm:spPr/>
    </dgm:pt>
    <dgm:pt modelId="{80E0A06C-DEDD-47C2-BB5D-B88AE9F1EA71}" type="pres">
      <dgm:prSet presAssocID="{3326AF05-D842-42F0-BAD6-032EBE01843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7E981732-6D0B-4AD3-9359-64971605E0B8}" type="pres">
      <dgm:prSet presAssocID="{3326AF05-D842-42F0-BAD6-032EBE018438}" presName="iconSpace" presStyleCnt="0"/>
      <dgm:spPr/>
    </dgm:pt>
    <dgm:pt modelId="{1439A830-581F-4B82-A80D-3128E7D077DC}" type="pres">
      <dgm:prSet presAssocID="{3326AF05-D842-42F0-BAD6-032EBE018438}" presName="parTx" presStyleLbl="revTx" presStyleIdx="2" presStyleCnt="4">
        <dgm:presLayoutVars>
          <dgm:chMax val="0"/>
          <dgm:chPref val="0"/>
        </dgm:presLayoutVars>
      </dgm:prSet>
      <dgm:spPr/>
    </dgm:pt>
    <dgm:pt modelId="{20144E5D-4E61-4302-A45D-276BF90DA8B3}" type="pres">
      <dgm:prSet presAssocID="{3326AF05-D842-42F0-BAD6-032EBE018438}" presName="txSpace" presStyleCnt="0"/>
      <dgm:spPr/>
    </dgm:pt>
    <dgm:pt modelId="{71A9A34E-A737-4DDB-8076-7B8537B0754E}" type="pres">
      <dgm:prSet presAssocID="{3326AF05-D842-42F0-BAD6-032EBE018438}" presName="desTx" presStyleLbl="revTx" presStyleIdx="3" presStyleCnt="4">
        <dgm:presLayoutVars/>
      </dgm:prSet>
      <dgm:spPr/>
    </dgm:pt>
  </dgm:ptLst>
  <dgm:cxnLst>
    <dgm:cxn modelId="{1A1AB900-9349-4BBB-86CA-9D886DBE268F}" type="presOf" srcId="{8567C0D2-2360-4DB8-9679-230936DDDDBA}" destId="{AE28A9B8-F141-44BE-936A-351214B4F5D9}" srcOrd="0" destOrd="1" presId="urn:microsoft.com/office/officeart/2018/5/layout/CenteredIconLabelDescriptionList"/>
    <dgm:cxn modelId="{85D1FE03-5C46-4699-BD70-8CD78352E9FF}" type="presOf" srcId="{A557E1BA-DF60-4B92-B234-796ED29F27F2}" destId="{AE28A9B8-F141-44BE-936A-351214B4F5D9}" srcOrd="0" destOrd="2" presId="urn:microsoft.com/office/officeart/2018/5/layout/CenteredIconLabelDescriptionList"/>
    <dgm:cxn modelId="{14C4C507-A308-4D58-A581-964D2D3A1734}" srcId="{15132732-D5DD-400C-ADC6-B6D2868C5E20}" destId="{A557E1BA-DF60-4B92-B234-796ED29F27F2}" srcOrd="2" destOrd="0" parTransId="{1CACCE91-D059-449D-BF61-02854F66ECC6}" sibTransId="{62AAA48E-FB93-4FCA-90AE-31AF39F5BDE0}"/>
    <dgm:cxn modelId="{4C0A9A15-D307-4572-BCD7-70A28F64D200}" type="presOf" srcId="{3326AF05-D842-42F0-BAD6-032EBE018438}" destId="{1439A830-581F-4B82-A80D-3128E7D077DC}" srcOrd="0" destOrd="0" presId="urn:microsoft.com/office/officeart/2018/5/layout/CenteredIconLabelDescriptionList"/>
    <dgm:cxn modelId="{C6AC5918-4678-4775-93E8-8C7E23A522A5}" srcId="{3326AF05-D842-42F0-BAD6-032EBE018438}" destId="{502F022E-6643-4A19-B6AC-F75A6651AA30}" srcOrd="1" destOrd="0" parTransId="{FD41B3E5-CACF-412E-9FB8-E62C48C78C02}" sibTransId="{11C03223-7445-4C9A-AB3A-C30EBC7210EA}"/>
    <dgm:cxn modelId="{776EA818-60C9-437C-8A76-B729074EE697}" srcId="{15132732-D5DD-400C-ADC6-B6D2868C5E20}" destId="{8567C0D2-2360-4DB8-9679-230936DDDDBA}" srcOrd="1" destOrd="0" parTransId="{0FC57624-CDA1-4A05-A1DC-14FCC07510A4}" sibTransId="{F0C4DC0F-6DE9-41B7-86A8-3C04597D7281}"/>
    <dgm:cxn modelId="{DE2F9A65-4DE6-496D-B37D-2E0562100359}" srcId="{3326AF05-D842-42F0-BAD6-032EBE018438}" destId="{86A7DC38-74F6-4863-AD5D-6F21BF36992E}" srcOrd="0" destOrd="0" parTransId="{28321FCC-67A5-40EA-8301-B5B34D18BEB7}" sibTransId="{65E7ACF2-EBC7-47B1-B6CD-8709388D7855}"/>
    <dgm:cxn modelId="{E81B7848-EECE-477A-9773-3F9F1714E3B8}" srcId="{15132732-D5DD-400C-ADC6-B6D2868C5E20}" destId="{D3427B18-60FA-4E89-9628-537457629970}" srcOrd="0" destOrd="0" parTransId="{95C1F2FE-DBB8-4110-80AF-B16A187CA3DB}" sibTransId="{411E46A5-3346-4ACE-B0AA-73D91457A91A}"/>
    <dgm:cxn modelId="{1227336B-FF4D-4BF2-95F0-48BC8DE6FEC9}" type="presOf" srcId="{D3427B18-60FA-4E89-9628-537457629970}" destId="{AE28A9B8-F141-44BE-936A-351214B4F5D9}" srcOrd="0" destOrd="0" presId="urn:microsoft.com/office/officeart/2018/5/layout/CenteredIconLabelDescriptionList"/>
    <dgm:cxn modelId="{E710FF4B-A77C-4F7F-A4BF-CBE5159F2B4B}" type="presOf" srcId="{86A7DC38-74F6-4863-AD5D-6F21BF36992E}" destId="{71A9A34E-A737-4DDB-8076-7B8537B0754E}" srcOrd="0" destOrd="0" presId="urn:microsoft.com/office/officeart/2018/5/layout/CenteredIconLabelDescriptionList"/>
    <dgm:cxn modelId="{D9F6ED71-4F54-40C7-BBC7-D120700CF3C2}" type="presOf" srcId="{15132732-D5DD-400C-ADC6-B6D2868C5E20}" destId="{328402F4-852E-4AEB-AA69-B14873C510E9}" srcOrd="0" destOrd="0" presId="urn:microsoft.com/office/officeart/2018/5/layout/CenteredIconLabelDescriptionList"/>
    <dgm:cxn modelId="{981E29CC-9BD0-4AE8-B448-3F6212AE621D}" srcId="{949F4DBD-FD8A-42D7-94F9-2E0EAAF6FED0}" destId="{15132732-D5DD-400C-ADC6-B6D2868C5E20}" srcOrd="0" destOrd="0" parTransId="{E8B27CDB-D66B-43E3-9738-E3373724B4BC}" sibTransId="{14C122B8-E8F8-4601-9F68-E8E0D4A87BAF}"/>
    <dgm:cxn modelId="{52CD12DB-219F-4A50-94B3-0A6ACA2520D1}" type="presOf" srcId="{502F022E-6643-4A19-B6AC-F75A6651AA30}" destId="{71A9A34E-A737-4DDB-8076-7B8537B0754E}" srcOrd="0" destOrd="1" presId="urn:microsoft.com/office/officeart/2018/5/layout/CenteredIconLabelDescriptionList"/>
    <dgm:cxn modelId="{D5D0C6F3-E0DA-4B6C-ACBD-718FFDFB5AFB}" type="presOf" srcId="{949F4DBD-FD8A-42D7-94F9-2E0EAAF6FED0}" destId="{9B2801F0-EB5E-4CAB-B7BA-D6A273C7F312}" srcOrd="0" destOrd="0" presId="urn:microsoft.com/office/officeart/2018/5/layout/CenteredIconLabelDescriptionList"/>
    <dgm:cxn modelId="{19684FF7-CA2C-4DF1-97B6-C030C098C138}" srcId="{949F4DBD-FD8A-42D7-94F9-2E0EAAF6FED0}" destId="{3326AF05-D842-42F0-BAD6-032EBE018438}" srcOrd="1" destOrd="0" parTransId="{2DFB99A1-DE06-4DD5-8FB0-0D880EEDE14F}" sibTransId="{1FC6348B-CB27-46A7-B784-AA0047287513}"/>
    <dgm:cxn modelId="{E074E06B-6325-4B8C-B69C-5AC4F5010729}" type="presParOf" srcId="{9B2801F0-EB5E-4CAB-B7BA-D6A273C7F312}" destId="{1F0D0963-BE19-4541-9729-62FE31802869}" srcOrd="0" destOrd="0" presId="urn:microsoft.com/office/officeart/2018/5/layout/CenteredIconLabelDescriptionList"/>
    <dgm:cxn modelId="{27A5B706-3734-4E9B-850B-C82116F83A10}" type="presParOf" srcId="{1F0D0963-BE19-4541-9729-62FE31802869}" destId="{E4659EB8-49E1-4C9E-8894-A5D7ADCB28D0}" srcOrd="0" destOrd="0" presId="urn:microsoft.com/office/officeart/2018/5/layout/CenteredIconLabelDescriptionList"/>
    <dgm:cxn modelId="{9FD847AB-48E4-4B90-B487-C620AB90E00E}" type="presParOf" srcId="{1F0D0963-BE19-4541-9729-62FE31802869}" destId="{0BAE02F8-5880-442D-B1BD-7D8FB6B294D8}" srcOrd="1" destOrd="0" presId="urn:microsoft.com/office/officeart/2018/5/layout/CenteredIconLabelDescriptionList"/>
    <dgm:cxn modelId="{331310D7-F4EF-4090-B57C-D20796F3326B}" type="presParOf" srcId="{1F0D0963-BE19-4541-9729-62FE31802869}" destId="{328402F4-852E-4AEB-AA69-B14873C510E9}" srcOrd="2" destOrd="0" presId="urn:microsoft.com/office/officeart/2018/5/layout/CenteredIconLabelDescriptionList"/>
    <dgm:cxn modelId="{365734A5-C55D-45A3-A05C-8874755E2190}" type="presParOf" srcId="{1F0D0963-BE19-4541-9729-62FE31802869}" destId="{8737C0D6-47CA-4ABF-A143-D0E89BD94409}" srcOrd="3" destOrd="0" presId="urn:microsoft.com/office/officeart/2018/5/layout/CenteredIconLabelDescriptionList"/>
    <dgm:cxn modelId="{2189C02D-E1D1-48CD-A07D-FD81C7A21D0C}" type="presParOf" srcId="{1F0D0963-BE19-4541-9729-62FE31802869}" destId="{AE28A9B8-F141-44BE-936A-351214B4F5D9}" srcOrd="4" destOrd="0" presId="urn:microsoft.com/office/officeart/2018/5/layout/CenteredIconLabelDescriptionList"/>
    <dgm:cxn modelId="{5D51EB93-E2B9-43CA-9716-163A64C9BA71}" type="presParOf" srcId="{9B2801F0-EB5E-4CAB-B7BA-D6A273C7F312}" destId="{B643A7CF-C1A9-4186-A105-AF711CA6F9F4}" srcOrd="1" destOrd="0" presId="urn:microsoft.com/office/officeart/2018/5/layout/CenteredIconLabelDescriptionList"/>
    <dgm:cxn modelId="{67C9F808-98BC-4492-8205-49A2EB40EC13}" type="presParOf" srcId="{9B2801F0-EB5E-4CAB-B7BA-D6A273C7F312}" destId="{14304BAD-F586-4DCF-87A9-9D9EC6308B80}" srcOrd="2" destOrd="0" presId="urn:microsoft.com/office/officeart/2018/5/layout/CenteredIconLabelDescriptionList"/>
    <dgm:cxn modelId="{0F94E801-A5BA-4BC9-8A0A-6DDD229361F5}" type="presParOf" srcId="{14304BAD-F586-4DCF-87A9-9D9EC6308B80}" destId="{80E0A06C-DEDD-47C2-BB5D-B88AE9F1EA71}" srcOrd="0" destOrd="0" presId="urn:microsoft.com/office/officeart/2018/5/layout/CenteredIconLabelDescriptionList"/>
    <dgm:cxn modelId="{8A0F3935-F68D-4165-85DE-992779CD5A1B}" type="presParOf" srcId="{14304BAD-F586-4DCF-87A9-9D9EC6308B80}" destId="{7E981732-6D0B-4AD3-9359-64971605E0B8}" srcOrd="1" destOrd="0" presId="urn:microsoft.com/office/officeart/2018/5/layout/CenteredIconLabelDescriptionList"/>
    <dgm:cxn modelId="{F58569F8-F5EC-430D-9EB0-F1443011E084}" type="presParOf" srcId="{14304BAD-F586-4DCF-87A9-9D9EC6308B80}" destId="{1439A830-581F-4B82-A80D-3128E7D077DC}" srcOrd="2" destOrd="0" presId="urn:microsoft.com/office/officeart/2018/5/layout/CenteredIconLabelDescriptionList"/>
    <dgm:cxn modelId="{D9E6411F-1744-4586-BA00-9877A2A7902D}" type="presParOf" srcId="{14304BAD-F586-4DCF-87A9-9D9EC6308B80}" destId="{20144E5D-4E61-4302-A45D-276BF90DA8B3}" srcOrd="3" destOrd="0" presId="urn:microsoft.com/office/officeart/2018/5/layout/CenteredIconLabelDescriptionList"/>
    <dgm:cxn modelId="{59287E68-575F-4BD1-9AED-1CD9CE0CB222}" type="presParOf" srcId="{14304BAD-F586-4DCF-87A9-9D9EC6308B80}" destId="{71A9A34E-A737-4DDB-8076-7B8537B0754E}"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15972-F9C8-4CA3-916F-435096B90EF5}">
      <dsp:nvSpPr>
        <dsp:cNvPr id="0" name=""/>
        <dsp:cNvSpPr/>
      </dsp:nvSpPr>
      <dsp:spPr>
        <a:xfrm>
          <a:off x="0" y="2256"/>
          <a:ext cx="9143538" cy="9930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75C4B8-ED96-4DAC-8576-A107AE31E0C9}">
      <dsp:nvSpPr>
        <dsp:cNvPr id="0" name=""/>
        <dsp:cNvSpPr/>
      </dsp:nvSpPr>
      <dsp:spPr>
        <a:xfrm>
          <a:off x="300401" y="225695"/>
          <a:ext cx="546718" cy="5461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BE1568-DD8F-4112-89E5-4D85D75A112D}">
      <dsp:nvSpPr>
        <dsp:cNvPr id="0" name=""/>
        <dsp:cNvSpPr/>
      </dsp:nvSpPr>
      <dsp:spPr>
        <a:xfrm>
          <a:off x="1147521" y="2256"/>
          <a:ext cx="7961259" cy="1055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68" tIns="111668" rIns="111668" bIns="111668" numCol="1" spcCol="1270" anchor="ctr" anchorCtr="0">
          <a:noAutofit/>
        </a:bodyPr>
        <a:lstStyle/>
        <a:p>
          <a:pPr marL="0" lvl="0" indent="0" algn="l" defTabSz="622300">
            <a:lnSpc>
              <a:spcPct val="100000"/>
            </a:lnSpc>
            <a:spcBef>
              <a:spcPct val="0"/>
            </a:spcBef>
            <a:spcAft>
              <a:spcPct val="35000"/>
            </a:spcAft>
            <a:buNone/>
          </a:pPr>
          <a:r>
            <a:rPr lang="en-US" sz="1400" kern="1200"/>
            <a:t>Inflation is a crucial economic variable that affects the living standards of individuals and the overall health of the economy. High or unpredictable inflation can erode the purchasing power of consumers and lead to economic instability" (Blanchard &amp; Gali, 2007). </a:t>
          </a:r>
          <a:br>
            <a:rPr lang="en-US" sz="1400" kern="1200"/>
          </a:br>
          <a:endParaRPr lang="en-US" sz="1400" kern="1200"/>
        </a:p>
      </dsp:txBody>
      <dsp:txXfrm>
        <a:off x="1147521" y="2256"/>
        <a:ext cx="7961259" cy="1055129"/>
      </dsp:txXfrm>
    </dsp:sp>
    <dsp:sp modelId="{DF6B3F89-F345-4FD5-B202-A9376894EC0E}">
      <dsp:nvSpPr>
        <dsp:cNvPr id="0" name=""/>
        <dsp:cNvSpPr/>
      </dsp:nvSpPr>
      <dsp:spPr>
        <a:xfrm>
          <a:off x="0" y="1321167"/>
          <a:ext cx="9143538" cy="9930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1EF443-68D1-4AC0-8D1D-256E8566F5FB}">
      <dsp:nvSpPr>
        <dsp:cNvPr id="0" name=""/>
        <dsp:cNvSpPr/>
      </dsp:nvSpPr>
      <dsp:spPr>
        <a:xfrm>
          <a:off x="300401" y="1544607"/>
          <a:ext cx="546718" cy="5461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F592EA-0540-496A-92BB-31FC0E1A81EA}">
      <dsp:nvSpPr>
        <dsp:cNvPr id="0" name=""/>
        <dsp:cNvSpPr/>
      </dsp:nvSpPr>
      <dsp:spPr>
        <a:xfrm>
          <a:off x="1147521" y="1321167"/>
          <a:ext cx="7961259" cy="1055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68" tIns="111668" rIns="111668" bIns="111668" numCol="1" spcCol="1270" anchor="ctr" anchorCtr="0">
          <a:noAutofit/>
        </a:bodyPr>
        <a:lstStyle/>
        <a:p>
          <a:pPr marL="0" lvl="0" indent="0" algn="l" defTabSz="622300">
            <a:lnSpc>
              <a:spcPct val="100000"/>
            </a:lnSpc>
            <a:spcBef>
              <a:spcPct val="0"/>
            </a:spcBef>
            <a:spcAft>
              <a:spcPct val="35000"/>
            </a:spcAft>
            <a:buNone/>
          </a:pPr>
          <a:r>
            <a:rPr lang="en-US" sz="1400" kern="1200"/>
            <a:t>Analyzing core inflation can help policymakers and economists better understand underlying inflation trends that are less influenced by short-term price fluctuations in these volatile categories (Benati, 2005).</a:t>
          </a:r>
        </a:p>
      </dsp:txBody>
      <dsp:txXfrm>
        <a:off x="1147521" y="1321167"/>
        <a:ext cx="7961259" cy="1055129"/>
      </dsp:txXfrm>
    </dsp:sp>
    <dsp:sp modelId="{3F2FB14E-745A-4BA4-BC4E-CFAF2D34937B}">
      <dsp:nvSpPr>
        <dsp:cNvPr id="0" name=""/>
        <dsp:cNvSpPr/>
      </dsp:nvSpPr>
      <dsp:spPr>
        <a:xfrm>
          <a:off x="0" y="2640079"/>
          <a:ext cx="9143538" cy="9930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7A60CC-AE29-45B5-8CB1-DEA0B121A131}">
      <dsp:nvSpPr>
        <dsp:cNvPr id="0" name=""/>
        <dsp:cNvSpPr/>
      </dsp:nvSpPr>
      <dsp:spPr>
        <a:xfrm>
          <a:off x="300401" y="2863518"/>
          <a:ext cx="546718" cy="54618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93A01C-59DF-4E00-BBAF-225696AB3F1F}">
      <dsp:nvSpPr>
        <dsp:cNvPr id="0" name=""/>
        <dsp:cNvSpPr/>
      </dsp:nvSpPr>
      <dsp:spPr>
        <a:xfrm>
          <a:off x="1147521" y="2640079"/>
          <a:ext cx="7961259" cy="1055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68" tIns="111668" rIns="111668" bIns="111668" numCol="1" spcCol="1270" anchor="ctr" anchorCtr="0">
          <a:noAutofit/>
        </a:bodyPr>
        <a:lstStyle/>
        <a:p>
          <a:pPr marL="0" lvl="0" indent="0" algn="l" defTabSz="622300">
            <a:lnSpc>
              <a:spcPct val="100000"/>
            </a:lnSpc>
            <a:spcBef>
              <a:spcPct val="0"/>
            </a:spcBef>
            <a:spcAft>
              <a:spcPct val="35000"/>
            </a:spcAft>
            <a:buNone/>
          </a:pPr>
          <a:r>
            <a:rPr lang="en-US" sz="1400" kern="1200">
              <a:solidFill>
                <a:schemeClr val="tx1"/>
              </a:solidFill>
              <a:latin typeface="Calibri" panose="020F0502020204030204"/>
            </a:rPr>
            <a:t> </a:t>
          </a:r>
          <a:r>
            <a:rPr lang="en-US" sz="1400" kern="1200">
              <a:solidFill>
                <a:schemeClr val="tx1"/>
              </a:solidFill>
            </a:rPr>
            <a:t>COVID-19 has significantly impacted economies worldwide. The dataset comprises observations on inflation and cost of living indexes across various countries in 2022</a:t>
          </a:r>
        </a:p>
      </dsp:txBody>
      <dsp:txXfrm>
        <a:off x="1147521" y="2640079"/>
        <a:ext cx="7961259" cy="10551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A55E8-3BD0-4642-B9E7-A4076D56E7E6}">
      <dsp:nvSpPr>
        <dsp:cNvPr id="0" name=""/>
        <dsp:cNvSpPr/>
      </dsp:nvSpPr>
      <dsp:spPr>
        <a:xfrm>
          <a:off x="0" y="451"/>
          <a:ext cx="9143538" cy="10561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513C27-80D0-4E86-BE30-6F2966BFADF5}">
      <dsp:nvSpPr>
        <dsp:cNvPr id="0" name=""/>
        <dsp:cNvSpPr/>
      </dsp:nvSpPr>
      <dsp:spPr>
        <a:xfrm>
          <a:off x="319488" y="238087"/>
          <a:ext cx="580888" cy="5808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3B7E8D-AD5B-48EF-A9AE-11AF28FAA5BC}">
      <dsp:nvSpPr>
        <dsp:cNvPr id="0" name=""/>
        <dsp:cNvSpPr/>
      </dsp:nvSpPr>
      <dsp:spPr>
        <a:xfrm>
          <a:off x="1219865" y="451"/>
          <a:ext cx="7923672" cy="105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777" tIns="111777" rIns="111777" bIns="111777" numCol="1" spcCol="1270" anchor="ctr" anchorCtr="0">
          <a:noAutofit/>
        </a:bodyPr>
        <a:lstStyle/>
        <a:p>
          <a:pPr marL="0" lvl="0" indent="0" algn="l" defTabSz="1111250">
            <a:lnSpc>
              <a:spcPct val="90000"/>
            </a:lnSpc>
            <a:spcBef>
              <a:spcPct val="0"/>
            </a:spcBef>
            <a:spcAft>
              <a:spcPct val="35000"/>
            </a:spcAft>
            <a:buNone/>
          </a:pPr>
          <a:r>
            <a:rPr lang="en-US" sz="2500" kern="1200"/>
            <a:t>Data type: Categorical  data  and Numerical data</a:t>
          </a:r>
        </a:p>
      </dsp:txBody>
      <dsp:txXfrm>
        <a:off x="1219865" y="451"/>
        <a:ext cx="7923672" cy="1056160"/>
      </dsp:txXfrm>
    </dsp:sp>
    <dsp:sp modelId="{3BD6C163-567E-48D7-9896-70955EA15510}">
      <dsp:nvSpPr>
        <dsp:cNvPr id="0" name=""/>
        <dsp:cNvSpPr/>
      </dsp:nvSpPr>
      <dsp:spPr>
        <a:xfrm>
          <a:off x="0" y="1320652"/>
          <a:ext cx="9143538" cy="10561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39B818-50C8-4B47-91E0-3EBE57136018}">
      <dsp:nvSpPr>
        <dsp:cNvPr id="0" name=""/>
        <dsp:cNvSpPr/>
      </dsp:nvSpPr>
      <dsp:spPr>
        <a:xfrm>
          <a:off x="319488" y="1558288"/>
          <a:ext cx="580888" cy="5808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BC40C2-9777-47FE-9517-16AB367950A2}">
      <dsp:nvSpPr>
        <dsp:cNvPr id="0" name=""/>
        <dsp:cNvSpPr/>
      </dsp:nvSpPr>
      <dsp:spPr>
        <a:xfrm>
          <a:off x="1219865" y="1320652"/>
          <a:ext cx="7923672" cy="105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777" tIns="111777" rIns="111777" bIns="111777" numCol="1" spcCol="1270" anchor="ctr" anchorCtr="0">
          <a:noAutofit/>
        </a:bodyPr>
        <a:lstStyle/>
        <a:p>
          <a:pPr marL="0" lvl="0" indent="0" algn="l" defTabSz="1111250">
            <a:lnSpc>
              <a:spcPct val="90000"/>
            </a:lnSpc>
            <a:spcBef>
              <a:spcPct val="0"/>
            </a:spcBef>
            <a:spcAft>
              <a:spcPct val="35000"/>
            </a:spcAft>
            <a:buNone/>
          </a:pPr>
          <a:r>
            <a:rPr lang="en-US" sz="2500" kern="1200"/>
            <a:t>The dataset consists of 117 rows (observations) and 13 columns (variables).</a:t>
          </a:r>
        </a:p>
      </dsp:txBody>
      <dsp:txXfrm>
        <a:off x="1219865" y="1320652"/>
        <a:ext cx="7923672" cy="1056160"/>
      </dsp:txXfrm>
    </dsp:sp>
    <dsp:sp modelId="{137969E0-751B-4D7E-A556-3333BD6BBCD8}">
      <dsp:nvSpPr>
        <dsp:cNvPr id="0" name=""/>
        <dsp:cNvSpPr/>
      </dsp:nvSpPr>
      <dsp:spPr>
        <a:xfrm>
          <a:off x="0" y="2640852"/>
          <a:ext cx="9143538" cy="10561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1A9B9F-38DB-4D9B-A4D0-CBEB177D374B}">
      <dsp:nvSpPr>
        <dsp:cNvPr id="0" name=""/>
        <dsp:cNvSpPr/>
      </dsp:nvSpPr>
      <dsp:spPr>
        <a:xfrm>
          <a:off x="319488" y="2878489"/>
          <a:ext cx="580888" cy="5808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6A62D6-7093-41DA-99DB-18F66AFA0198}">
      <dsp:nvSpPr>
        <dsp:cNvPr id="0" name=""/>
        <dsp:cNvSpPr/>
      </dsp:nvSpPr>
      <dsp:spPr>
        <a:xfrm>
          <a:off x="1219865" y="2640852"/>
          <a:ext cx="7923672" cy="105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777" tIns="111777" rIns="111777" bIns="111777" numCol="1" spcCol="1270" anchor="ctr" anchorCtr="0">
          <a:noAutofit/>
        </a:bodyPr>
        <a:lstStyle/>
        <a:p>
          <a:pPr marL="0" lvl="0" indent="0" algn="l" defTabSz="1111250">
            <a:lnSpc>
              <a:spcPct val="90000"/>
            </a:lnSpc>
            <a:spcBef>
              <a:spcPct val="0"/>
            </a:spcBef>
            <a:spcAft>
              <a:spcPct val="35000"/>
            </a:spcAft>
            <a:buNone/>
          </a:pPr>
          <a:r>
            <a:rPr lang="en-US" sz="2500" kern="1200">
              <a:latin typeface="Calibri" panose="020F0502020204030204"/>
            </a:rPr>
            <a:t>Different</a:t>
          </a:r>
          <a:r>
            <a:rPr lang="en-US" sz="2500" kern="1200"/>
            <a:t> variables including four inflation indicators alongside population and cost of living indexes.</a:t>
          </a:r>
        </a:p>
      </dsp:txBody>
      <dsp:txXfrm>
        <a:off x="1219865" y="2640852"/>
        <a:ext cx="7923672" cy="1056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E514E-C85E-48A6-B8C6-9B1C839916B9}">
      <dsp:nvSpPr>
        <dsp:cNvPr id="0" name=""/>
        <dsp:cNvSpPr/>
      </dsp:nvSpPr>
      <dsp:spPr>
        <a:xfrm>
          <a:off x="0" y="451"/>
          <a:ext cx="9143538" cy="10561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769FD6-EC25-4E3B-B7EB-B0704A15E1D0}">
      <dsp:nvSpPr>
        <dsp:cNvPr id="0" name=""/>
        <dsp:cNvSpPr/>
      </dsp:nvSpPr>
      <dsp:spPr>
        <a:xfrm>
          <a:off x="319488" y="238087"/>
          <a:ext cx="580888" cy="5808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CC3A2B-DDD1-4AB9-82AA-610A95474671}">
      <dsp:nvSpPr>
        <dsp:cNvPr id="0" name=""/>
        <dsp:cNvSpPr/>
      </dsp:nvSpPr>
      <dsp:spPr>
        <a:xfrm>
          <a:off x="1219865" y="451"/>
          <a:ext cx="7923672" cy="105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777" tIns="111777" rIns="111777" bIns="111777" numCol="1" spcCol="1270" anchor="ctr" anchorCtr="0">
          <a:noAutofit/>
        </a:bodyPr>
        <a:lstStyle/>
        <a:p>
          <a:pPr marL="0" lvl="0" indent="0" algn="l" defTabSz="1111250">
            <a:lnSpc>
              <a:spcPct val="90000"/>
            </a:lnSpc>
            <a:spcBef>
              <a:spcPct val="0"/>
            </a:spcBef>
            <a:spcAft>
              <a:spcPct val="35000"/>
            </a:spcAft>
            <a:buNone/>
          </a:pPr>
          <a:r>
            <a:rPr lang="en-US" sz="2500" b="0" i="0" kern="1200"/>
            <a:t>What: Principal Component </a:t>
          </a:r>
          <a:r>
            <a:rPr lang="en-US" sz="2500" kern="1200"/>
            <a:t>A</a:t>
          </a:r>
          <a:r>
            <a:rPr lang="en-US" sz="2500" b="0" i="0" kern="1200"/>
            <a:t>nalysis for Dimension Reduction Analysis. </a:t>
          </a:r>
          <a:endParaRPr lang="en-US" sz="2500" kern="1200"/>
        </a:p>
      </dsp:txBody>
      <dsp:txXfrm>
        <a:off x="1219865" y="451"/>
        <a:ext cx="7923672" cy="1056160"/>
      </dsp:txXfrm>
    </dsp:sp>
    <dsp:sp modelId="{F43041CD-E671-4B31-B3FD-B07707B072BF}">
      <dsp:nvSpPr>
        <dsp:cNvPr id="0" name=""/>
        <dsp:cNvSpPr/>
      </dsp:nvSpPr>
      <dsp:spPr>
        <a:xfrm>
          <a:off x="0" y="1320652"/>
          <a:ext cx="9143538" cy="10561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68585C-E515-46A0-8C3D-B37A1FDD999F}">
      <dsp:nvSpPr>
        <dsp:cNvPr id="0" name=""/>
        <dsp:cNvSpPr/>
      </dsp:nvSpPr>
      <dsp:spPr>
        <a:xfrm>
          <a:off x="319488" y="1558288"/>
          <a:ext cx="580888" cy="5808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30A580-020C-4FEF-8F68-910F343BC5C5}">
      <dsp:nvSpPr>
        <dsp:cNvPr id="0" name=""/>
        <dsp:cNvSpPr/>
      </dsp:nvSpPr>
      <dsp:spPr>
        <a:xfrm>
          <a:off x="1219865" y="1320652"/>
          <a:ext cx="7923672" cy="105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777" tIns="111777" rIns="111777" bIns="111777" numCol="1" spcCol="1270" anchor="ctr" anchorCtr="0">
          <a:noAutofit/>
        </a:bodyPr>
        <a:lstStyle/>
        <a:p>
          <a:pPr marL="0" lvl="0" indent="0" algn="l" defTabSz="1111250">
            <a:lnSpc>
              <a:spcPct val="90000"/>
            </a:lnSpc>
            <a:spcBef>
              <a:spcPct val="0"/>
            </a:spcBef>
            <a:spcAft>
              <a:spcPct val="35000"/>
            </a:spcAft>
            <a:buNone/>
          </a:pPr>
          <a:r>
            <a:rPr lang="en-US" sz="2500" kern="1200"/>
            <a:t>How: U</a:t>
          </a:r>
          <a:r>
            <a:rPr lang="en-US" sz="2500" b="0" i="0" kern="1200"/>
            <a:t>sing R and the; </a:t>
          </a:r>
          <a:r>
            <a:rPr lang="en-US" sz="2500" b="0" i="1" kern="1200"/>
            <a:t>princomp()</a:t>
          </a:r>
          <a:r>
            <a:rPr lang="en-US" sz="2500" b="0" i="0" kern="1200"/>
            <a:t> function,</a:t>
          </a:r>
          <a:endParaRPr lang="en-US" sz="2500" kern="1200"/>
        </a:p>
      </dsp:txBody>
      <dsp:txXfrm>
        <a:off x="1219865" y="1320652"/>
        <a:ext cx="7923672" cy="1056160"/>
      </dsp:txXfrm>
    </dsp:sp>
    <dsp:sp modelId="{996E8DF0-6064-4D09-9734-31C292862E68}">
      <dsp:nvSpPr>
        <dsp:cNvPr id="0" name=""/>
        <dsp:cNvSpPr/>
      </dsp:nvSpPr>
      <dsp:spPr>
        <a:xfrm>
          <a:off x="0" y="2640852"/>
          <a:ext cx="9143538" cy="10561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6387A2-4918-4C53-9187-ED9AA9589E11}">
      <dsp:nvSpPr>
        <dsp:cNvPr id="0" name=""/>
        <dsp:cNvSpPr/>
      </dsp:nvSpPr>
      <dsp:spPr>
        <a:xfrm>
          <a:off x="319488" y="2878489"/>
          <a:ext cx="580888" cy="5808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5EBF1F-4495-4B6F-B6D5-502C3E880DD9}">
      <dsp:nvSpPr>
        <dsp:cNvPr id="0" name=""/>
        <dsp:cNvSpPr/>
      </dsp:nvSpPr>
      <dsp:spPr>
        <a:xfrm>
          <a:off x="1219865" y="2640852"/>
          <a:ext cx="7923672" cy="105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777" tIns="111777" rIns="111777" bIns="111777" numCol="1" spcCol="1270" anchor="ctr" anchorCtr="0">
          <a:noAutofit/>
        </a:bodyPr>
        <a:lstStyle/>
        <a:p>
          <a:pPr marL="0" lvl="0" indent="0" algn="l" defTabSz="1111250">
            <a:lnSpc>
              <a:spcPct val="90000"/>
            </a:lnSpc>
            <a:spcBef>
              <a:spcPct val="0"/>
            </a:spcBef>
            <a:spcAft>
              <a:spcPct val="35000"/>
            </a:spcAft>
            <a:buNone/>
          </a:pPr>
          <a:r>
            <a:rPr lang="en-US" sz="2500" b="0" i="0" kern="1200"/>
            <a:t>4 components accounted for about 88% (over 75%) of the variance.</a:t>
          </a:r>
          <a:endParaRPr lang="en-US" sz="2500" kern="1200"/>
        </a:p>
      </dsp:txBody>
      <dsp:txXfrm>
        <a:off x="1219865" y="2640852"/>
        <a:ext cx="7923672" cy="1056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59EB8-49E1-4C9E-8894-A5D7ADCB28D0}">
      <dsp:nvSpPr>
        <dsp:cNvPr id="0" name=""/>
        <dsp:cNvSpPr/>
      </dsp:nvSpPr>
      <dsp:spPr>
        <a:xfrm>
          <a:off x="1370968" y="0"/>
          <a:ext cx="1469220" cy="13171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8402F4-852E-4AEB-AA69-B14873C510E9}">
      <dsp:nvSpPr>
        <dsp:cNvPr id="0" name=""/>
        <dsp:cNvSpPr/>
      </dsp:nvSpPr>
      <dsp:spPr>
        <a:xfrm>
          <a:off x="6692" y="1459728"/>
          <a:ext cx="4197771" cy="564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a:t>Factor 1: Core Inflation</a:t>
          </a:r>
        </a:p>
      </dsp:txBody>
      <dsp:txXfrm>
        <a:off x="6692" y="1459728"/>
        <a:ext cx="4197771" cy="564509"/>
      </dsp:txXfrm>
    </dsp:sp>
    <dsp:sp modelId="{AE28A9B8-F141-44BE-936A-351214B4F5D9}">
      <dsp:nvSpPr>
        <dsp:cNvPr id="0" name=""/>
        <dsp:cNvSpPr/>
      </dsp:nvSpPr>
      <dsp:spPr>
        <a:xfrm>
          <a:off x="6692" y="2090536"/>
          <a:ext cx="4197771" cy="1606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Headline Consumer Price Index (HCPI) has a high loading of 0.862</a:t>
          </a:r>
        </a:p>
        <a:p>
          <a:pPr marL="0" lvl="0" indent="0" algn="ctr" defTabSz="755650">
            <a:lnSpc>
              <a:spcPct val="100000"/>
            </a:lnSpc>
            <a:spcBef>
              <a:spcPct val="0"/>
            </a:spcBef>
            <a:spcAft>
              <a:spcPct val="35000"/>
            </a:spcAft>
            <a:buNone/>
          </a:pPr>
          <a:r>
            <a:rPr lang="en-US" sz="1700" kern="1200"/>
            <a:t>Core Consumer Price Inflation (CCPI) has a high loading of 0.731</a:t>
          </a:r>
        </a:p>
        <a:p>
          <a:pPr marL="0" lvl="0" indent="0" algn="ctr" defTabSz="755650">
            <a:lnSpc>
              <a:spcPct val="100000"/>
            </a:lnSpc>
            <a:spcBef>
              <a:spcPct val="0"/>
            </a:spcBef>
            <a:spcAft>
              <a:spcPct val="35000"/>
            </a:spcAft>
            <a:buNone/>
          </a:pPr>
          <a:r>
            <a:rPr lang="en-US" sz="1700" kern="1200"/>
            <a:t>Food Consumer Price Inflation (FCPI) has a high loading of 0.846</a:t>
          </a:r>
        </a:p>
      </dsp:txBody>
      <dsp:txXfrm>
        <a:off x="6692" y="2090536"/>
        <a:ext cx="4197771" cy="1606928"/>
      </dsp:txXfrm>
    </dsp:sp>
    <dsp:sp modelId="{80E0A06C-DEDD-47C2-BB5D-B88AE9F1EA71}">
      <dsp:nvSpPr>
        <dsp:cNvPr id="0" name=""/>
        <dsp:cNvSpPr/>
      </dsp:nvSpPr>
      <dsp:spPr>
        <a:xfrm>
          <a:off x="6303349" y="0"/>
          <a:ext cx="1469220" cy="13171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39A830-581F-4B82-A80D-3128E7D077DC}">
      <dsp:nvSpPr>
        <dsp:cNvPr id="0" name=""/>
        <dsp:cNvSpPr/>
      </dsp:nvSpPr>
      <dsp:spPr>
        <a:xfrm>
          <a:off x="4939074" y="1459728"/>
          <a:ext cx="4197771" cy="564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a:t>Factor 2: Broader Economic</a:t>
          </a:r>
        </a:p>
      </dsp:txBody>
      <dsp:txXfrm>
        <a:off x="4939074" y="1459728"/>
        <a:ext cx="4197771" cy="564509"/>
      </dsp:txXfrm>
    </dsp:sp>
    <dsp:sp modelId="{71A9A34E-A737-4DDB-8076-7B8537B0754E}">
      <dsp:nvSpPr>
        <dsp:cNvPr id="0" name=""/>
        <dsp:cNvSpPr/>
      </dsp:nvSpPr>
      <dsp:spPr>
        <a:xfrm>
          <a:off x="4939074" y="2090536"/>
          <a:ext cx="4197771" cy="1606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latin typeface="Calibri" panose="020F0502020204030204"/>
            </a:rPr>
            <a:t>Local Purchasing Power Index</a:t>
          </a:r>
          <a:r>
            <a:rPr lang="en-US" sz="1700" kern="1200"/>
            <a:t> (</a:t>
          </a:r>
          <a:r>
            <a:rPr lang="en-US" sz="1700" kern="1200">
              <a:latin typeface="Calibri" panose="020F0502020204030204"/>
            </a:rPr>
            <a:t>LPPI</a:t>
          </a:r>
          <a:r>
            <a:rPr lang="en-US" sz="1700" kern="1200"/>
            <a:t>) has a loading of 0.503</a:t>
          </a:r>
        </a:p>
        <a:p>
          <a:pPr marL="0" lvl="0" indent="0" algn="ctr" defTabSz="755650">
            <a:lnSpc>
              <a:spcPct val="100000"/>
            </a:lnSpc>
            <a:spcBef>
              <a:spcPct val="0"/>
            </a:spcBef>
            <a:spcAft>
              <a:spcPct val="35000"/>
            </a:spcAft>
            <a:buNone/>
          </a:pPr>
          <a:r>
            <a:rPr lang="en-US" sz="1700" kern="1200">
              <a:latin typeface="Calibri" panose="020F0502020204030204"/>
            </a:rPr>
            <a:t>Restaurant Pricing</a:t>
          </a:r>
          <a:r>
            <a:rPr lang="en-US" sz="1700" kern="1200"/>
            <a:t> Index (</a:t>
          </a:r>
          <a:r>
            <a:rPr lang="en-US" sz="1700" kern="1200">
              <a:latin typeface="Calibri" panose="020F0502020204030204"/>
            </a:rPr>
            <a:t>RPI</a:t>
          </a:r>
          <a:r>
            <a:rPr lang="en-US" sz="1700" kern="1200"/>
            <a:t>) has a loading of 0.681</a:t>
          </a:r>
        </a:p>
      </dsp:txBody>
      <dsp:txXfrm>
        <a:off x="4939074" y="2090536"/>
        <a:ext cx="4197771" cy="160692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12/6/2023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12/6/2023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a:p>
        </p:txBody>
      </p:sp>
    </p:spTree>
    <p:extLst>
      <p:ext uri="{BB962C8B-B14F-4D97-AF65-F5344CB8AC3E}">
        <p14:creationId xmlns:p14="http://schemas.microsoft.com/office/powerpoint/2010/main" val="3546443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a:p>
        </p:txBody>
      </p:sp>
    </p:spTree>
    <p:extLst>
      <p:ext uri="{BB962C8B-B14F-4D97-AF65-F5344CB8AC3E}">
        <p14:creationId xmlns:p14="http://schemas.microsoft.com/office/powerpoint/2010/main" val="1619213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15</a:t>
            </a:fld>
            <a:endParaRPr lang="en-US"/>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In this area, we had difficulty with CFA meaning that the data was not suitable for the process. We ran into issues in the results for the model which will be discussed in detail in the report. We were still able to create this diagram which shows how our data aligns with the identified factors, And this diagram shows the division of the data, so we can see the relationships visually. </a:t>
            </a:r>
            <a:endParaRPr lang="en-US"/>
          </a:p>
          <a:p>
            <a:r>
              <a:rPr lang="en-US"/>
              <a:t>The results suggest that the global inflation data can be summarized by two latent factors. Factor 1, labeled "Core Inflation," is strongly associated with variables reflecting consumer and economic confidence, such as HCPI, CCPI, and FCPI. Factor 2, labeled "Broader Economic," is associated with indicators that have a more global and comprehensive economic impact, such as ECPI and LPPI. These factors provide a simplified representation of the underlying structure of the data, making it easier to interpret and analyze the key drivers of inflation.</a:t>
            </a:r>
          </a:p>
          <a:p>
            <a:endParaRPr lang="en-US">
              <a:ea typeface="Calibri"/>
              <a:cs typeface="Calibri"/>
            </a:endParaRPr>
          </a:p>
          <a:p>
            <a:r>
              <a:rPr lang="en-US">
                <a:ea typeface="Calibri"/>
                <a:cs typeface="Calibri"/>
              </a:rPr>
              <a:t>We tried changing the model, playing around with the variables, etc. </a:t>
            </a:r>
          </a:p>
        </p:txBody>
      </p:sp>
      <p:sp>
        <p:nvSpPr>
          <p:cNvPr id="4" name="Slide Number Placeholder 3"/>
          <p:cNvSpPr>
            <a:spLocks noGrp="1"/>
          </p:cNvSpPr>
          <p:nvPr>
            <p:ph type="sldNum" sz="quarter" idx="5"/>
          </p:nvPr>
        </p:nvSpPr>
        <p:spPr/>
        <p:txBody>
          <a:bodyPr/>
          <a:lstStyle/>
          <a:p>
            <a:fld id="{BF105DB2-FD3E-441D-8B7E-7AE83ECE27B3}" type="slidenum">
              <a:rPr lang="en-US"/>
              <a:t>27</a:t>
            </a:fld>
            <a:endParaRPr lang="en-US"/>
          </a:p>
        </p:txBody>
      </p:sp>
    </p:spTree>
    <p:extLst>
      <p:ext uri="{BB962C8B-B14F-4D97-AF65-F5344CB8AC3E}">
        <p14:creationId xmlns:p14="http://schemas.microsoft.com/office/powerpoint/2010/main" val="3000011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we perform an exploratory factor analysis (EFA) for finding two latent variables. Then we use those variable for doing CFA</a:t>
            </a:r>
          </a:p>
          <a:p>
            <a:endParaRPr lang="en-US">
              <a:cs typeface="Calibri"/>
            </a:endParaRPr>
          </a:p>
          <a:p>
            <a:r>
              <a:rPr lang="en-US"/>
              <a:t>We started with an exploratory factor analysis (EFA) to identify two key factors. Factor 1 to captures a latent construct related to core inflation. The variables with high loadings are indicators that typically reflect the sentiment and confidence of consumers and economic participants. Higher scores on Factor 1 could be associated with periods of stable and predictable inflation driven by consumer and economic confidence. Factor 2 represents a broader economic factor. The variables with high loadings suggest that this factor is associated with indicators that have a more global or overarching economic impact. LPPI and RPI  also contributes to the broader economic context. Higher scores on Factor 2 could be indicative of economic conditions that extend beyond domestic consumer factors.</a:t>
            </a:r>
            <a:endParaRPr lang="en-US">
              <a:ea typeface="Calibri"/>
              <a:cs typeface="Calibri"/>
            </a:endParaRPr>
          </a:p>
          <a:p>
            <a:endParaRPr lang="en-US">
              <a:ea typeface="Calibri"/>
              <a:cs typeface="Calibri"/>
            </a:endParaRPr>
          </a:p>
          <a:p>
            <a:r>
              <a:rPr lang="en-US"/>
              <a:t>The two factors we identified in the exploratory factor analysis (EFA) account for a significant portion of the data, explaining around 56.5% of the total variance. This means we've captured the essence of our variables quite effectively.</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BF105DB2-FD3E-441D-8B7E-7AE83ECE27B3}" type="slidenum">
              <a:rPr lang="en-US"/>
              <a:t>28</a:t>
            </a:fld>
            <a:endParaRPr lang="en-US"/>
          </a:p>
        </p:txBody>
      </p:sp>
    </p:spTree>
    <p:extLst>
      <p:ext uri="{BB962C8B-B14F-4D97-AF65-F5344CB8AC3E}">
        <p14:creationId xmlns:p14="http://schemas.microsoft.com/office/powerpoint/2010/main" val="4060194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a:t>Add a footer</a:t>
            </a:r>
          </a:p>
        </p:txBody>
      </p:sp>
      <p:sp>
        <p:nvSpPr>
          <p:cNvPr id="20" name="Date Placeholder 19"/>
          <p:cNvSpPr>
            <a:spLocks noGrp="1"/>
          </p:cNvSpPr>
          <p:nvPr>
            <p:ph type="dt" sz="half" idx="10"/>
          </p:nvPr>
        </p:nvSpPr>
        <p:spPr/>
        <p:txBody>
          <a:bodyPr/>
          <a:lstStyle/>
          <a:p>
            <a:fld id="{333B76B7-5811-4114-8A95-998148FFD529}" type="datetime1">
              <a:rPr lang="en-US" smtClean="0"/>
              <a:t>12/6/2023</a:t>
            </a:fld>
            <a:endParaRPr lang="en-US"/>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175C077A-EF7A-41AA-8976-110EB7416C60}" type="datetime1">
              <a:rPr lang="en-US" smtClean="0"/>
              <a:t>12/6/2023</a:t>
            </a:fld>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CFF5912B-6681-4BDF-AE10-F59636249FF3}" type="datetime1">
              <a:rPr lang="en-US" smtClean="0"/>
              <a:t>12/6/2023</a:t>
            </a:fld>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905C8E22-D0BA-4CB4-9C32-B27533199514}" type="datetime1">
              <a:rPr lang="en-US" smtClean="0"/>
              <a:t>12/6/2023</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FC2180A9-7A83-412D-A8AC-5AF60A8AA507}" type="datetime1">
              <a:rPr lang="en-US" smtClean="0"/>
              <a:t>12/6/2023</a:t>
            </a:fld>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12/6/2023</a:t>
            </a:fld>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38BB83F9-4677-4C31-8407-7919061A580B}" type="datetime1">
              <a:rPr lang="en-US" smtClean="0"/>
              <a:t>12/6/2023</a:t>
            </a:fld>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C33939A6-3450-434F-A872-BEE63F7EB093}" type="datetime1">
              <a:rPr lang="en-US" smtClean="0"/>
              <a:t>12/6/2023</a:t>
            </a:fld>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E3BABB1C-FA00-4171-BA31-4C5E719472F3}" type="datetime1">
              <a:rPr lang="en-US" smtClean="0"/>
              <a:t>12/6/2023</a:t>
            </a:fld>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D76C8610-5B57-4C6B-BF9F-F5397A1F60B8}" type="datetime1">
              <a:rPr lang="en-US" smtClean="0"/>
              <a:t>12/6/2023</a:t>
            </a:fld>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BADBF3DD-8B6D-46AA-BCA9-242D4EF63DDF}" type="datetime1">
              <a:rPr lang="en-US" smtClean="0"/>
              <a:t>12/6/2023</a:t>
            </a:fld>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23C41AE9-3D4A-4A08-B03D-DC6D2ADF5464}" type="datetime1">
              <a:rPr lang="en-US" smtClean="0"/>
              <a:t>12/6/2023</a:t>
            </a:fld>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12/6/2023</a:t>
            </a:fld>
            <a:endParaRPr lang="en-US"/>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9514" y="2489200"/>
            <a:ext cx="9143998" cy="1879600"/>
          </a:xfrm>
        </p:spPr>
        <p:txBody>
          <a:bodyPr>
            <a:normAutofit/>
          </a:bodyPr>
          <a:lstStyle/>
          <a:p>
            <a:pPr algn="r"/>
            <a:r>
              <a:rPr lang="en-US" sz="6000">
                <a:latin typeface="Times New Roman" panose="02020603050405020304" pitchFamily="18" charset="0"/>
                <a:cs typeface="Times New Roman" panose="02020603050405020304" pitchFamily="18" charset="0"/>
              </a:rPr>
              <a:t>GLOBAL ECONOMY 2022</a:t>
            </a:r>
            <a:br>
              <a:rPr lang="en-US" sz="6000">
                <a:latin typeface="Times New Roman" panose="02020603050405020304" pitchFamily="18" charset="0"/>
                <a:cs typeface="Times New Roman" panose="02020603050405020304" pitchFamily="18" charset="0"/>
              </a:rPr>
            </a:br>
            <a:r>
              <a:rPr lang="en-US" sz="3200">
                <a:latin typeface="Times New Roman"/>
                <a:cs typeface="Times New Roman"/>
              </a:rPr>
              <a:t>TEAM 4 </a:t>
            </a:r>
            <a:endParaRPr lang="en-US" sz="6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subTitle" idx="1"/>
          </p:nvPr>
        </p:nvSpPr>
        <p:spPr>
          <a:xfrm>
            <a:off x="2055815" y="4813300"/>
            <a:ext cx="9601199" cy="1473200"/>
          </a:xfrm>
        </p:spPr>
        <p:txBody>
          <a:bodyPr vert="horz" lIns="91440" tIns="45720" rIns="91440" bIns="45720" rtlCol="0" anchor="t">
            <a:normAutofit/>
          </a:bodyPr>
          <a:lstStyle/>
          <a:p>
            <a:pPr algn="r"/>
            <a:r>
              <a:rPr lang="en-US" sz="2200">
                <a:latin typeface="Times New Roman"/>
                <a:cs typeface="Times New Roman"/>
              </a:rPr>
              <a:t>Darren Littlejohn</a:t>
            </a:r>
          </a:p>
          <a:p>
            <a:pPr algn="r"/>
            <a:r>
              <a:rPr lang="en-US" sz="2200">
                <a:latin typeface="Times New Roman"/>
                <a:cs typeface="Times New Roman"/>
              </a:rPr>
              <a:t>Lucas Campos</a:t>
            </a:r>
          </a:p>
          <a:p>
            <a:pPr algn="r"/>
            <a:r>
              <a:rPr lang="en-US" sz="2200">
                <a:latin typeface="Times New Roman"/>
                <a:cs typeface="Times New Roman"/>
              </a:rPr>
              <a:t>Tania Amaral</a:t>
            </a:r>
          </a:p>
          <a:p>
            <a:pPr algn="r"/>
            <a:r>
              <a:rPr lang="en-US" sz="2200">
                <a:latin typeface="Times New Roman"/>
                <a:cs typeface="Times New Roman"/>
              </a:rPr>
              <a:t>Temitope Oniyide</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white graph with black text&#10;&#10;Description automatically generated">
            <a:extLst>
              <a:ext uri="{FF2B5EF4-FFF2-40B4-BE49-F238E27FC236}">
                <a16:creationId xmlns:a16="http://schemas.microsoft.com/office/drawing/2014/main" id="{AA701E38-519A-A1ED-985E-3B0C802EDD15}"/>
              </a:ext>
            </a:extLst>
          </p:cNvPr>
          <p:cNvPicPr>
            <a:picLocks noGrp="1" noChangeAspect="1"/>
          </p:cNvPicPr>
          <p:nvPr>
            <p:ph idx="1"/>
          </p:nvPr>
        </p:nvPicPr>
        <p:blipFill>
          <a:blip r:embed="rId2"/>
          <a:stretch>
            <a:fillRect/>
          </a:stretch>
        </p:blipFill>
        <p:spPr>
          <a:xfrm>
            <a:off x="1029441" y="1532421"/>
            <a:ext cx="10323084" cy="4575471"/>
          </a:xfrm>
          <a:noFill/>
        </p:spPr>
      </p:pic>
      <p:sp>
        <p:nvSpPr>
          <p:cNvPr id="5" name="Title 1">
            <a:extLst>
              <a:ext uri="{FF2B5EF4-FFF2-40B4-BE49-F238E27FC236}">
                <a16:creationId xmlns:a16="http://schemas.microsoft.com/office/drawing/2014/main" id="{A4302F7C-2B62-98E0-A26A-70149AA65449}"/>
              </a:ext>
            </a:extLst>
          </p:cNvPr>
          <p:cNvSpPr>
            <a:spLocks noGrp="1"/>
          </p:cNvSpPr>
          <p:nvPr>
            <p:ph type="title"/>
          </p:nvPr>
        </p:nvSpPr>
        <p:spPr>
          <a:xfrm>
            <a:off x="1192874" y="236882"/>
            <a:ext cx="9143538" cy="1066800"/>
          </a:xfrm>
        </p:spPr>
        <p:txBody>
          <a:bodyPr/>
          <a:lstStyle/>
          <a:p>
            <a:pPr algn="ctr"/>
            <a:r>
              <a:rPr lang="en-US">
                <a:solidFill>
                  <a:schemeClr val="tx1"/>
                </a:solidFill>
                <a:cs typeface="Calibri"/>
              </a:rPr>
              <a:t>Detecting outliers by </a:t>
            </a:r>
            <a:r>
              <a:rPr lang="en-US">
                <a:solidFill>
                  <a:schemeClr val="tx1"/>
                </a:solidFill>
                <a:ea typeface="+mj-lt"/>
                <a:cs typeface="+mj-lt"/>
              </a:rPr>
              <a:t>Bivariate Boxplot</a:t>
            </a:r>
            <a:endParaRPr lang="en-US">
              <a:solidFill>
                <a:schemeClr val="tx1"/>
              </a:solidFill>
            </a:endParaRPr>
          </a:p>
        </p:txBody>
      </p:sp>
    </p:spTree>
    <p:extLst>
      <p:ext uri="{BB962C8B-B14F-4D97-AF65-F5344CB8AC3E}">
        <p14:creationId xmlns:p14="http://schemas.microsoft.com/office/powerpoint/2010/main" val="44682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A9F3-7455-83BD-5FF3-474D36022507}"/>
              </a:ext>
            </a:extLst>
          </p:cNvPr>
          <p:cNvSpPr>
            <a:spLocks noGrp="1"/>
          </p:cNvSpPr>
          <p:nvPr>
            <p:ph type="title"/>
          </p:nvPr>
        </p:nvSpPr>
        <p:spPr/>
        <p:txBody>
          <a:bodyPr/>
          <a:lstStyle/>
          <a:p>
            <a:r>
              <a:rPr lang="en-US">
                <a:solidFill>
                  <a:schemeClr val="tx1"/>
                </a:solidFill>
                <a:latin typeface="Times New Roman" panose="02020603050405020304" pitchFamily="18" charset="0"/>
                <a:ea typeface="+mj-lt"/>
                <a:cs typeface="Times New Roman" panose="02020603050405020304" pitchFamily="18" charset="0"/>
              </a:rPr>
              <a:t>Chi-sq plot for Mahalanobis distances</a:t>
            </a:r>
            <a:endParaRPr lang="en-US">
              <a:solidFill>
                <a:schemeClr val="tx1"/>
              </a:solidFill>
              <a:latin typeface="Times New Roman" panose="02020603050405020304" pitchFamily="18" charset="0"/>
              <a:cs typeface="Times New Roman" panose="02020603050405020304" pitchFamily="18" charset="0"/>
            </a:endParaRPr>
          </a:p>
        </p:txBody>
      </p:sp>
      <p:pic>
        <p:nvPicPr>
          <p:cNvPr id="4" name="Content Placeholder 3" descr="A graph of the number of countries/regions&#10;&#10;Description automatically generated">
            <a:extLst>
              <a:ext uri="{FF2B5EF4-FFF2-40B4-BE49-F238E27FC236}">
                <a16:creationId xmlns:a16="http://schemas.microsoft.com/office/drawing/2014/main" id="{A08FDAB2-5889-F3E6-7A0D-A16CA4594A57}"/>
              </a:ext>
            </a:extLst>
          </p:cNvPr>
          <p:cNvPicPr>
            <a:picLocks noGrp="1" noChangeAspect="1"/>
          </p:cNvPicPr>
          <p:nvPr>
            <p:ph idx="1"/>
          </p:nvPr>
        </p:nvPicPr>
        <p:blipFill>
          <a:blip r:embed="rId2"/>
          <a:stretch>
            <a:fillRect/>
          </a:stretch>
        </p:blipFill>
        <p:spPr>
          <a:xfrm>
            <a:off x="447048" y="1830456"/>
            <a:ext cx="11146159" cy="4379005"/>
          </a:xfrm>
        </p:spPr>
      </p:pic>
      <p:sp>
        <p:nvSpPr>
          <p:cNvPr id="5" name="Oval 4">
            <a:extLst>
              <a:ext uri="{FF2B5EF4-FFF2-40B4-BE49-F238E27FC236}">
                <a16:creationId xmlns:a16="http://schemas.microsoft.com/office/drawing/2014/main" id="{A56D28E5-E534-7801-B228-6FED2BA11E67}"/>
              </a:ext>
            </a:extLst>
          </p:cNvPr>
          <p:cNvSpPr/>
          <p:nvPr/>
        </p:nvSpPr>
        <p:spPr>
          <a:xfrm>
            <a:off x="9299182" y="2130523"/>
            <a:ext cx="2447316" cy="91439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cxnSp>
        <p:nvCxnSpPr>
          <p:cNvPr id="6" name="Straight Arrow Connector 5">
            <a:extLst>
              <a:ext uri="{FF2B5EF4-FFF2-40B4-BE49-F238E27FC236}">
                <a16:creationId xmlns:a16="http://schemas.microsoft.com/office/drawing/2014/main" id="{CE811F33-6504-0343-9D1A-1E8FEAD29B3D}"/>
              </a:ext>
            </a:extLst>
          </p:cNvPr>
          <p:cNvCxnSpPr/>
          <p:nvPr/>
        </p:nvCxnSpPr>
        <p:spPr>
          <a:xfrm>
            <a:off x="7281069" y="2891045"/>
            <a:ext cx="914399" cy="91439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FD511F1-E28F-0BE1-CA91-1F7D223483E6}"/>
              </a:ext>
            </a:extLst>
          </p:cNvPr>
          <p:cNvCxnSpPr/>
          <p:nvPr/>
        </p:nvCxnSpPr>
        <p:spPr>
          <a:xfrm>
            <a:off x="6551032" y="3555723"/>
            <a:ext cx="914399" cy="91439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888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345F-C54F-4E29-8164-3ED6CA99160E}"/>
              </a:ext>
            </a:extLst>
          </p:cNvPr>
          <p:cNvSpPr>
            <a:spLocks noGrp="1"/>
          </p:cNvSpPr>
          <p:nvPr>
            <p:ph type="title"/>
          </p:nvPr>
        </p:nvSpPr>
        <p:spPr>
          <a:xfrm>
            <a:off x="809643" y="524408"/>
            <a:ext cx="9143538" cy="1066800"/>
          </a:xfrm>
        </p:spPr>
        <p:txBody>
          <a:bodyPr/>
          <a:lstStyle/>
          <a:p>
            <a:r>
              <a:rPr lang="en-US">
                <a:latin typeface="Times New Roman" panose="02020603050405020304" pitchFamily="18" charset="0"/>
                <a:cs typeface="Times New Roman" panose="02020603050405020304" pitchFamily="18" charset="0"/>
              </a:rPr>
              <a:t>Output</a:t>
            </a:r>
            <a:endParaRPr lang="en-US"/>
          </a:p>
        </p:txBody>
      </p:sp>
      <p:sp>
        <p:nvSpPr>
          <p:cNvPr id="3" name="Content Placeholder 2">
            <a:extLst>
              <a:ext uri="{FF2B5EF4-FFF2-40B4-BE49-F238E27FC236}">
                <a16:creationId xmlns:a16="http://schemas.microsoft.com/office/drawing/2014/main" id="{1B2B3BC1-4390-9C96-27F6-EA0D9D8DFFC5}"/>
              </a:ext>
            </a:extLst>
          </p:cNvPr>
          <p:cNvSpPr>
            <a:spLocks noGrp="1"/>
          </p:cNvSpPr>
          <p:nvPr>
            <p:ph idx="1"/>
          </p:nvPr>
        </p:nvSpPr>
        <p:spPr>
          <a:xfrm>
            <a:off x="894805" y="1926298"/>
            <a:ext cx="10580648" cy="3697465"/>
          </a:xfrm>
        </p:spPr>
        <p:txBody>
          <a:bodyPr vert="horz" lIns="91440" tIns="45720" rIns="91440" bIns="45720" rtlCol="0" anchor="t">
            <a:normAutofit fontScale="92500" lnSpcReduction="10000"/>
          </a:bodyPr>
          <a:lstStyle/>
          <a:p>
            <a:pPr>
              <a:lnSpc>
                <a:spcPct val="100000"/>
              </a:lnSpc>
              <a:spcBef>
                <a:spcPts val="0"/>
              </a:spcBef>
              <a:buFont typeface="Wingdings" pitchFamily="2" charset="2"/>
              <a:buChar char="Ø"/>
            </a:pPr>
            <a:r>
              <a:rPr lang="en-US" sz="1800" b="1">
                <a:latin typeface="Times New Roman" panose="02020603050405020304" pitchFamily="18" charset="0"/>
                <a:cs typeface="Times New Roman" panose="02020603050405020304" pitchFamily="18" charset="0"/>
              </a:rPr>
              <a:t>Outliers</a:t>
            </a:r>
            <a:r>
              <a:rPr lang="en-US" sz="1800" b="1">
                <a:cs typeface="Calibri"/>
              </a:rPr>
              <a:t> </a:t>
            </a:r>
            <a:r>
              <a:rPr lang="en-US" sz="1800">
                <a:cs typeface="Calibri"/>
              </a:rPr>
              <a:t>:</a:t>
            </a:r>
          </a:p>
          <a:p>
            <a:pPr marL="0" indent="0">
              <a:lnSpc>
                <a:spcPct val="100000"/>
              </a:lnSpc>
              <a:spcBef>
                <a:spcPts val="0"/>
              </a:spcBef>
              <a:buClr>
                <a:srgbClr val="000000"/>
              </a:buClr>
              <a:buNone/>
            </a:pPr>
            <a:endParaRPr lang="en-US" sz="1800">
              <a:solidFill>
                <a:srgbClr val="000000"/>
              </a:solidFill>
              <a:cs typeface="Calibri"/>
            </a:endParaRPr>
          </a:p>
          <a:p>
            <a:pPr marL="0" indent="0">
              <a:lnSpc>
                <a:spcPct val="100000"/>
              </a:lnSpc>
              <a:spcBef>
                <a:spcPts val="0"/>
              </a:spcBef>
              <a:buClr>
                <a:srgbClr val="000000"/>
              </a:buClr>
              <a:buNone/>
            </a:pPr>
            <a:r>
              <a:rPr lang="en-US" sz="1800">
                <a:solidFill>
                  <a:srgbClr val="C00000"/>
                </a:solidFill>
                <a:cs typeface="Calibri"/>
              </a:rPr>
              <a:t>     </a:t>
            </a:r>
            <a:r>
              <a:rPr lang="en-US" sz="1800">
                <a:solidFill>
                  <a:srgbClr val="C00000"/>
                </a:solidFill>
                <a:latin typeface="Times New Roman"/>
                <a:cs typeface="Calibri"/>
              </a:rPr>
              <a:t>Turkey </a:t>
            </a:r>
          </a:p>
          <a:p>
            <a:pPr marL="0" indent="0">
              <a:lnSpc>
                <a:spcPct val="100000"/>
              </a:lnSpc>
              <a:spcBef>
                <a:spcPts val="0"/>
              </a:spcBef>
              <a:buClr>
                <a:srgbClr val="000000"/>
              </a:buClr>
              <a:buNone/>
            </a:pPr>
            <a:r>
              <a:rPr lang="en-US" sz="1800">
                <a:solidFill>
                  <a:srgbClr val="C00000"/>
                </a:solidFill>
                <a:latin typeface="Times New Roman"/>
                <a:cs typeface="Calibri"/>
              </a:rPr>
              <a:t>     Lebanon</a:t>
            </a:r>
          </a:p>
          <a:p>
            <a:pPr marL="0" indent="0">
              <a:lnSpc>
                <a:spcPct val="100000"/>
              </a:lnSpc>
              <a:spcBef>
                <a:spcPts val="0"/>
              </a:spcBef>
              <a:buClr>
                <a:srgbClr val="000000"/>
              </a:buClr>
              <a:buNone/>
            </a:pPr>
            <a:r>
              <a:rPr lang="en-US" sz="1800">
                <a:latin typeface="Times New Roman"/>
                <a:cs typeface="Calibri"/>
              </a:rPr>
              <a:t>     Zimbabwe</a:t>
            </a:r>
          </a:p>
          <a:p>
            <a:pPr marL="0" indent="0">
              <a:lnSpc>
                <a:spcPct val="100000"/>
              </a:lnSpc>
              <a:spcBef>
                <a:spcPts val="0"/>
              </a:spcBef>
              <a:buClr>
                <a:srgbClr val="000000"/>
              </a:buClr>
              <a:buNone/>
            </a:pPr>
            <a:r>
              <a:rPr lang="en-US" sz="1800">
                <a:latin typeface="Times New Roman"/>
                <a:cs typeface="Calibri"/>
              </a:rPr>
              <a:t>     Argentina</a:t>
            </a:r>
          </a:p>
          <a:p>
            <a:pPr marL="0" indent="0">
              <a:lnSpc>
                <a:spcPct val="100000"/>
              </a:lnSpc>
              <a:spcBef>
                <a:spcPts val="0"/>
              </a:spcBef>
              <a:buClr>
                <a:srgbClr val="000000"/>
              </a:buClr>
              <a:buNone/>
            </a:pPr>
            <a:r>
              <a:rPr lang="en-US" sz="1800">
                <a:latin typeface="Times New Roman"/>
                <a:cs typeface="Calibri"/>
              </a:rPr>
              <a:t>     Sri Lanka</a:t>
            </a:r>
          </a:p>
          <a:p>
            <a:pPr marL="0" indent="0">
              <a:lnSpc>
                <a:spcPct val="100000"/>
              </a:lnSpc>
              <a:spcBef>
                <a:spcPts val="0"/>
              </a:spcBef>
              <a:buClr>
                <a:srgbClr val="000000"/>
              </a:buClr>
              <a:buNone/>
            </a:pPr>
            <a:r>
              <a:rPr lang="en-US" sz="1800">
                <a:latin typeface="Times New Roman"/>
                <a:cs typeface="Calibri"/>
              </a:rPr>
              <a:t>     Suriname</a:t>
            </a:r>
          </a:p>
          <a:p>
            <a:pPr marL="0" indent="0">
              <a:lnSpc>
                <a:spcPct val="100000"/>
              </a:lnSpc>
              <a:spcBef>
                <a:spcPts val="0"/>
              </a:spcBef>
              <a:buClr>
                <a:srgbClr val="000000"/>
              </a:buClr>
              <a:buNone/>
            </a:pPr>
            <a:r>
              <a:rPr lang="en-US" sz="1800">
                <a:latin typeface="Times New Roman"/>
                <a:cs typeface="Calibri"/>
              </a:rPr>
              <a:t>     Ethiopia </a:t>
            </a:r>
          </a:p>
          <a:p>
            <a:pPr marL="285750" indent="-285750">
              <a:lnSpc>
                <a:spcPct val="100000"/>
              </a:lnSpc>
              <a:spcBef>
                <a:spcPts val="0"/>
              </a:spcBef>
              <a:buClr>
                <a:srgbClr val="000000"/>
              </a:buClr>
              <a:buFont typeface="Wingdings" pitchFamily="2" charset="2"/>
              <a:buChar char="Ø"/>
            </a:pPr>
            <a:endParaRPr lang="en-US" sz="1800">
              <a:latin typeface="Times New Roman"/>
              <a:cs typeface="Calibri"/>
            </a:endParaRPr>
          </a:p>
          <a:p>
            <a:pPr>
              <a:lnSpc>
                <a:spcPct val="100000"/>
              </a:lnSpc>
              <a:spcBef>
                <a:spcPts val="0"/>
              </a:spcBef>
              <a:buClr>
                <a:srgbClr val="000000"/>
              </a:buClr>
              <a:buFont typeface="Wingdings" pitchFamily="2" charset="2"/>
              <a:buChar char="Ø"/>
            </a:pPr>
            <a:r>
              <a:rPr lang="en-US" sz="1800" b="1">
                <a:latin typeface="Times New Roman"/>
                <a:cs typeface="Calibri"/>
              </a:rPr>
              <a:t>Correlation between two variables: HCPI and CCRE</a:t>
            </a:r>
          </a:p>
          <a:p>
            <a:pPr>
              <a:lnSpc>
                <a:spcPct val="100000"/>
              </a:lnSpc>
              <a:spcBef>
                <a:spcPts val="0"/>
              </a:spcBef>
              <a:buClr>
                <a:srgbClr val="000000"/>
              </a:buClr>
              <a:buFont typeface="Wingdings" pitchFamily="2" charset="2"/>
              <a:buChar char="Ø"/>
            </a:pPr>
            <a:endParaRPr lang="en-US" sz="1800" b="1">
              <a:latin typeface="Times New Roman"/>
              <a:cs typeface="Calibri"/>
            </a:endParaRPr>
          </a:p>
          <a:p>
            <a:pPr marL="0" indent="0">
              <a:lnSpc>
                <a:spcPct val="100000"/>
              </a:lnSpc>
              <a:spcBef>
                <a:spcPts val="0"/>
              </a:spcBef>
              <a:buClr>
                <a:srgbClr val="000000"/>
              </a:buClr>
              <a:buNone/>
            </a:pPr>
            <a:r>
              <a:rPr lang="en-US" sz="1800">
                <a:latin typeface="Times New Roman"/>
                <a:cs typeface="Calibri"/>
              </a:rPr>
              <a:t>      Before removing outliers: </a:t>
            </a:r>
            <a:r>
              <a:rPr lang="en-US" sz="1800" b="1">
                <a:latin typeface="Times New Roman"/>
                <a:cs typeface="Calibri"/>
              </a:rPr>
              <a:t>0.27</a:t>
            </a:r>
          </a:p>
          <a:p>
            <a:pPr marL="0" indent="0">
              <a:lnSpc>
                <a:spcPct val="100000"/>
              </a:lnSpc>
              <a:spcBef>
                <a:spcPts val="0"/>
              </a:spcBef>
              <a:buClr>
                <a:srgbClr val="000000"/>
              </a:buClr>
              <a:buNone/>
            </a:pPr>
            <a:endParaRPr lang="en-US" sz="1800">
              <a:latin typeface="Times New Roman"/>
              <a:cs typeface="Calibri"/>
            </a:endParaRPr>
          </a:p>
          <a:p>
            <a:pPr marL="0" indent="0">
              <a:lnSpc>
                <a:spcPct val="100000"/>
              </a:lnSpc>
              <a:spcBef>
                <a:spcPts val="0"/>
              </a:spcBef>
              <a:buClr>
                <a:srgbClr val="000000"/>
              </a:buClr>
              <a:buNone/>
            </a:pPr>
            <a:r>
              <a:rPr lang="en-US" sz="1800">
                <a:latin typeface="Times New Roman"/>
                <a:cs typeface="Calibri"/>
              </a:rPr>
              <a:t>       After removing outliers:</a:t>
            </a:r>
            <a:r>
              <a:rPr lang="en-US" sz="1800" b="1">
                <a:latin typeface="Times New Roman"/>
                <a:cs typeface="Calibri"/>
              </a:rPr>
              <a:t> 1</a:t>
            </a:r>
          </a:p>
          <a:p>
            <a:pPr>
              <a:buClr>
                <a:srgbClr val="000000"/>
              </a:buClr>
              <a:buFont typeface="Wingdings" pitchFamily="2" charset="2"/>
              <a:buChar char="Ø"/>
            </a:pPr>
            <a:endParaRPr lang="en-US">
              <a:cs typeface="Calibri"/>
            </a:endParaRPr>
          </a:p>
        </p:txBody>
      </p:sp>
      <p:pic>
        <p:nvPicPr>
          <p:cNvPr id="5" name="Picture 4" descr="A cartoon of people standing next to a stack of coins&#10;&#10;Description automatically generated">
            <a:extLst>
              <a:ext uri="{FF2B5EF4-FFF2-40B4-BE49-F238E27FC236}">
                <a16:creationId xmlns:a16="http://schemas.microsoft.com/office/drawing/2014/main" id="{16540E77-E959-FD96-6ED9-A4A4FDA4D2C8}"/>
              </a:ext>
            </a:extLst>
          </p:cNvPr>
          <p:cNvPicPr>
            <a:picLocks noChangeAspect="1"/>
          </p:cNvPicPr>
          <p:nvPr/>
        </p:nvPicPr>
        <p:blipFill>
          <a:blip r:embed="rId2"/>
          <a:stretch>
            <a:fillRect/>
          </a:stretch>
        </p:blipFill>
        <p:spPr>
          <a:xfrm>
            <a:off x="7773141" y="2147492"/>
            <a:ext cx="4200619" cy="3745061"/>
          </a:xfrm>
          <a:prstGeom prst="rect">
            <a:avLst/>
          </a:prstGeom>
        </p:spPr>
      </p:pic>
    </p:spTree>
    <p:extLst>
      <p:ext uri="{BB962C8B-B14F-4D97-AF65-F5344CB8AC3E}">
        <p14:creationId xmlns:p14="http://schemas.microsoft.com/office/powerpoint/2010/main" val="164444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53AF-C375-211E-F6FA-AFBD9813258F}"/>
              </a:ext>
            </a:extLst>
          </p:cNvPr>
          <p:cNvSpPr>
            <a:spLocks noGrp="1"/>
          </p:cNvSpPr>
          <p:nvPr>
            <p:ph type="ctrTitle"/>
          </p:nvPr>
        </p:nvSpPr>
        <p:spPr>
          <a:xfrm>
            <a:off x="1647580" y="2095500"/>
            <a:ext cx="10372935" cy="2667000"/>
          </a:xfrm>
        </p:spPr>
        <p:txBody>
          <a:bodyPr anchor="b">
            <a:normAutofit/>
          </a:bodyPr>
          <a:lstStyle/>
          <a:p>
            <a:r>
              <a:rPr lang="en-US" sz="4800">
                <a:latin typeface="Times New Roman"/>
                <a:ea typeface="Calibri"/>
                <a:cs typeface="Times New Roman"/>
              </a:rPr>
              <a:t>DIMENSION REDUCTION ANALYSIS</a:t>
            </a:r>
          </a:p>
          <a:p>
            <a:pPr algn="r"/>
            <a:endParaRPr lang="en-US">
              <a:ea typeface="Calibri" panose="020F0502020204030204"/>
              <a:cs typeface="Calibri" panose="020F0502020204030204"/>
            </a:endParaRPr>
          </a:p>
        </p:txBody>
      </p:sp>
    </p:spTree>
    <p:extLst>
      <p:ext uri="{BB962C8B-B14F-4D97-AF65-F5344CB8AC3E}">
        <p14:creationId xmlns:p14="http://schemas.microsoft.com/office/powerpoint/2010/main" val="366510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12EF4-F8FA-311F-4DB6-CC36206A1338}"/>
              </a:ext>
            </a:extLst>
          </p:cNvPr>
          <p:cNvSpPr>
            <a:spLocks noGrp="1"/>
          </p:cNvSpPr>
          <p:nvPr>
            <p:ph type="title"/>
          </p:nvPr>
        </p:nvSpPr>
        <p:spPr>
          <a:xfrm>
            <a:off x="1522876" y="609600"/>
            <a:ext cx="9143538" cy="1066800"/>
          </a:xfrm>
        </p:spPr>
        <p:txBody>
          <a:bodyPr anchor="b">
            <a:normAutofit/>
          </a:bodyPr>
          <a:lstStyle/>
          <a:p>
            <a:r>
              <a:rPr lang="en-US"/>
              <a:t>Principal Component Analysis</a:t>
            </a:r>
          </a:p>
        </p:txBody>
      </p:sp>
      <p:graphicFrame>
        <p:nvGraphicFramePr>
          <p:cNvPr id="5" name="Content Placeholder 2">
            <a:extLst>
              <a:ext uri="{FF2B5EF4-FFF2-40B4-BE49-F238E27FC236}">
                <a16:creationId xmlns:a16="http://schemas.microsoft.com/office/drawing/2014/main" id="{E741DE32-3DF9-251E-8B55-88D1A071B60F}"/>
              </a:ext>
            </a:extLst>
          </p:cNvPr>
          <p:cNvGraphicFramePr>
            <a:graphicFrameLocks noGrp="1"/>
          </p:cNvGraphicFramePr>
          <p:nvPr>
            <p:ph idx="1"/>
            <p:extLst>
              <p:ext uri="{D42A27DB-BD31-4B8C-83A1-F6EECF244321}">
                <p14:modId xmlns:p14="http://schemas.microsoft.com/office/powerpoint/2010/main" val="301360004"/>
              </p:ext>
            </p:extLst>
          </p:nvPr>
        </p:nvGraphicFramePr>
        <p:xfrm>
          <a:off x="1522876" y="1905000"/>
          <a:ext cx="9143538" cy="3697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669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Principal Component Analysis </a:t>
            </a:r>
          </a:p>
        </p:txBody>
      </p:sp>
      <p:sp>
        <p:nvSpPr>
          <p:cNvPr id="5" name="Content Placeholder 4">
            <a:extLst>
              <a:ext uri="{FF2B5EF4-FFF2-40B4-BE49-F238E27FC236}">
                <a16:creationId xmlns:a16="http://schemas.microsoft.com/office/drawing/2014/main" id="{81CB4E5B-D247-2244-47D7-2F89DF68914E}"/>
              </a:ext>
            </a:extLst>
          </p:cNvPr>
          <p:cNvSpPr>
            <a:spLocks noGrp="1"/>
          </p:cNvSpPr>
          <p:nvPr>
            <p:ph idx="1"/>
          </p:nvPr>
        </p:nvSpPr>
        <p:spPr>
          <a:xfrm>
            <a:off x="2471137" y="3486321"/>
            <a:ext cx="6859093" cy="2116144"/>
          </a:xfrm>
        </p:spPr>
        <p:txBody>
          <a:bodyPr/>
          <a:lstStyle/>
          <a:p>
            <a:r>
              <a:rPr lang="en-US"/>
              <a:t>The team used Principal Component Analysis as our dimension reduction technique </a:t>
            </a:r>
          </a:p>
          <a:p>
            <a:endParaRPr lang="en-US"/>
          </a:p>
        </p:txBody>
      </p:sp>
      <p:pic>
        <p:nvPicPr>
          <p:cNvPr id="2050" name="Picture 2">
            <a:extLst>
              <a:ext uri="{FF2B5EF4-FFF2-40B4-BE49-F238E27FC236}">
                <a16:creationId xmlns:a16="http://schemas.microsoft.com/office/drawing/2014/main" id="{FB4FD10D-C178-4801-2929-ACDFD1DAB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876" y="1952607"/>
            <a:ext cx="9254961" cy="380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042FD1D-26E1-98DA-C26A-BCC5BDF53059}"/>
              </a:ext>
            </a:extLst>
          </p:cNvPr>
          <p:cNvSpPr>
            <a:spLocks noGrp="1"/>
          </p:cNvSpPr>
          <p:nvPr>
            <p:ph type="title"/>
          </p:nvPr>
        </p:nvSpPr>
        <p:spPr>
          <a:xfrm>
            <a:off x="1522876" y="609600"/>
            <a:ext cx="9143538" cy="495869"/>
          </a:xfrm>
        </p:spPr>
        <p:txBody>
          <a:bodyPr>
            <a:normAutofit fontScale="90000"/>
          </a:bodyPr>
          <a:lstStyle/>
          <a:p>
            <a:r>
              <a:rPr lang="en-US">
                <a:latin typeface="Times New Roman" panose="02020603050405020304" pitchFamily="18" charset="0"/>
                <a:cs typeface="Times New Roman" panose="02020603050405020304" pitchFamily="18" charset="0"/>
              </a:rPr>
              <a:t>Scree Plot</a:t>
            </a:r>
          </a:p>
        </p:txBody>
      </p:sp>
      <p:pic>
        <p:nvPicPr>
          <p:cNvPr id="8" name="Picture 7">
            <a:extLst>
              <a:ext uri="{FF2B5EF4-FFF2-40B4-BE49-F238E27FC236}">
                <a16:creationId xmlns:a16="http://schemas.microsoft.com/office/drawing/2014/main" id="{FF7661AD-0947-7EFE-5654-1D61D047F9D6}"/>
              </a:ext>
            </a:extLst>
          </p:cNvPr>
          <p:cNvPicPr>
            <a:picLocks noChangeAspect="1"/>
          </p:cNvPicPr>
          <p:nvPr/>
        </p:nvPicPr>
        <p:blipFill>
          <a:blip r:embed="rId2"/>
          <a:stretch>
            <a:fillRect/>
          </a:stretch>
        </p:blipFill>
        <p:spPr>
          <a:xfrm>
            <a:off x="1413229" y="1310185"/>
            <a:ext cx="7253100" cy="4765344"/>
          </a:xfrm>
          <a:prstGeom prst="rect">
            <a:avLst/>
          </a:prstGeom>
        </p:spPr>
      </p:pic>
    </p:spTree>
    <p:extLst>
      <p:ext uri="{BB962C8B-B14F-4D97-AF65-F5344CB8AC3E}">
        <p14:creationId xmlns:p14="http://schemas.microsoft.com/office/powerpoint/2010/main" val="421180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2376D-EC84-64B0-9FE6-4AD14D34C15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Canonical Analysis</a:t>
            </a:r>
          </a:p>
        </p:txBody>
      </p:sp>
      <p:sp>
        <p:nvSpPr>
          <p:cNvPr id="3" name="Content Placeholder 2">
            <a:extLst>
              <a:ext uri="{FF2B5EF4-FFF2-40B4-BE49-F238E27FC236}">
                <a16:creationId xmlns:a16="http://schemas.microsoft.com/office/drawing/2014/main" id="{B32B6F76-0E01-0601-D1F3-56442A1F202F}"/>
              </a:ext>
            </a:extLst>
          </p:cNvPr>
          <p:cNvSpPr>
            <a:spLocks noGrp="1"/>
          </p:cNvSpPr>
          <p:nvPr>
            <p:ph idx="1"/>
          </p:nvPr>
        </p:nvSpPr>
        <p:spPr/>
        <p:txBody>
          <a:bodyPr>
            <a:normAutofit/>
          </a:bodyPr>
          <a:lstStyle/>
          <a:p>
            <a:pPr marL="0" indent="0">
              <a:buNone/>
            </a:pPr>
            <a:r>
              <a:rPr lang="en-US" sz="1800">
                <a:latin typeface="Times New Roman" panose="02020603050405020304" pitchFamily="18" charset="0"/>
              </a:rPr>
              <a:t>Was</a:t>
            </a:r>
            <a:r>
              <a:rPr lang="en-US" sz="1800" b="0" i="0" u="none" strike="noStrike">
                <a:effectLst/>
                <a:latin typeface="Times New Roman" panose="02020603050405020304" pitchFamily="18" charset="0"/>
              </a:rPr>
              <a:t> </a:t>
            </a:r>
            <a:r>
              <a:rPr lang="en-US" sz="1800">
                <a:latin typeface="Times New Roman" panose="02020603050405020304" pitchFamily="18" charset="0"/>
              </a:rPr>
              <a:t>Cost-of-Living influenced by Inflation?</a:t>
            </a:r>
          </a:p>
          <a:p>
            <a:pPr algn="l" rtl="0" fontAlgn="base"/>
            <a:r>
              <a:rPr lang="en-US" sz="1800" b="0" i="0" u="none" strike="noStrike">
                <a:effectLst/>
                <a:latin typeface="Times New Roman" panose="02020603050405020304" pitchFamily="18" charset="0"/>
              </a:rPr>
              <a:t>We divide the variab</a:t>
            </a:r>
            <a:r>
              <a:rPr lang="en-US" sz="1800">
                <a:latin typeface="Times New Roman" panose="02020603050405020304" pitchFamily="18" charset="0"/>
              </a:rPr>
              <a:t>les</a:t>
            </a:r>
            <a:r>
              <a:rPr lang="en-US" sz="1800" b="0" i="0" u="none" strike="noStrike">
                <a:effectLst/>
                <a:latin typeface="Times New Roman" panose="02020603050405020304" pitchFamily="18" charset="0"/>
              </a:rPr>
              <a:t> into two sets, one focusing on inflation indicators(X):</a:t>
            </a:r>
            <a:endParaRPr lang="en-US" sz="1400" b="0" i="0" u="none" strike="noStrike">
              <a:effectLst/>
              <a:latin typeface="Times New Roman" panose="02020603050405020304" pitchFamily="18" charset="0"/>
            </a:endParaRPr>
          </a:p>
          <a:p>
            <a:pPr lvl="1" fontAlgn="base">
              <a:buFont typeface="Arial" panose="020B0604020202020204" pitchFamily="34" charset="0"/>
              <a:buChar char="•"/>
            </a:pPr>
            <a:r>
              <a:rPr lang="en-US" sz="1400" b="0" i="0" u="none" strike="noStrike">
                <a:effectLst/>
                <a:latin typeface="Times New Roman" panose="02020603050405020304" pitchFamily="18" charset="0"/>
                <a:cs typeface="Times New Roman" panose="02020603050405020304" pitchFamily="18" charset="0"/>
              </a:rPr>
              <a:t>(HCPI), (CCPI)</a:t>
            </a:r>
            <a:r>
              <a:rPr lang="en-US" sz="1400">
                <a:latin typeface="Times New Roman" panose="02020603050405020304" pitchFamily="18" charset="0"/>
                <a:cs typeface="Times New Roman" panose="02020603050405020304" pitchFamily="18" charset="0"/>
              </a:rPr>
              <a:t>, </a:t>
            </a:r>
            <a:r>
              <a:rPr lang="en-US" sz="1400" b="0" i="0" u="none" strike="noStrike">
                <a:effectLst/>
                <a:latin typeface="Times New Roman" panose="02020603050405020304" pitchFamily="18" charset="0"/>
                <a:cs typeface="Times New Roman" panose="02020603050405020304" pitchFamily="18" charset="0"/>
              </a:rPr>
              <a:t>(ECPI)</a:t>
            </a:r>
            <a:r>
              <a:rPr lang="en-US" sz="1400">
                <a:latin typeface="Times New Roman" panose="02020603050405020304" pitchFamily="18" charset="0"/>
                <a:cs typeface="Times New Roman" panose="02020603050405020304" pitchFamily="18" charset="0"/>
              </a:rPr>
              <a:t>, </a:t>
            </a:r>
            <a:r>
              <a:rPr lang="en-US" sz="1400" b="0" i="0" u="none" strike="noStrike">
                <a:effectLst/>
                <a:latin typeface="Times New Roman" panose="02020603050405020304" pitchFamily="18" charset="0"/>
                <a:cs typeface="Times New Roman" panose="02020603050405020304" pitchFamily="18" charset="0"/>
              </a:rPr>
              <a:t>(FCPI) </a:t>
            </a:r>
          </a:p>
          <a:p>
            <a:pPr marL="0" indent="0">
              <a:buNone/>
            </a:pPr>
            <a:r>
              <a:rPr lang="en-US" sz="1800" b="0" i="0" u="none" strike="noStrike">
                <a:effectLst/>
                <a:latin typeface="Times New Roman" panose="02020603050405020304" pitchFamily="18" charset="0"/>
              </a:rPr>
              <a:t> and the other on cost-of-living indicators(Y):</a:t>
            </a:r>
          </a:p>
          <a:p>
            <a:pPr lvl="1">
              <a:buFont typeface="Arial" panose="020B0604020202020204" pitchFamily="34" charset="0"/>
              <a:buChar char="•"/>
            </a:pPr>
            <a:r>
              <a:rPr lang="en-US" sz="1400">
                <a:latin typeface="Times New Roman" panose="02020603050405020304" pitchFamily="18" charset="0"/>
              </a:rPr>
              <a:t>(</a:t>
            </a:r>
            <a:r>
              <a:rPr lang="en-US" sz="1400" b="0" i="0" u="none" strike="noStrike">
                <a:effectLst/>
                <a:latin typeface="Times New Roman" panose="02020603050405020304" pitchFamily="18" charset="0"/>
              </a:rPr>
              <a:t>CLI),  (RI), (CL.RI), (GI),  (RPI)</a:t>
            </a:r>
            <a:endParaRPr lang="en-US" sz="1800" b="0" i="0" u="none" strike="noStrike">
              <a:effectLst/>
              <a:latin typeface="Times New Roman" panose="02020603050405020304" pitchFamily="18" charset="0"/>
            </a:endParaRPr>
          </a:p>
          <a:p>
            <a:r>
              <a:rPr lang="en-US" sz="1800">
                <a:latin typeface="Times New Roman" panose="02020603050405020304" pitchFamily="18" charset="0"/>
              </a:rPr>
              <a:t>Correlation between canonical pairs: </a:t>
            </a:r>
          </a:p>
          <a:p>
            <a:pPr marL="0" indent="0">
              <a:buNone/>
            </a:pPr>
            <a:r>
              <a:rPr lang="en-US" sz="2000" b="1">
                <a:latin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cs typeface="Times New Roman" panose="02020603050405020304" pitchFamily="18" charset="0"/>
              </a:rPr>
              <a:t>Cor(U1, V1) =  </a:t>
            </a:r>
            <a:r>
              <a:rPr lang="en-US" sz="2000" b="1">
                <a:latin typeface="Times New Roman" panose="02020603050405020304" pitchFamily="18" charset="0"/>
                <a:cs typeface="Times New Roman" panose="02020603050405020304" pitchFamily="18" charset="0"/>
              </a:rPr>
              <a:t>0.658</a:t>
            </a:r>
          </a:p>
          <a:p>
            <a:pPr marL="274320" lvl="1" indent="0">
              <a:buNone/>
            </a:pPr>
            <a:endParaRPr lang="en-US"/>
          </a:p>
        </p:txBody>
      </p:sp>
    </p:spTree>
    <p:extLst>
      <p:ext uri="{BB962C8B-B14F-4D97-AF65-F5344CB8AC3E}">
        <p14:creationId xmlns:p14="http://schemas.microsoft.com/office/powerpoint/2010/main" val="49708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55AC6C-B873-946D-3411-267760A94710}"/>
              </a:ext>
            </a:extLst>
          </p:cNvPr>
          <p:cNvPicPr>
            <a:picLocks noChangeAspect="1"/>
          </p:cNvPicPr>
          <p:nvPr/>
        </p:nvPicPr>
        <p:blipFill rotWithShape="1">
          <a:blip r:embed="rId2"/>
          <a:srcRect b="1721"/>
          <a:stretch/>
        </p:blipFill>
        <p:spPr>
          <a:xfrm>
            <a:off x="2038119" y="1225431"/>
            <a:ext cx="9256799" cy="4364879"/>
          </a:xfrm>
          <a:prstGeom prst="rect">
            <a:avLst/>
          </a:prstGeom>
          <a:noFill/>
        </p:spPr>
      </p:pic>
      <p:sp>
        <p:nvSpPr>
          <p:cNvPr id="3" name="Title 2">
            <a:extLst>
              <a:ext uri="{FF2B5EF4-FFF2-40B4-BE49-F238E27FC236}">
                <a16:creationId xmlns:a16="http://schemas.microsoft.com/office/drawing/2014/main" id="{B935A054-1D9D-48E7-C60F-FEF6E1ED61D7}"/>
              </a:ext>
            </a:extLst>
          </p:cNvPr>
          <p:cNvSpPr>
            <a:spLocks noGrp="1"/>
          </p:cNvSpPr>
          <p:nvPr>
            <p:ph type="title"/>
          </p:nvPr>
        </p:nvSpPr>
        <p:spPr>
          <a:xfrm>
            <a:off x="1522876" y="609600"/>
            <a:ext cx="9143538" cy="1066800"/>
          </a:xfrm>
        </p:spPr>
        <p:txBody>
          <a:bodyPr/>
          <a:lstStyle/>
          <a:p>
            <a:r>
              <a:rPr lang="en-US">
                <a:latin typeface="Times New Roman" panose="02020603050405020304" pitchFamily="18" charset="0"/>
                <a:cs typeface="Times New Roman" panose="02020603050405020304" pitchFamily="18" charset="0"/>
              </a:rPr>
              <a:t>Correlation Between Canonical Pairs</a:t>
            </a:r>
          </a:p>
        </p:txBody>
      </p:sp>
    </p:spTree>
    <p:extLst>
      <p:ext uri="{BB962C8B-B14F-4D97-AF65-F5344CB8AC3E}">
        <p14:creationId xmlns:p14="http://schemas.microsoft.com/office/powerpoint/2010/main" val="77948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53AF-C375-211E-F6FA-AFBD9813258F}"/>
              </a:ext>
            </a:extLst>
          </p:cNvPr>
          <p:cNvSpPr>
            <a:spLocks noGrp="1"/>
          </p:cNvSpPr>
          <p:nvPr>
            <p:ph type="ctrTitle"/>
          </p:nvPr>
        </p:nvSpPr>
        <p:spPr>
          <a:xfrm>
            <a:off x="1577925" y="2239990"/>
            <a:ext cx="10372935" cy="2667000"/>
          </a:xfrm>
        </p:spPr>
        <p:txBody>
          <a:bodyPr anchor="b">
            <a:normAutofit/>
          </a:bodyPr>
          <a:lstStyle/>
          <a:p>
            <a:pPr algn="r"/>
            <a:r>
              <a:rPr lang="en-US" sz="4800">
                <a:latin typeface="Times New Roman"/>
                <a:ea typeface="Calibri"/>
                <a:cs typeface="Times New Roman"/>
              </a:rPr>
              <a:t>CLUSTER ANALYSIS</a:t>
            </a:r>
            <a:endParaRPr lang="en-US" sz="4800">
              <a:ea typeface="Calibri"/>
              <a:cs typeface="Calibri"/>
            </a:endParaRPr>
          </a:p>
          <a:p>
            <a:pPr algn="r"/>
            <a:endParaRPr lang="en-US">
              <a:ea typeface="Calibri" panose="020F0502020204030204"/>
              <a:cs typeface="Calibri" panose="020F0502020204030204"/>
            </a:endParaRPr>
          </a:p>
        </p:txBody>
      </p:sp>
    </p:spTree>
    <p:extLst>
      <p:ext uri="{BB962C8B-B14F-4D97-AF65-F5344CB8AC3E}">
        <p14:creationId xmlns:p14="http://schemas.microsoft.com/office/powerpoint/2010/main" val="422449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0289" y="535056"/>
            <a:ext cx="9143538" cy="1066800"/>
          </a:xfrm>
        </p:spPr>
        <p:txBody>
          <a:bodyPr anchor="b">
            <a:normAutofit/>
          </a:bodyPr>
          <a:lstStyle/>
          <a:p>
            <a:r>
              <a:rPr lang="en-US"/>
              <a:t>The Problem Context</a:t>
            </a:r>
          </a:p>
        </p:txBody>
      </p:sp>
      <p:graphicFrame>
        <p:nvGraphicFramePr>
          <p:cNvPr id="16" name="Content Placeholder 1">
            <a:extLst>
              <a:ext uri="{FF2B5EF4-FFF2-40B4-BE49-F238E27FC236}">
                <a16:creationId xmlns:a16="http://schemas.microsoft.com/office/drawing/2014/main" id="{4E1BEE44-631A-35C8-AB47-43B60F3B4EB7}"/>
              </a:ext>
            </a:extLst>
          </p:cNvPr>
          <p:cNvGraphicFramePr>
            <a:graphicFrameLocks noGrp="1"/>
          </p:cNvGraphicFramePr>
          <p:nvPr>
            <p:ph idx="1"/>
            <p:extLst>
              <p:ext uri="{D42A27DB-BD31-4B8C-83A1-F6EECF244321}">
                <p14:modId xmlns:p14="http://schemas.microsoft.com/office/powerpoint/2010/main" val="4148458133"/>
              </p:ext>
            </p:extLst>
          </p:nvPr>
        </p:nvGraphicFramePr>
        <p:xfrm>
          <a:off x="1427069" y="2032789"/>
          <a:ext cx="9143538" cy="3697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ogo with colorful circles&#10;&#10;Description automatically generated">
            <a:extLst>
              <a:ext uri="{FF2B5EF4-FFF2-40B4-BE49-F238E27FC236}">
                <a16:creationId xmlns:a16="http://schemas.microsoft.com/office/drawing/2014/main" id="{F7968215-954B-1FC1-C579-14D32BAFB4AC}"/>
              </a:ext>
            </a:extLst>
          </p:cNvPr>
          <p:cNvPicPr>
            <a:picLocks noChangeAspect="1"/>
          </p:cNvPicPr>
          <p:nvPr/>
        </p:nvPicPr>
        <p:blipFill>
          <a:blip r:embed="rId2"/>
          <a:stretch>
            <a:fillRect/>
          </a:stretch>
        </p:blipFill>
        <p:spPr>
          <a:xfrm>
            <a:off x="8889415" y="4895246"/>
            <a:ext cx="3245562" cy="1298563"/>
          </a:xfrm>
          <a:prstGeom prst="rect">
            <a:avLst/>
          </a:prstGeom>
        </p:spPr>
      </p:pic>
      <p:sp>
        <p:nvSpPr>
          <p:cNvPr id="2" name="TextBox 1">
            <a:extLst>
              <a:ext uri="{FF2B5EF4-FFF2-40B4-BE49-F238E27FC236}">
                <a16:creationId xmlns:a16="http://schemas.microsoft.com/office/drawing/2014/main" id="{A6BAA68A-2ECB-6B4A-9F10-C2E292248A76}"/>
              </a:ext>
            </a:extLst>
          </p:cNvPr>
          <p:cNvSpPr txBox="1"/>
          <p:nvPr/>
        </p:nvSpPr>
        <p:spPr>
          <a:xfrm>
            <a:off x="805111" y="2219328"/>
            <a:ext cx="10578602" cy="1754326"/>
          </a:xfrm>
          <a:prstGeom prst="rect">
            <a:avLst/>
          </a:prstGeom>
          <a:noFill/>
          <a:ln>
            <a:noFill/>
          </a:ln>
        </p:spPr>
        <p:txBody>
          <a:bodyPr wrap="none" rtlCol="0" anchor="ctr" anchorCtr="1">
            <a:spAutoFit/>
          </a:bodyPr>
          <a:lstStyle/>
          <a:p>
            <a:pPr marL="285750" indent="-285750">
              <a:buFont typeface="Arial" panose="020B0604020202020204" pitchFamily="34" charset="0"/>
              <a:buChar char="•"/>
            </a:pPr>
            <a:r>
              <a:rPr lang="en-US">
                <a:effectLst/>
                <a:latin typeface="Times New Roman" panose="02020603050405020304" pitchFamily="18" charset="0"/>
                <a:cs typeface="Times New Roman" panose="02020603050405020304" pitchFamily="18" charset="0"/>
              </a:rPr>
              <a:t>What: Cluster Analysis is a wide range of numerical methods which are used discover groups of observations</a:t>
            </a:r>
          </a:p>
          <a:p>
            <a:pPr marL="285750" indent="-285750">
              <a:buFont typeface="Arial" panose="020B0604020202020204" pitchFamily="34" charset="0"/>
              <a:buChar char="•"/>
            </a:pPr>
            <a:endParaRPr lang="en-US">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effectLst/>
                <a:latin typeface="Times New Roman" panose="02020603050405020304" pitchFamily="18" charset="0"/>
                <a:cs typeface="Times New Roman" panose="02020603050405020304" pitchFamily="18" charset="0"/>
              </a:rPr>
              <a:t>How: Group dissimilar observations into separate groups (countries with similar inflation metrics)</a:t>
            </a:r>
          </a:p>
          <a:p>
            <a:pPr marL="285750" indent="-285750">
              <a:buFont typeface="Arial" panose="020B0604020202020204" pitchFamily="34" charset="0"/>
              <a:buChar char="•"/>
            </a:pPr>
            <a:endParaRPr lang="en-US">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effectLst/>
                <a:latin typeface="Times New Roman" panose="02020603050405020304" pitchFamily="18" charset="0"/>
                <a:cs typeface="Times New Roman" panose="02020603050405020304" pitchFamily="18" charset="0"/>
              </a:rPr>
              <a:t>Why: Find patterns, meaning, insights, and meaning in data</a:t>
            </a:r>
          </a:p>
          <a:p>
            <a:endParaRPr lang="en-US">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01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hand holding a balloon with a needle and a dollar bill&#10;&#10;Description automatically generated">
            <a:extLst>
              <a:ext uri="{FF2B5EF4-FFF2-40B4-BE49-F238E27FC236}">
                <a16:creationId xmlns:a16="http://schemas.microsoft.com/office/drawing/2014/main" id="{17AA44FD-BD01-A81D-66DC-DC7F9D421CED}"/>
              </a:ext>
            </a:extLst>
          </p:cNvPr>
          <p:cNvPicPr>
            <a:picLocks noChangeAspect="1"/>
          </p:cNvPicPr>
          <p:nvPr/>
        </p:nvPicPr>
        <p:blipFill>
          <a:blip r:embed="rId2"/>
          <a:stretch>
            <a:fillRect/>
          </a:stretch>
        </p:blipFill>
        <p:spPr>
          <a:xfrm>
            <a:off x="9714447" y="3864348"/>
            <a:ext cx="2311278" cy="2311880"/>
          </a:xfrm>
          <a:prstGeom prst="rect">
            <a:avLst/>
          </a:prstGeom>
        </p:spPr>
      </p:pic>
      <p:sp>
        <p:nvSpPr>
          <p:cNvPr id="2" name="TextBox 1">
            <a:extLst>
              <a:ext uri="{FF2B5EF4-FFF2-40B4-BE49-F238E27FC236}">
                <a16:creationId xmlns:a16="http://schemas.microsoft.com/office/drawing/2014/main" id="{6DA758F7-6F65-19E8-2416-813D79299CC2}"/>
              </a:ext>
            </a:extLst>
          </p:cNvPr>
          <p:cNvSpPr txBox="1"/>
          <p:nvPr/>
        </p:nvSpPr>
        <p:spPr>
          <a:xfrm>
            <a:off x="839335" y="935291"/>
            <a:ext cx="8998526" cy="4801314"/>
          </a:xfrm>
          <a:prstGeom prst="rect">
            <a:avLst/>
          </a:prstGeom>
          <a:noFill/>
          <a:ln>
            <a:noFill/>
          </a:ln>
        </p:spPr>
        <p:txBody>
          <a:bodyPr wrap="square" lIns="91440" tIns="45720" rIns="91440" bIns="45720" rtlCol="0" anchor="ctr" anchorCtr="1">
            <a:spAutoFit/>
          </a:bodyPr>
          <a:lstStyle/>
          <a:p>
            <a:r>
              <a:rPr lang="en-US">
                <a:effectLst/>
                <a:latin typeface="Times New Roman"/>
                <a:cs typeface="Times New Roman"/>
              </a:rPr>
              <a:t>Methods: Three clustering methods:</a:t>
            </a:r>
          </a:p>
          <a:p>
            <a:endParaRPr lang="en-US">
              <a:latin typeface="Times New Roman"/>
              <a:cs typeface="Times New Roman"/>
            </a:endParaRPr>
          </a:p>
          <a:p>
            <a:pPr marL="285750" indent="-285750">
              <a:buFont typeface="Arial" panose="020B0604020202020204" pitchFamily="34" charset="0"/>
              <a:buChar char="•"/>
            </a:pPr>
            <a:r>
              <a:rPr lang="en-US">
                <a:effectLst/>
                <a:latin typeface="Times New Roman"/>
                <a:cs typeface="Times New Roman"/>
              </a:rPr>
              <a:t>Hierarchical Clustering: Each data point is initially treated as a single cluster.</a:t>
            </a:r>
            <a:r>
              <a:rPr lang="en-US">
                <a:latin typeface="Times New Roman"/>
                <a:cs typeface="Times New Roman"/>
              </a:rPr>
              <a:t> </a:t>
            </a:r>
          </a:p>
          <a:p>
            <a:r>
              <a:rPr lang="en-US">
                <a:latin typeface="Times New Roman"/>
                <a:cs typeface="Times New Roman"/>
              </a:rPr>
              <a:t>     </a:t>
            </a:r>
            <a:r>
              <a:rPr lang="en-US">
                <a:effectLst/>
                <a:latin typeface="Times New Roman"/>
                <a:cs typeface="Times New Roman"/>
              </a:rPr>
              <a:t>Builds a hierarchy of clusters into a tree (dendrogram of inflation metrics)</a:t>
            </a:r>
          </a:p>
          <a:p>
            <a:endParaRPr lang="en-US">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effectLst/>
                <a:latin typeface="Times New Roman"/>
                <a:cs typeface="Times New Roman"/>
              </a:rPr>
              <a:t>K-Means Clustering: Cluster centroids randomly from the data points.</a:t>
            </a:r>
            <a:br>
              <a:rPr lang="en-US">
                <a:effectLst/>
                <a:latin typeface="Times New Roman" panose="02020603050405020304" pitchFamily="18" charset="0"/>
                <a:cs typeface="Times New Roman" panose="02020603050405020304" pitchFamily="18" charset="0"/>
              </a:rPr>
            </a:br>
            <a:r>
              <a:rPr lang="en-US">
                <a:effectLst/>
                <a:latin typeface="Times New Roman"/>
                <a:cs typeface="Times New Roman"/>
              </a:rPr>
              <a:t>Good for large data sets. Algorithm aims to minimize the within-group sum of squares (WGSS.)</a:t>
            </a:r>
            <a:r>
              <a:rPr lang="en-US">
                <a:latin typeface="Times New Roman"/>
                <a:cs typeface="Times New Roman"/>
              </a:rPr>
              <a:t> </a:t>
            </a:r>
            <a:endParaRPr lang="en-US">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effectLst/>
                <a:latin typeface="Times New Roman"/>
                <a:cs typeface="Times New Roman"/>
              </a:rPr>
              <a:t>Visualizations are Scree Plot to find number of country clusters and PCA Biplot to see what countries belong in clusters and how they are related to two principal components</a:t>
            </a:r>
          </a:p>
          <a:p>
            <a:pPr marL="285750" indent="-285750">
              <a:buFont typeface="Arial" panose="020B0604020202020204" pitchFamily="34" charset="0"/>
              <a:buChar char="•"/>
            </a:pPr>
            <a:endParaRPr lang="en-US">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effectLst/>
                <a:latin typeface="Times New Roman"/>
                <a:cs typeface="Times New Roman"/>
              </a:rPr>
              <a:t>Model-based: Each cluster corresponds to a different statistical distribution. Fitting is slow on large data sets. BIC (Bayes Info. Criteria)</a:t>
            </a:r>
          </a:p>
          <a:p>
            <a:endParaRPr lang="en-US">
              <a:effectLst/>
              <a:latin typeface="Times New Roman" panose="02020603050405020304" pitchFamily="18" charset="0"/>
              <a:cs typeface="Times New Roman" panose="02020603050405020304" pitchFamily="18" charset="0"/>
            </a:endParaRPr>
          </a:p>
          <a:p>
            <a:r>
              <a:rPr lang="en-US">
                <a:latin typeface="Times New Roman"/>
                <a:cs typeface="Times New Roman"/>
              </a:rPr>
              <a:t> </a:t>
            </a:r>
            <a:r>
              <a:rPr lang="en-US">
                <a:effectLst/>
                <a:latin typeface="Times New Roman"/>
                <a:cs typeface="Times New Roman"/>
              </a:rPr>
              <a:t>Analysis/Uncertainty: Interpret results on Global Inflation, uncertainty reported.</a:t>
            </a:r>
          </a:p>
          <a:p>
            <a:endParaRPr lang="en-US"/>
          </a:p>
        </p:txBody>
      </p:sp>
    </p:spTree>
    <p:extLst>
      <p:ext uri="{BB962C8B-B14F-4D97-AF65-F5344CB8AC3E}">
        <p14:creationId xmlns:p14="http://schemas.microsoft.com/office/powerpoint/2010/main" val="359989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linkage&#10;&#10;Description automatically generated">
            <a:extLst>
              <a:ext uri="{FF2B5EF4-FFF2-40B4-BE49-F238E27FC236}">
                <a16:creationId xmlns:a16="http://schemas.microsoft.com/office/drawing/2014/main" id="{FA6D526E-D3C0-E9C5-6A9C-7590834C8AF7}"/>
              </a:ext>
            </a:extLst>
          </p:cNvPr>
          <p:cNvPicPr>
            <a:picLocks noChangeAspect="1"/>
          </p:cNvPicPr>
          <p:nvPr/>
        </p:nvPicPr>
        <p:blipFill>
          <a:blip r:embed="rId2"/>
          <a:stretch>
            <a:fillRect/>
          </a:stretch>
        </p:blipFill>
        <p:spPr>
          <a:xfrm>
            <a:off x="103422" y="311235"/>
            <a:ext cx="7040194" cy="5942249"/>
          </a:xfrm>
          <a:prstGeom prst="rect">
            <a:avLst/>
          </a:prstGeom>
        </p:spPr>
      </p:pic>
      <p:pic>
        <p:nvPicPr>
          <p:cNvPr id="5" name="Picture 4" descr="A graph of a number of clusters&#10;&#10;Description automatically generated">
            <a:extLst>
              <a:ext uri="{FF2B5EF4-FFF2-40B4-BE49-F238E27FC236}">
                <a16:creationId xmlns:a16="http://schemas.microsoft.com/office/drawing/2014/main" id="{B331B8F6-B327-A104-B492-E8615BD9A4D5}"/>
              </a:ext>
            </a:extLst>
          </p:cNvPr>
          <p:cNvPicPr>
            <a:picLocks noChangeAspect="1"/>
          </p:cNvPicPr>
          <p:nvPr/>
        </p:nvPicPr>
        <p:blipFill>
          <a:blip r:embed="rId3"/>
          <a:stretch>
            <a:fillRect/>
          </a:stretch>
        </p:blipFill>
        <p:spPr>
          <a:xfrm>
            <a:off x="7120118" y="406099"/>
            <a:ext cx="4927275" cy="4173834"/>
          </a:xfrm>
          <a:prstGeom prst="rect">
            <a:avLst/>
          </a:prstGeom>
        </p:spPr>
      </p:pic>
      <p:pic>
        <p:nvPicPr>
          <p:cNvPr id="6" name="Picture 5" descr="A black background with blue text&#10;&#10;Description automatically generated">
            <a:extLst>
              <a:ext uri="{FF2B5EF4-FFF2-40B4-BE49-F238E27FC236}">
                <a16:creationId xmlns:a16="http://schemas.microsoft.com/office/drawing/2014/main" id="{1E2C5659-812C-ABAB-987F-1AA71ABCEB29}"/>
              </a:ext>
            </a:extLst>
          </p:cNvPr>
          <p:cNvPicPr>
            <a:picLocks noChangeAspect="1"/>
          </p:cNvPicPr>
          <p:nvPr/>
        </p:nvPicPr>
        <p:blipFill>
          <a:blip r:embed="rId4"/>
          <a:stretch>
            <a:fillRect/>
          </a:stretch>
        </p:blipFill>
        <p:spPr>
          <a:xfrm>
            <a:off x="7893856" y="4156777"/>
            <a:ext cx="4251715" cy="1973735"/>
          </a:xfrm>
          <a:prstGeom prst="rect">
            <a:avLst/>
          </a:prstGeom>
        </p:spPr>
      </p:pic>
    </p:spTree>
    <p:extLst>
      <p:ext uri="{BB962C8B-B14F-4D97-AF65-F5344CB8AC3E}">
        <p14:creationId xmlns:p14="http://schemas.microsoft.com/office/powerpoint/2010/main" val="334688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E004BA-87CD-58A7-618C-771315BDAB49}"/>
              </a:ext>
            </a:extLst>
          </p:cNvPr>
          <p:cNvPicPr>
            <a:picLocks noChangeAspect="1"/>
          </p:cNvPicPr>
          <p:nvPr/>
        </p:nvPicPr>
        <p:blipFill>
          <a:blip r:embed="rId2"/>
          <a:stretch>
            <a:fillRect/>
          </a:stretch>
        </p:blipFill>
        <p:spPr>
          <a:xfrm>
            <a:off x="68300" y="420644"/>
            <a:ext cx="7068943" cy="5956627"/>
          </a:xfrm>
          <a:prstGeom prst="rect">
            <a:avLst/>
          </a:prstGeom>
        </p:spPr>
      </p:pic>
      <p:pic>
        <p:nvPicPr>
          <p:cNvPr id="5" name="Picture 4" descr="A group of colored squares&#10;&#10;Description automatically generated">
            <a:extLst>
              <a:ext uri="{FF2B5EF4-FFF2-40B4-BE49-F238E27FC236}">
                <a16:creationId xmlns:a16="http://schemas.microsoft.com/office/drawing/2014/main" id="{F9798DE4-C119-31EE-31D8-BD255449A66D}"/>
              </a:ext>
            </a:extLst>
          </p:cNvPr>
          <p:cNvPicPr>
            <a:picLocks noChangeAspect="1"/>
          </p:cNvPicPr>
          <p:nvPr/>
        </p:nvPicPr>
        <p:blipFill>
          <a:blip r:embed="rId3"/>
          <a:stretch>
            <a:fillRect/>
          </a:stretch>
        </p:blipFill>
        <p:spPr>
          <a:xfrm>
            <a:off x="1149534" y="1564030"/>
            <a:ext cx="1091676" cy="1306542"/>
          </a:xfrm>
          <a:prstGeom prst="rect">
            <a:avLst/>
          </a:prstGeom>
        </p:spPr>
      </p:pic>
      <p:pic>
        <p:nvPicPr>
          <p:cNvPr id="6" name="Picture 5">
            <a:extLst>
              <a:ext uri="{FF2B5EF4-FFF2-40B4-BE49-F238E27FC236}">
                <a16:creationId xmlns:a16="http://schemas.microsoft.com/office/drawing/2014/main" id="{9D6C06CC-B822-1174-56F5-9F5F956E5538}"/>
              </a:ext>
            </a:extLst>
          </p:cNvPr>
          <p:cNvPicPr>
            <a:picLocks noChangeAspect="1"/>
          </p:cNvPicPr>
          <p:nvPr/>
        </p:nvPicPr>
        <p:blipFill>
          <a:blip r:embed="rId4"/>
          <a:stretch>
            <a:fillRect/>
          </a:stretch>
        </p:blipFill>
        <p:spPr>
          <a:xfrm>
            <a:off x="7014272" y="405961"/>
            <a:ext cx="1933071" cy="342900"/>
          </a:xfrm>
          <a:prstGeom prst="rect">
            <a:avLst/>
          </a:prstGeom>
        </p:spPr>
      </p:pic>
      <p:pic>
        <p:nvPicPr>
          <p:cNvPr id="8" name="Picture 7" descr="A screenshot of a number&#10;&#10;Description automatically generated">
            <a:extLst>
              <a:ext uri="{FF2B5EF4-FFF2-40B4-BE49-F238E27FC236}">
                <a16:creationId xmlns:a16="http://schemas.microsoft.com/office/drawing/2014/main" id="{69D52C37-919D-D9EB-DA8B-C5DBC62E94EA}"/>
              </a:ext>
            </a:extLst>
          </p:cNvPr>
          <p:cNvPicPr>
            <a:picLocks noChangeAspect="1"/>
          </p:cNvPicPr>
          <p:nvPr/>
        </p:nvPicPr>
        <p:blipFill>
          <a:blip r:embed="rId5"/>
          <a:stretch>
            <a:fillRect/>
          </a:stretch>
        </p:blipFill>
        <p:spPr>
          <a:xfrm>
            <a:off x="7251924" y="747819"/>
            <a:ext cx="1580738" cy="619125"/>
          </a:xfrm>
          <a:prstGeom prst="rect">
            <a:avLst/>
          </a:prstGeom>
        </p:spPr>
      </p:pic>
      <p:pic>
        <p:nvPicPr>
          <p:cNvPr id="9" name="Picture 8" descr="A black background with blue and red text&#10;&#10;Description automatically generated">
            <a:extLst>
              <a:ext uri="{FF2B5EF4-FFF2-40B4-BE49-F238E27FC236}">
                <a16:creationId xmlns:a16="http://schemas.microsoft.com/office/drawing/2014/main" id="{2B2905E3-6C7F-5EB8-FB1A-DBEB906EE9AD}"/>
              </a:ext>
            </a:extLst>
          </p:cNvPr>
          <p:cNvPicPr>
            <a:picLocks noChangeAspect="1"/>
          </p:cNvPicPr>
          <p:nvPr/>
        </p:nvPicPr>
        <p:blipFill>
          <a:blip r:embed="rId6"/>
          <a:stretch>
            <a:fillRect/>
          </a:stretch>
        </p:blipFill>
        <p:spPr>
          <a:xfrm>
            <a:off x="7194176" y="1562000"/>
            <a:ext cx="1742621" cy="600075"/>
          </a:xfrm>
          <a:prstGeom prst="rect">
            <a:avLst/>
          </a:prstGeom>
        </p:spPr>
      </p:pic>
      <p:pic>
        <p:nvPicPr>
          <p:cNvPr id="10" name="Picture 9" descr="A black background with blue and orange text&#10;&#10;Description automatically generated">
            <a:extLst>
              <a:ext uri="{FF2B5EF4-FFF2-40B4-BE49-F238E27FC236}">
                <a16:creationId xmlns:a16="http://schemas.microsoft.com/office/drawing/2014/main" id="{2C77113B-B899-7C2A-4364-7C7A935B75FE}"/>
              </a:ext>
            </a:extLst>
          </p:cNvPr>
          <p:cNvPicPr>
            <a:picLocks noChangeAspect="1"/>
          </p:cNvPicPr>
          <p:nvPr/>
        </p:nvPicPr>
        <p:blipFill>
          <a:blip r:embed="rId7"/>
          <a:stretch>
            <a:fillRect/>
          </a:stretch>
        </p:blipFill>
        <p:spPr>
          <a:xfrm>
            <a:off x="9211820" y="417004"/>
            <a:ext cx="2618693" cy="857250"/>
          </a:xfrm>
          <a:prstGeom prst="rect">
            <a:avLst/>
          </a:prstGeom>
        </p:spPr>
      </p:pic>
      <p:pic>
        <p:nvPicPr>
          <p:cNvPr id="11" name="Picture 10" descr="A group of numbers in squares&#10;&#10;Description automatically generated">
            <a:extLst>
              <a:ext uri="{FF2B5EF4-FFF2-40B4-BE49-F238E27FC236}">
                <a16:creationId xmlns:a16="http://schemas.microsoft.com/office/drawing/2014/main" id="{0480372D-13FC-C430-0FF9-EA9DAF105D6E}"/>
              </a:ext>
            </a:extLst>
          </p:cNvPr>
          <p:cNvPicPr>
            <a:picLocks noChangeAspect="1"/>
          </p:cNvPicPr>
          <p:nvPr/>
        </p:nvPicPr>
        <p:blipFill>
          <a:blip r:embed="rId8"/>
          <a:stretch>
            <a:fillRect/>
          </a:stretch>
        </p:blipFill>
        <p:spPr>
          <a:xfrm>
            <a:off x="9654617" y="747819"/>
            <a:ext cx="1733099" cy="619125"/>
          </a:xfrm>
          <a:prstGeom prst="rect">
            <a:avLst/>
          </a:prstGeom>
        </p:spPr>
      </p:pic>
      <p:pic>
        <p:nvPicPr>
          <p:cNvPr id="12" name="Picture 11">
            <a:extLst>
              <a:ext uri="{FF2B5EF4-FFF2-40B4-BE49-F238E27FC236}">
                <a16:creationId xmlns:a16="http://schemas.microsoft.com/office/drawing/2014/main" id="{B1F27360-EA08-07B0-E9BB-64C5AC3D5D8B}"/>
              </a:ext>
            </a:extLst>
          </p:cNvPr>
          <p:cNvPicPr>
            <a:picLocks noChangeAspect="1"/>
          </p:cNvPicPr>
          <p:nvPr/>
        </p:nvPicPr>
        <p:blipFill>
          <a:blip r:embed="rId9"/>
          <a:stretch>
            <a:fillRect/>
          </a:stretch>
        </p:blipFill>
        <p:spPr>
          <a:xfrm>
            <a:off x="9959679" y="1507069"/>
            <a:ext cx="1066522" cy="342900"/>
          </a:xfrm>
          <a:prstGeom prst="rect">
            <a:avLst/>
          </a:prstGeom>
        </p:spPr>
      </p:pic>
      <p:pic>
        <p:nvPicPr>
          <p:cNvPr id="13" name="Picture 12" descr="A screenshot of a number&#10;&#10;Description automatically generated">
            <a:extLst>
              <a:ext uri="{FF2B5EF4-FFF2-40B4-BE49-F238E27FC236}">
                <a16:creationId xmlns:a16="http://schemas.microsoft.com/office/drawing/2014/main" id="{A0F57AE4-9667-A266-9AB4-5354CBCFDDE3}"/>
              </a:ext>
            </a:extLst>
          </p:cNvPr>
          <p:cNvPicPr>
            <a:picLocks noChangeAspect="1"/>
          </p:cNvPicPr>
          <p:nvPr/>
        </p:nvPicPr>
        <p:blipFill>
          <a:blip r:embed="rId10"/>
          <a:stretch>
            <a:fillRect/>
          </a:stretch>
        </p:blipFill>
        <p:spPr>
          <a:xfrm>
            <a:off x="9654616" y="1849438"/>
            <a:ext cx="1733099" cy="619125"/>
          </a:xfrm>
          <a:prstGeom prst="rect">
            <a:avLst/>
          </a:prstGeom>
        </p:spPr>
      </p:pic>
      <p:pic>
        <p:nvPicPr>
          <p:cNvPr id="14" name="Picture 13">
            <a:extLst>
              <a:ext uri="{FF2B5EF4-FFF2-40B4-BE49-F238E27FC236}">
                <a16:creationId xmlns:a16="http://schemas.microsoft.com/office/drawing/2014/main" id="{81C2DAFB-C9E3-432D-327F-C9DB882E0E9F}"/>
              </a:ext>
            </a:extLst>
          </p:cNvPr>
          <p:cNvPicPr>
            <a:picLocks noChangeAspect="1"/>
          </p:cNvPicPr>
          <p:nvPr/>
        </p:nvPicPr>
        <p:blipFill>
          <a:blip r:embed="rId11"/>
          <a:stretch>
            <a:fillRect/>
          </a:stretch>
        </p:blipFill>
        <p:spPr>
          <a:xfrm>
            <a:off x="7094189" y="2198791"/>
            <a:ext cx="1942594" cy="342900"/>
          </a:xfrm>
          <a:prstGeom prst="rect">
            <a:avLst/>
          </a:prstGeom>
        </p:spPr>
      </p:pic>
      <p:pic>
        <p:nvPicPr>
          <p:cNvPr id="15" name="Picture 14" descr="A grey square with black text&#10;&#10;Description automatically generated">
            <a:extLst>
              <a:ext uri="{FF2B5EF4-FFF2-40B4-BE49-F238E27FC236}">
                <a16:creationId xmlns:a16="http://schemas.microsoft.com/office/drawing/2014/main" id="{F0D9C151-EF8D-D33B-3C27-77794E3140E4}"/>
              </a:ext>
            </a:extLst>
          </p:cNvPr>
          <p:cNvPicPr>
            <a:picLocks noChangeAspect="1"/>
          </p:cNvPicPr>
          <p:nvPr/>
        </p:nvPicPr>
        <p:blipFill>
          <a:blip r:embed="rId12"/>
          <a:stretch>
            <a:fillRect/>
          </a:stretch>
        </p:blipFill>
        <p:spPr>
          <a:xfrm>
            <a:off x="6912130" y="2572870"/>
            <a:ext cx="2742486" cy="598952"/>
          </a:xfrm>
          <a:prstGeom prst="rect">
            <a:avLst/>
          </a:prstGeom>
        </p:spPr>
      </p:pic>
      <p:pic>
        <p:nvPicPr>
          <p:cNvPr id="17" name="Picture 16" descr="A table with numbers and text&#10;&#10;Description automatically generated">
            <a:extLst>
              <a:ext uri="{FF2B5EF4-FFF2-40B4-BE49-F238E27FC236}">
                <a16:creationId xmlns:a16="http://schemas.microsoft.com/office/drawing/2014/main" id="{FFC199C4-588D-9C61-5D1A-D3171860CD20}"/>
              </a:ext>
            </a:extLst>
          </p:cNvPr>
          <p:cNvPicPr>
            <a:picLocks noChangeAspect="1"/>
          </p:cNvPicPr>
          <p:nvPr/>
        </p:nvPicPr>
        <p:blipFill>
          <a:blip r:embed="rId13"/>
          <a:stretch>
            <a:fillRect/>
          </a:stretch>
        </p:blipFill>
        <p:spPr>
          <a:xfrm>
            <a:off x="6653406" y="3694196"/>
            <a:ext cx="3001211" cy="2450902"/>
          </a:xfrm>
          <a:prstGeom prst="rect">
            <a:avLst/>
          </a:prstGeom>
        </p:spPr>
      </p:pic>
      <p:pic>
        <p:nvPicPr>
          <p:cNvPr id="19" name="Picture 18" descr="A table with text on it&#10;&#10;Description automatically generated">
            <a:extLst>
              <a:ext uri="{FF2B5EF4-FFF2-40B4-BE49-F238E27FC236}">
                <a16:creationId xmlns:a16="http://schemas.microsoft.com/office/drawing/2014/main" id="{EC841DB5-8F1E-CCEF-B2EC-B0AA8A3C0CCC}"/>
              </a:ext>
            </a:extLst>
          </p:cNvPr>
          <p:cNvPicPr>
            <a:picLocks noChangeAspect="1"/>
          </p:cNvPicPr>
          <p:nvPr/>
        </p:nvPicPr>
        <p:blipFill>
          <a:blip r:embed="rId14"/>
          <a:stretch>
            <a:fillRect/>
          </a:stretch>
        </p:blipFill>
        <p:spPr>
          <a:xfrm>
            <a:off x="9654617" y="3697215"/>
            <a:ext cx="2354399" cy="2460161"/>
          </a:xfrm>
          <a:prstGeom prst="rect">
            <a:avLst/>
          </a:prstGeom>
        </p:spPr>
      </p:pic>
    </p:spTree>
    <p:extLst>
      <p:ext uri="{BB962C8B-B14F-4D97-AF65-F5344CB8AC3E}">
        <p14:creationId xmlns:p14="http://schemas.microsoft.com/office/powerpoint/2010/main" val="290548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p of the world&#10;&#10;Description automatically generated">
            <a:extLst>
              <a:ext uri="{FF2B5EF4-FFF2-40B4-BE49-F238E27FC236}">
                <a16:creationId xmlns:a16="http://schemas.microsoft.com/office/drawing/2014/main" id="{22EE4E26-9BA8-C5F5-970D-8CB0CF831DD1}"/>
              </a:ext>
            </a:extLst>
          </p:cNvPr>
          <p:cNvPicPr>
            <a:picLocks noChangeAspect="1"/>
          </p:cNvPicPr>
          <p:nvPr/>
        </p:nvPicPr>
        <p:blipFill>
          <a:blip r:embed="rId2"/>
          <a:stretch>
            <a:fillRect/>
          </a:stretch>
        </p:blipFill>
        <p:spPr>
          <a:xfrm>
            <a:off x="-6310" y="910476"/>
            <a:ext cx="11941596" cy="4598001"/>
          </a:xfrm>
          <a:prstGeom prst="rect">
            <a:avLst/>
          </a:prstGeom>
        </p:spPr>
      </p:pic>
      <p:pic>
        <p:nvPicPr>
          <p:cNvPr id="5" name="Picture 4" descr="A black background with blue and orange text&#10;&#10;Description automatically generated">
            <a:extLst>
              <a:ext uri="{FF2B5EF4-FFF2-40B4-BE49-F238E27FC236}">
                <a16:creationId xmlns:a16="http://schemas.microsoft.com/office/drawing/2014/main" id="{8902751C-BE00-29A0-F33C-535FA093702F}"/>
              </a:ext>
            </a:extLst>
          </p:cNvPr>
          <p:cNvPicPr>
            <a:picLocks noChangeAspect="1"/>
          </p:cNvPicPr>
          <p:nvPr/>
        </p:nvPicPr>
        <p:blipFill>
          <a:blip r:embed="rId3"/>
          <a:stretch>
            <a:fillRect/>
          </a:stretch>
        </p:blipFill>
        <p:spPr>
          <a:xfrm>
            <a:off x="9714447" y="5600438"/>
            <a:ext cx="2742486" cy="597999"/>
          </a:xfrm>
          <a:prstGeom prst="rect">
            <a:avLst/>
          </a:prstGeom>
        </p:spPr>
      </p:pic>
    </p:spTree>
    <p:extLst>
      <p:ext uri="{BB962C8B-B14F-4D97-AF65-F5344CB8AC3E}">
        <p14:creationId xmlns:p14="http://schemas.microsoft.com/office/powerpoint/2010/main" val="275228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omputer screen shot of a number&#10;&#10;Description automatically generated">
            <a:extLst>
              <a:ext uri="{FF2B5EF4-FFF2-40B4-BE49-F238E27FC236}">
                <a16:creationId xmlns:a16="http://schemas.microsoft.com/office/drawing/2014/main" id="{0F67DF6E-6121-59E1-DA82-FFA43972DCF6}"/>
              </a:ext>
            </a:extLst>
          </p:cNvPr>
          <p:cNvPicPr>
            <a:picLocks noChangeAspect="1"/>
          </p:cNvPicPr>
          <p:nvPr/>
        </p:nvPicPr>
        <p:blipFill>
          <a:blip r:embed="rId2"/>
          <a:stretch>
            <a:fillRect/>
          </a:stretch>
        </p:blipFill>
        <p:spPr>
          <a:xfrm>
            <a:off x="333538" y="646273"/>
            <a:ext cx="4841033" cy="3533251"/>
          </a:xfrm>
          <a:prstGeom prst="rect">
            <a:avLst/>
          </a:prstGeom>
        </p:spPr>
      </p:pic>
      <p:pic>
        <p:nvPicPr>
          <p:cNvPr id="2" name="Picture 1">
            <a:extLst>
              <a:ext uri="{FF2B5EF4-FFF2-40B4-BE49-F238E27FC236}">
                <a16:creationId xmlns:a16="http://schemas.microsoft.com/office/drawing/2014/main" id="{A79D6B8D-FE8D-DDA9-49BF-069EA38CF6EA}"/>
              </a:ext>
            </a:extLst>
          </p:cNvPr>
          <p:cNvPicPr>
            <a:picLocks noChangeAspect="1"/>
          </p:cNvPicPr>
          <p:nvPr/>
        </p:nvPicPr>
        <p:blipFill>
          <a:blip r:embed="rId3"/>
          <a:stretch>
            <a:fillRect/>
          </a:stretch>
        </p:blipFill>
        <p:spPr>
          <a:xfrm>
            <a:off x="5581682" y="1288829"/>
            <a:ext cx="5703450" cy="4823158"/>
          </a:xfrm>
          <a:prstGeom prst="rect">
            <a:avLst/>
          </a:prstGeom>
        </p:spPr>
      </p:pic>
      <p:sp>
        <p:nvSpPr>
          <p:cNvPr id="3" name="TextBox 2">
            <a:extLst>
              <a:ext uri="{FF2B5EF4-FFF2-40B4-BE49-F238E27FC236}">
                <a16:creationId xmlns:a16="http://schemas.microsoft.com/office/drawing/2014/main" id="{460CC70E-415C-D81F-F659-AC4B528437C0}"/>
              </a:ext>
            </a:extLst>
          </p:cNvPr>
          <p:cNvSpPr txBox="1"/>
          <p:nvPr/>
        </p:nvSpPr>
        <p:spPr>
          <a:xfrm>
            <a:off x="853359" y="3594747"/>
            <a:ext cx="3361265" cy="2185214"/>
          </a:xfrm>
          <a:prstGeom prst="rect">
            <a:avLst/>
          </a:prstGeom>
          <a:solidFill>
            <a:srgbClr val="ED7D31"/>
          </a:solidFill>
          <a:ln>
            <a:solidFill>
              <a:schemeClr val="accent1">
                <a:lumMod val="20000"/>
                <a:lumOff val="80000"/>
              </a:schemeClr>
            </a:solidFill>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algn="ctr"/>
            <a:r>
              <a:rPr lang="en-US" b="1"/>
              <a:t>Pearson's Chi-squared test</a:t>
            </a:r>
            <a:endParaRPr lang="en-US"/>
          </a:p>
          <a:p>
            <a:pPr algn="ctr"/>
            <a:endParaRPr lang="en-US" b="1">
              <a:latin typeface="Calibri"/>
              <a:ea typeface="Calibri"/>
              <a:cs typeface="Calibri"/>
            </a:endParaRPr>
          </a:p>
          <a:p>
            <a:pPr marL="342900" indent="-342900">
              <a:buAutoNum type="arabicPeriod"/>
            </a:pPr>
            <a:r>
              <a:rPr lang="en-US">
                <a:latin typeface="Calibri"/>
                <a:ea typeface="Calibri"/>
                <a:cs typeface="Calibri"/>
              </a:rPr>
              <a:t>Contingency Table</a:t>
            </a:r>
          </a:p>
          <a:p>
            <a:pPr marL="342900" indent="-342900">
              <a:buAutoNum type="arabicPeriod"/>
            </a:pPr>
            <a:r>
              <a:rPr lang="en-US">
                <a:latin typeface="Calibri"/>
                <a:ea typeface="Calibri"/>
                <a:cs typeface="Calibri"/>
              </a:rPr>
              <a:t>chisq.test(tb)</a:t>
            </a:r>
            <a:endParaRPr lang="en-US">
              <a:ea typeface="Calibri"/>
              <a:cs typeface="Calibri"/>
            </a:endParaRPr>
          </a:p>
          <a:p>
            <a:pPr algn="ctr"/>
            <a:endParaRPr lang="en-US">
              <a:latin typeface="Calibri"/>
              <a:ea typeface="Calibri"/>
              <a:cs typeface="Calibri"/>
            </a:endParaRPr>
          </a:p>
          <a:p>
            <a:r>
              <a:rPr lang="en-US">
                <a:solidFill>
                  <a:srgbClr val="000000"/>
                </a:solidFill>
                <a:latin typeface="Calibri"/>
                <a:ea typeface="Calibri"/>
                <a:cs typeface="Calibri"/>
              </a:rPr>
              <a:t>KM &amp; HC R^2 = 468</a:t>
            </a:r>
          </a:p>
          <a:p>
            <a:r>
              <a:rPr lang="en-US">
                <a:solidFill>
                  <a:srgbClr val="000000"/>
                </a:solidFill>
                <a:latin typeface="Calibri"/>
                <a:ea typeface="Calibri"/>
                <a:cs typeface="Calibri"/>
              </a:rPr>
              <a:t>Model R^2 = 351</a:t>
            </a:r>
          </a:p>
          <a:p>
            <a:endParaRPr lang="en-US" sz="1000">
              <a:solidFill>
                <a:srgbClr val="FFFFFF"/>
              </a:solidFill>
              <a:latin typeface="Lucida Console"/>
            </a:endParaRPr>
          </a:p>
        </p:txBody>
      </p:sp>
      <p:sp>
        <p:nvSpPr>
          <p:cNvPr id="7" name="TextBox 6">
            <a:extLst>
              <a:ext uri="{FF2B5EF4-FFF2-40B4-BE49-F238E27FC236}">
                <a16:creationId xmlns:a16="http://schemas.microsoft.com/office/drawing/2014/main" id="{9F7EF715-1562-248C-60AD-9270C3512B42}"/>
              </a:ext>
            </a:extLst>
          </p:cNvPr>
          <p:cNvSpPr txBox="1"/>
          <p:nvPr/>
        </p:nvSpPr>
        <p:spPr>
          <a:xfrm>
            <a:off x="6693235" y="787805"/>
            <a:ext cx="3361265" cy="369332"/>
          </a:xfrm>
          <a:prstGeom prst="rect">
            <a:avLst/>
          </a:prstGeom>
          <a:noFill/>
          <a:ln>
            <a:solidFill>
              <a:schemeClr val="accent1">
                <a:lumMod val="20000"/>
                <a:lumOff val="80000"/>
              </a:schemeClr>
            </a:solidFill>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r>
              <a:rPr lang="en-US"/>
              <a:t>plot(mc, what = "uncertainty")</a:t>
            </a:r>
          </a:p>
        </p:txBody>
      </p:sp>
    </p:spTree>
    <p:extLst>
      <p:ext uri="{BB962C8B-B14F-4D97-AF65-F5344CB8AC3E}">
        <p14:creationId xmlns:p14="http://schemas.microsoft.com/office/powerpoint/2010/main" val="75997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53AF-C375-211E-F6FA-AFBD9813258F}"/>
              </a:ext>
            </a:extLst>
          </p:cNvPr>
          <p:cNvSpPr>
            <a:spLocks noGrp="1"/>
          </p:cNvSpPr>
          <p:nvPr>
            <p:ph type="ctrTitle"/>
          </p:nvPr>
        </p:nvSpPr>
        <p:spPr>
          <a:xfrm>
            <a:off x="1716072" y="2877944"/>
            <a:ext cx="10798003" cy="2667000"/>
          </a:xfrm>
        </p:spPr>
        <p:txBody>
          <a:bodyPr anchor="b">
            <a:normAutofit/>
          </a:bodyPr>
          <a:lstStyle/>
          <a:p>
            <a:r>
              <a:rPr lang="en-US" sz="4800">
                <a:latin typeface="Times New Roman"/>
                <a:ea typeface="Calibri"/>
                <a:cs typeface="Times New Roman"/>
              </a:rPr>
              <a:t>CONFIRMATORY FACTOR ANALYSIS</a:t>
            </a:r>
            <a:endParaRPr lang="en-US"/>
          </a:p>
          <a:p>
            <a:pPr algn="r"/>
            <a:endParaRPr lang="en-US" sz="4800">
              <a:latin typeface="Times New Roman"/>
              <a:ea typeface="Calibri"/>
              <a:cs typeface="Times New Roman"/>
            </a:endParaRPr>
          </a:p>
          <a:p>
            <a:pPr algn="r"/>
            <a:endParaRPr lang="en-US">
              <a:ea typeface="Calibri" panose="020F0502020204030204"/>
              <a:cs typeface="Calibri" panose="020F0502020204030204"/>
            </a:endParaRPr>
          </a:p>
        </p:txBody>
      </p:sp>
    </p:spTree>
    <p:extLst>
      <p:ext uri="{BB962C8B-B14F-4D97-AF65-F5344CB8AC3E}">
        <p14:creationId xmlns:p14="http://schemas.microsoft.com/office/powerpoint/2010/main" val="1425504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227AE-F9E3-96DF-7C09-E0ACF4A495A0}"/>
              </a:ext>
            </a:extLst>
          </p:cNvPr>
          <p:cNvSpPr>
            <a:spLocks noGrp="1"/>
          </p:cNvSpPr>
          <p:nvPr>
            <p:ph type="title"/>
          </p:nvPr>
        </p:nvSpPr>
        <p:spPr>
          <a:xfrm>
            <a:off x="7923214" y="1371600"/>
            <a:ext cx="3124200" cy="2057400"/>
          </a:xfrm>
        </p:spPr>
        <p:txBody>
          <a:bodyPr anchor="b">
            <a:normAutofit/>
          </a:bodyPr>
          <a:lstStyle/>
          <a:p>
            <a:r>
              <a:rPr lang="en-US"/>
              <a:t>CFA Model &amp; Results</a:t>
            </a:r>
          </a:p>
        </p:txBody>
      </p:sp>
      <p:pic>
        <p:nvPicPr>
          <p:cNvPr id="4" name="Content Placeholder 3">
            <a:extLst>
              <a:ext uri="{FF2B5EF4-FFF2-40B4-BE49-F238E27FC236}">
                <a16:creationId xmlns:a16="http://schemas.microsoft.com/office/drawing/2014/main" id="{284BA459-4174-D1A3-DF66-68AFB9BC3985}"/>
              </a:ext>
            </a:extLst>
          </p:cNvPr>
          <p:cNvPicPr>
            <a:picLocks noGrp="1" noChangeAspect="1"/>
          </p:cNvPicPr>
          <p:nvPr>
            <p:ph idx="1"/>
          </p:nvPr>
        </p:nvPicPr>
        <p:blipFill>
          <a:blip r:embed="rId3"/>
          <a:stretch>
            <a:fillRect/>
          </a:stretch>
        </p:blipFill>
        <p:spPr>
          <a:xfrm>
            <a:off x="-171791" y="745945"/>
            <a:ext cx="8091120" cy="5000423"/>
          </a:xfrm>
          <a:noFill/>
        </p:spPr>
      </p:pic>
      <p:sp>
        <p:nvSpPr>
          <p:cNvPr id="13" name="Text Placeholder 3">
            <a:extLst>
              <a:ext uri="{FF2B5EF4-FFF2-40B4-BE49-F238E27FC236}">
                <a16:creationId xmlns:a16="http://schemas.microsoft.com/office/drawing/2014/main" id="{F53D1E35-ADA3-E4BD-C842-12049986F61B}"/>
              </a:ext>
            </a:extLst>
          </p:cNvPr>
          <p:cNvSpPr>
            <a:spLocks noGrp="1"/>
          </p:cNvSpPr>
          <p:nvPr>
            <p:ph type="body" sz="half" idx="2"/>
          </p:nvPr>
        </p:nvSpPr>
        <p:spPr>
          <a:xfrm>
            <a:off x="7923214" y="3536829"/>
            <a:ext cx="3702372" cy="1797169"/>
          </a:xfrm>
        </p:spPr>
        <p:txBody>
          <a:bodyPr vert="horz" lIns="91440" tIns="45720" rIns="91440" bIns="45720" rtlCol="0" anchor="t">
            <a:noAutofit/>
          </a:bodyPr>
          <a:lstStyle/>
          <a:p>
            <a:pPr marL="285750" indent="-285750">
              <a:buFont typeface="Arial" pitchFamily="2" charset="2"/>
              <a:buChar char="•"/>
            </a:pPr>
            <a:r>
              <a:rPr lang="en-US" sz="1800">
                <a:cs typeface="Calibri"/>
              </a:rPr>
              <a:t>Factor 1 – Core Inflation</a:t>
            </a:r>
          </a:p>
          <a:p>
            <a:pPr marL="742950" lvl="1" indent="-285750">
              <a:buClr>
                <a:srgbClr val="000000"/>
              </a:buClr>
              <a:buFont typeface="Courier New" pitchFamily="2" charset="2"/>
              <a:buChar char="o"/>
            </a:pPr>
            <a:r>
              <a:rPr lang="en-US" sz="1600">
                <a:cs typeface="Calibri"/>
              </a:rPr>
              <a:t>Consumer &amp; Economic Confidence</a:t>
            </a:r>
          </a:p>
          <a:p>
            <a:pPr marL="285750" indent="-285750">
              <a:buFont typeface="Arial" pitchFamily="2" charset="2"/>
              <a:buChar char="•"/>
            </a:pPr>
            <a:r>
              <a:rPr lang="en-US" sz="1800">
                <a:cs typeface="Calibri"/>
              </a:rPr>
              <a:t>Factor 2 – Broader Economic</a:t>
            </a:r>
          </a:p>
          <a:p>
            <a:pPr marL="742950" lvl="1" indent="-285750">
              <a:buClr>
                <a:srgbClr val="000000"/>
              </a:buClr>
              <a:buFont typeface="Courier New" pitchFamily="2" charset="2"/>
              <a:buChar char="o"/>
            </a:pPr>
            <a:r>
              <a:rPr lang="en-US" sz="1600">
                <a:cs typeface="Calibri"/>
              </a:rPr>
              <a:t>Global/Comprehensive Impact</a:t>
            </a:r>
          </a:p>
        </p:txBody>
      </p:sp>
    </p:spTree>
    <p:extLst>
      <p:ext uri="{BB962C8B-B14F-4D97-AF65-F5344CB8AC3E}">
        <p14:creationId xmlns:p14="http://schemas.microsoft.com/office/powerpoint/2010/main" val="3447223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9824F-E749-9A2E-7D2E-0EBBA7EF1598}"/>
              </a:ext>
            </a:extLst>
          </p:cNvPr>
          <p:cNvSpPr>
            <a:spLocks noGrp="1"/>
          </p:cNvSpPr>
          <p:nvPr>
            <p:ph type="title"/>
          </p:nvPr>
        </p:nvSpPr>
        <p:spPr>
          <a:xfrm>
            <a:off x="1522876" y="609600"/>
            <a:ext cx="9143538" cy="1066800"/>
          </a:xfrm>
        </p:spPr>
        <p:txBody>
          <a:bodyPr anchor="b">
            <a:normAutofit/>
          </a:bodyPr>
          <a:lstStyle/>
          <a:p>
            <a:r>
              <a:rPr lang="en-US">
                <a:latin typeface="Times New Roman" panose="02020603050405020304" pitchFamily="18" charset="0"/>
                <a:cs typeface="Times New Roman" panose="02020603050405020304" pitchFamily="18" charset="0"/>
              </a:rPr>
              <a:t>EFA &amp; Interpretation</a:t>
            </a:r>
          </a:p>
        </p:txBody>
      </p:sp>
      <p:graphicFrame>
        <p:nvGraphicFramePr>
          <p:cNvPr id="5" name="Content Placeholder 2">
            <a:extLst>
              <a:ext uri="{FF2B5EF4-FFF2-40B4-BE49-F238E27FC236}">
                <a16:creationId xmlns:a16="http://schemas.microsoft.com/office/drawing/2014/main" id="{F14D661B-DF4A-35FB-1FA5-55EB8E7F6D34}"/>
              </a:ext>
            </a:extLst>
          </p:cNvPr>
          <p:cNvGraphicFramePr>
            <a:graphicFrameLocks noGrp="1"/>
          </p:cNvGraphicFramePr>
          <p:nvPr>
            <p:ph idx="1"/>
            <p:extLst>
              <p:ext uri="{D42A27DB-BD31-4B8C-83A1-F6EECF244321}">
                <p14:modId xmlns:p14="http://schemas.microsoft.com/office/powerpoint/2010/main" val="709132255"/>
              </p:ext>
            </p:extLst>
          </p:nvPr>
        </p:nvGraphicFramePr>
        <p:xfrm>
          <a:off x="1522876" y="1905000"/>
          <a:ext cx="9143538" cy="3697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655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53AF-C375-211E-F6FA-AFBD9813258F}"/>
              </a:ext>
            </a:extLst>
          </p:cNvPr>
          <p:cNvSpPr>
            <a:spLocks noGrp="1"/>
          </p:cNvSpPr>
          <p:nvPr>
            <p:ph type="ctrTitle"/>
          </p:nvPr>
        </p:nvSpPr>
        <p:spPr>
          <a:xfrm>
            <a:off x="1390822" y="1921981"/>
            <a:ext cx="10798003" cy="2667000"/>
          </a:xfrm>
        </p:spPr>
        <p:txBody>
          <a:bodyPr anchor="b">
            <a:normAutofit/>
          </a:bodyPr>
          <a:lstStyle/>
          <a:p>
            <a:r>
              <a:rPr lang="en-US" sz="4800">
                <a:latin typeface="Times New Roman"/>
                <a:ea typeface="Calibri"/>
                <a:cs typeface="Times New Roman"/>
              </a:rPr>
              <a:t>CONCLUSION</a:t>
            </a:r>
          </a:p>
          <a:p>
            <a:pPr algn="r"/>
            <a:endParaRPr lang="en-US">
              <a:ea typeface="Calibri" panose="020F0502020204030204"/>
              <a:cs typeface="Calibri" panose="020F0502020204030204"/>
            </a:endParaRPr>
          </a:p>
        </p:txBody>
      </p:sp>
    </p:spTree>
    <p:extLst>
      <p:ext uri="{BB962C8B-B14F-4D97-AF65-F5344CB8AC3E}">
        <p14:creationId xmlns:p14="http://schemas.microsoft.com/office/powerpoint/2010/main" val="1189181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8D60B-A057-5B7A-7669-64FFC1930ED9}"/>
              </a:ext>
            </a:extLst>
          </p:cNvPr>
          <p:cNvSpPr>
            <a:spLocks noGrp="1"/>
          </p:cNvSpPr>
          <p:nvPr>
            <p:ph type="title"/>
          </p:nvPr>
        </p:nvSpPr>
        <p:spPr>
          <a:xfrm>
            <a:off x="351897" y="556355"/>
            <a:ext cx="9143538" cy="1066800"/>
          </a:xfrm>
        </p:spPr>
        <p:txBody>
          <a:bodyPr anchor="b">
            <a:normAutofit/>
          </a:bodyPr>
          <a:lstStyle/>
          <a:p>
            <a:r>
              <a:rPr lang="en-US">
                <a:latin typeface="Times New Roman" panose="02020603050405020304" pitchFamily="18" charset="0"/>
                <a:cs typeface="Times New Roman" panose="02020603050405020304" pitchFamily="18" charset="0"/>
              </a:rPr>
              <a:t>PROJECT INTRODUCTION</a:t>
            </a:r>
          </a:p>
        </p:txBody>
      </p:sp>
      <p:sp>
        <p:nvSpPr>
          <p:cNvPr id="3" name="Content Placeholder 2">
            <a:extLst>
              <a:ext uri="{FF2B5EF4-FFF2-40B4-BE49-F238E27FC236}">
                <a16:creationId xmlns:a16="http://schemas.microsoft.com/office/drawing/2014/main" id="{EDB5E8C5-1875-E75C-D2DD-CD7C702EC139}"/>
              </a:ext>
            </a:extLst>
          </p:cNvPr>
          <p:cNvSpPr>
            <a:spLocks noGrp="1"/>
          </p:cNvSpPr>
          <p:nvPr>
            <p:ph sz="half" idx="1"/>
          </p:nvPr>
        </p:nvSpPr>
        <p:spPr>
          <a:xfrm>
            <a:off x="449886" y="1837937"/>
            <a:ext cx="5508091" cy="4323478"/>
          </a:xfrm>
        </p:spPr>
        <p:txBody>
          <a:bodyPr vert="horz" lIns="91440" tIns="45720" rIns="91440" bIns="45720" rtlCol="0">
            <a:normAutofit/>
          </a:bodyPr>
          <a:lstStyle/>
          <a:p>
            <a:r>
              <a:rPr lang="en-US" sz="1700">
                <a:latin typeface="Times New Roman" panose="02020603050405020304" pitchFamily="18" charset="0"/>
                <a:cs typeface="Times New Roman" panose="02020603050405020304" pitchFamily="18" charset="0"/>
              </a:rPr>
              <a:t>Objective: Explore relationships and patterns among economic and demographic variables across countries in 2022.</a:t>
            </a:r>
          </a:p>
          <a:p>
            <a:pPr>
              <a:buClr>
                <a:srgbClr val="000000"/>
              </a:buClr>
            </a:pPr>
            <a:r>
              <a:rPr lang="en-US" sz="1700">
                <a:latin typeface="Times New Roman" panose="02020603050405020304" pitchFamily="18" charset="0"/>
                <a:cs typeface="Times New Roman" panose="02020603050405020304" pitchFamily="18" charset="0"/>
              </a:rPr>
              <a:t>Understand interdependencies among inflation rates, cost index, population size, and other economic/demographic factors.</a:t>
            </a:r>
          </a:p>
          <a:p>
            <a:pPr>
              <a:buClr>
                <a:srgbClr val="000000"/>
              </a:buClr>
            </a:pPr>
            <a:r>
              <a:rPr lang="en-US" sz="1700">
                <a:latin typeface="Times New Roman" panose="02020603050405020304" pitchFamily="18" charset="0"/>
                <a:cs typeface="Times New Roman" panose="02020603050405020304" pitchFamily="18" charset="0"/>
              </a:rPr>
              <a:t>Identification of common factors influencing inflation rates or variations across countries.</a:t>
            </a:r>
          </a:p>
          <a:p>
            <a:pPr>
              <a:buClr>
                <a:srgbClr val="000000"/>
              </a:buClr>
            </a:pPr>
            <a:r>
              <a:rPr lang="en-US" sz="1700">
                <a:latin typeface="Times New Roman" panose="02020603050405020304" pitchFamily="18" charset="0"/>
                <a:cs typeface="Times New Roman" panose="02020603050405020304" pitchFamily="18" charset="0"/>
              </a:rPr>
              <a:t>Understanding how cost index affects a country's economic dynamics.</a:t>
            </a:r>
          </a:p>
          <a:p>
            <a:pPr>
              <a:buClr>
                <a:srgbClr val="000000"/>
              </a:buClr>
            </a:pPr>
            <a:r>
              <a:rPr lang="en-US" sz="1700">
                <a:latin typeface="Times New Roman" panose="02020603050405020304" pitchFamily="18" charset="0"/>
                <a:cs typeface="Times New Roman" panose="02020603050405020304" pitchFamily="18" charset="0"/>
              </a:rPr>
              <a:t>Grouping countries based on similarities or dissimilarities in economic and demographic profiles.</a:t>
            </a:r>
          </a:p>
          <a:p>
            <a:pPr>
              <a:buClr>
                <a:srgbClr val="000000"/>
              </a:buClr>
            </a:pPr>
            <a:endParaRPr lang="en-US" sz="1700">
              <a:latin typeface="Times New Roman" panose="02020603050405020304" pitchFamily="18" charset="0"/>
              <a:cs typeface="Times New Roman" panose="02020603050405020304" pitchFamily="18" charset="0"/>
            </a:endParaRPr>
          </a:p>
        </p:txBody>
      </p:sp>
      <p:pic>
        <p:nvPicPr>
          <p:cNvPr id="4" name="Picture 3" descr="World Flag Free Stock Photo - Public Domain Pictures">
            <a:extLst>
              <a:ext uri="{FF2B5EF4-FFF2-40B4-BE49-F238E27FC236}">
                <a16:creationId xmlns:a16="http://schemas.microsoft.com/office/drawing/2014/main" id="{D914CE6D-495D-D2A3-500B-29F157AF4E2A}"/>
              </a:ext>
            </a:extLst>
          </p:cNvPr>
          <p:cNvPicPr>
            <a:picLocks noChangeAspect="1"/>
          </p:cNvPicPr>
          <p:nvPr/>
        </p:nvPicPr>
        <p:blipFill rotWithShape="1">
          <a:blip r:embed="rId2"/>
          <a:srcRect l="14580" r="15454" b="3"/>
          <a:stretch/>
        </p:blipFill>
        <p:spPr>
          <a:xfrm>
            <a:off x="6230849" y="1904999"/>
            <a:ext cx="4435564" cy="4088921"/>
          </a:xfrm>
          <a:prstGeom prst="rect">
            <a:avLst/>
          </a:prstGeom>
          <a:noFill/>
        </p:spPr>
      </p:pic>
    </p:spTree>
    <p:extLst>
      <p:ext uri="{BB962C8B-B14F-4D97-AF65-F5344CB8AC3E}">
        <p14:creationId xmlns:p14="http://schemas.microsoft.com/office/powerpoint/2010/main" val="1002423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99CA54-13EC-3B57-F7E7-458B4862E3EE}"/>
              </a:ext>
            </a:extLst>
          </p:cNvPr>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Overall, the inflation dynamics in 2022 (post-covid) appear to follow an unconventional route than we’ve seen in the past years. Even though many factors are influenced by inflation, it appears that after covid, standard of living and consumer expenses remained affordable.</a:t>
            </a:r>
          </a:p>
        </p:txBody>
      </p:sp>
    </p:spTree>
    <p:extLst>
      <p:ext uri="{BB962C8B-B14F-4D97-AF65-F5344CB8AC3E}">
        <p14:creationId xmlns:p14="http://schemas.microsoft.com/office/powerpoint/2010/main" val="62809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a:latin typeface="Times New Roman" panose="02020603050405020304" pitchFamily="18" charset="0"/>
                <a:cs typeface="Times New Roman" panose="02020603050405020304" pitchFamily="18" charset="0"/>
              </a:rPr>
              <a:t>Data Description</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a:p>
        </p:txBody>
      </p:sp>
      <p:graphicFrame>
        <p:nvGraphicFramePr>
          <p:cNvPr id="6" name="Content Placeholder 1">
            <a:extLst>
              <a:ext uri="{FF2B5EF4-FFF2-40B4-BE49-F238E27FC236}">
                <a16:creationId xmlns:a16="http://schemas.microsoft.com/office/drawing/2014/main" id="{EB23E150-249F-9F3E-68A8-012C72231C93}"/>
              </a:ext>
            </a:extLst>
          </p:cNvPr>
          <p:cNvGraphicFramePr>
            <a:graphicFrameLocks noGrp="1"/>
          </p:cNvGraphicFramePr>
          <p:nvPr>
            <p:ph idx="1"/>
            <p:extLst>
              <p:ext uri="{D42A27DB-BD31-4B8C-83A1-F6EECF244321}">
                <p14:modId xmlns:p14="http://schemas.microsoft.com/office/powerpoint/2010/main" val="1000338015"/>
              </p:ext>
            </p:extLst>
          </p:nvPr>
        </p:nvGraphicFramePr>
        <p:xfrm>
          <a:off x="1522876" y="1905000"/>
          <a:ext cx="9143538" cy="3697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285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53AF-C375-211E-F6FA-AFBD9813258F}"/>
              </a:ext>
            </a:extLst>
          </p:cNvPr>
          <p:cNvSpPr>
            <a:spLocks noGrp="1"/>
          </p:cNvSpPr>
          <p:nvPr>
            <p:ph type="ctrTitle"/>
          </p:nvPr>
        </p:nvSpPr>
        <p:spPr>
          <a:xfrm>
            <a:off x="3044827" y="1788550"/>
            <a:ext cx="9143998" cy="2667000"/>
          </a:xfrm>
        </p:spPr>
        <p:txBody>
          <a:bodyPr anchor="b">
            <a:normAutofit/>
          </a:bodyPr>
          <a:lstStyle/>
          <a:p>
            <a:r>
              <a:rPr lang="en-US">
                <a:latin typeface="Times New Roman" panose="02020603050405020304" pitchFamily="18" charset="0"/>
                <a:cs typeface="Times New Roman" panose="02020603050405020304" pitchFamily="18" charset="0"/>
              </a:rPr>
              <a:t>                 </a:t>
            </a:r>
            <a:r>
              <a:rPr lang="en-US" sz="4800">
                <a:latin typeface="Times New Roman" panose="02020603050405020304" pitchFamily="18" charset="0"/>
                <a:cs typeface="Times New Roman" panose="02020603050405020304" pitchFamily="18" charset="0"/>
              </a:rPr>
              <a:t>DATA CLEANING</a:t>
            </a:r>
            <a:r>
              <a:rPr lang="en-US">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4016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B757D-13BE-12B1-0FAB-375E66F26CDA}"/>
              </a:ext>
            </a:extLst>
          </p:cNvPr>
          <p:cNvSpPr>
            <a:spLocks noGrp="1"/>
          </p:cNvSpPr>
          <p:nvPr>
            <p:ph type="title"/>
          </p:nvPr>
        </p:nvSpPr>
        <p:spPr>
          <a:xfrm>
            <a:off x="808773" y="271087"/>
            <a:ext cx="9143538" cy="1066800"/>
          </a:xfrm>
        </p:spPr>
        <p:txBody>
          <a:bodyPr/>
          <a:lstStyle/>
          <a:p>
            <a:r>
              <a:rPr lang="en-US">
                <a:latin typeface="Times New Roman" panose="02020603050405020304" pitchFamily="18" charset="0"/>
                <a:cs typeface="Times New Roman" panose="02020603050405020304" pitchFamily="18" charset="0"/>
              </a:rPr>
              <a:t>Data Cleaning Process</a:t>
            </a:r>
          </a:p>
        </p:txBody>
      </p:sp>
      <p:sp>
        <p:nvSpPr>
          <p:cNvPr id="3" name="Content Placeholder 2">
            <a:extLst>
              <a:ext uri="{FF2B5EF4-FFF2-40B4-BE49-F238E27FC236}">
                <a16:creationId xmlns:a16="http://schemas.microsoft.com/office/drawing/2014/main" id="{586445EB-CEB4-ACC4-70BA-DACA12A4B05D}"/>
              </a:ext>
            </a:extLst>
          </p:cNvPr>
          <p:cNvSpPr>
            <a:spLocks noGrp="1"/>
          </p:cNvSpPr>
          <p:nvPr>
            <p:ph idx="1"/>
          </p:nvPr>
        </p:nvSpPr>
        <p:spPr>
          <a:xfrm>
            <a:off x="885543" y="1548320"/>
            <a:ext cx="10761617" cy="4272514"/>
          </a:xfrm>
        </p:spPr>
        <p:txBody>
          <a:bodyPr vert="horz" lIns="91440" tIns="45720" rIns="91440" bIns="45720" rtlCol="0" anchor="t">
            <a:noAutofit/>
          </a:bodyPr>
          <a:lstStyle/>
          <a:p>
            <a:pPr marL="0" indent="0">
              <a:buNone/>
            </a:pPr>
            <a:r>
              <a:rPr lang="en-US" sz="1800" b="1">
                <a:latin typeface="Times New Roman"/>
                <a:cs typeface="Times New Roman"/>
              </a:rPr>
              <a:t>Handling Missing values</a:t>
            </a:r>
            <a:r>
              <a:rPr lang="en-US" sz="1800">
                <a:latin typeface="Times New Roman"/>
                <a:cs typeface="Times New Roman"/>
              </a:rPr>
              <a:t> </a:t>
            </a:r>
          </a:p>
          <a:p>
            <a:pPr marL="0" indent="0">
              <a:buClr>
                <a:srgbClr val="000000"/>
              </a:buClr>
              <a:buNone/>
            </a:pPr>
            <a:r>
              <a:rPr lang="en-US" sz="1800">
                <a:latin typeface="Times New Roman"/>
                <a:cs typeface="Times New Roman"/>
              </a:rPr>
              <a:t>     -   Identify missing values across columns and rows:  </a:t>
            </a:r>
            <a:r>
              <a:rPr lang="en-US" sz="1800" u="sng">
                <a:latin typeface="Times New Roman"/>
                <a:cs typeface="Times New Roman"/>
              </a:rPr>
              <a:t>62 total</a:t>
            </a:r>
          </a:p>
          <a:p>
            <a:pPr marL="0" indent="0">
              <a:buNone/>
            </a:pPr>
            <a:r>
              <a:rPr lang="en-US" sz="1800">
                <a:latin typeface="Times New Roman"/>
                <a:cs typeface="Times New Roman"/>
              </a:rPr>
              <a:t>     -   Approach to fill the missing values: </a:t>
            </a:r>
            <a:r>
              <a:rPr lang="en-US" sz="1800" u="sng">
                <a:latin typeface="Times New Roman"/>
                <a:cs typeface="Times New Roman"/>
              </a:rPr>
              <a:t>Median Insertion </a:t>
            </a:r>
          </a:p>
          <a:p>
            <a:pPr marL="0" indent="0">
              <a:buNone/>
            </a:pPr>
            <a:r>
              <a:rPr lang="en-US" sz="1800" b="1">
                <a:latin typeface="Times New Roman"/>
                <a:cs typeface="Times New Roman"/>
              </a:rPr>
              <a:t> Duplicate values</a:t>
            </a:r>
            <a:r>
              <a:rPr lang="en-US" sz="1800">
                <a:latin typeface="Times New Roman"/>
                <a:cs typeface="Times New Roman"/>
              </a:rPr>
              <a:t> </a:t>
            </a:r>
          </a:p>
          <a:p>
            <a:pPr marL="0" indent="0">
              <a:buNone/>
            </a:pPr>
            <a:r>
              <a:rPr lang="en-US" sz="1800">
                <a:latin typeface="Times New Roman"/>
                <a:cs typeface="Times New Roman"/>
              </a:rPr>
              <a:t>     -  Identify and remove duplicate entries: </a:t>
            </a:r>
            <a:r>
              <a:rPr lang="en-US" sz="1800" u="sng">
                <a:latin typeface="Times New Roman"/>
                <a:cs typeface="Times New Roman"/>
              </a:rPr>
              <a:t>None </a:t>
            </a:r>
          </a:p>
          <a:p>
            <a:pPr marL="0" indent="0">
              <a:buClr>
                <a:srgbClr val="000000"/>
              </a:buClr>
              <a:buNone/>
            </a:pPr>
            <a:r>
              <a:rPr lang="en-US" sz="1800" b="1">
                <a:latin typeface="Times New Roman"/>
                <a:cs typeface="Times New Roman"/>
              </a:rPr>
              <a:t>Standardizing Data </a:t>
            </a:r>
          </a:p>
          <a:p>
            <a:pPr marL="0" indent="0">
              <a:buNone/>
            </a:pPr>
            <a:r>
              <a:rPr lang="en-US" sz="1800">
                <a:latin typeface="Times New Roman"/>
                <a:cs typeface="Times New Roman"/>
              </a:rPr>
              <a:t>     -  Check inconsistencies in data( direction or unit): </a:t>
            </a:r>
            <a:r>
              <a:rPr lang="en-US" sz="1800" u="sng">
                <a:latin typeface="Times New Roman"/>
                <a:ea typeface="+mn-lt"/>
                <a:cs typeface="Times New Roman"/>
              </a:rPr>
              <a:t>Converting to z-score</a:t>
            </a:r>
          </a:p>
          <a:p>
            <a:pPr marL="0" indent="0">
              <a:buClr>
                <a:srgbClr val="000000"/>
              </a:buClr>
              <a:buNone/>
            </a:pPr>
            <a:r>
              <a:rPr lang="en-US" sz="1800" b="1">
                <a:latin typeface="Times New Roman"/>
                <a:cs typeface="Times New Roman"/>
              </a:rPr>
              <a:t> Outliers Detection</a:t>
            </a:r>
            <a:r>
              <a:rPr lang="en-US" sz="1800">
                <a:latin typeface="Times New Roman"/>
                <a:cs typeface="Times New Roman"/>
              </a:rPr>
              <a:t> </a:t>
            </a:r>
          </a:p>
          <a:p>
            <a:pPr marL="0" indent="0">
              <a:buNone/>
            </a:pPr>
            <a:r>
              <a:rPr lang="en-US" sz="1800">
                <a:latin typeface="Times New Roman"/>
                <a:cs typeface="Times New Roman"/>
              </a:rPr>
              <a:t>     -  Visualization techniques to identify outliers : Scatter plot  matrix,  Boxplot, </a:t>
            </a:r>
          </a:p>
          <a:p>
            <a:pPr marL="0" indent="0">
              <a:buNone/>
            </a:pPr>
            <a:r>
              <a:rPr lang="en-US" sz="1800">
                <a:latin typeface="Times New Roman"/>
                <a:cs typeface="Times New Roman"/>
              </a:rPr>
              <a:t>     -  Assess outliers based on visual representation and remove them</a:t>
            </a:r>
          </a:p>
        </p:txBody>
      </p:sp>
    </p:spTree>
    <p:extLst>
      <p:ext uri="{BB962C8B-B14F-4D97-AF65-F5344CB8AC3E}">
        <p14:creationId xmlns:p14="http://schemas.microsoft.com/office/powerpoint/2010/main" val="343123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DB1FF-7A05-FFDE-F81E-9DB8D0E73344}"/>
              </a:ext>
            </a:extLst>
          </p:cNvPr>
          <p:cNvSpPr>
            <a:spLocks noGrp="1"/>
          </p:cNvSpPr>
          <p:nvPr>
            <p:ph type="title"/>
          </p:nvPr>
        </p:nvSpPr>
        <p:spPr>
          <a:xfrm>
            <a:off x="1522876" y="609600"/>
            <a:ext cx="9143538" cy="1066800"/>
          </a:xfrm>
        </p:spPr>
        <p:txBody>
          <a:bodyPr anchor="b">
            <a:normAutofit/>
          </a:bodyPr>
          <a:lstStyle/>
          <a:p>
            <a:r>
              <a:rPr lang="en-US">
                <a:latin typeface="Times New Roman" panose="02020603050405020304" pitchFamily="18" charset="0"/>
                <a:cs typeface="Times New Roman" panose="02020603050405020304" pitchFamily="18" charset="0"/>
              </a:rPr>
              <a:t>Correlation Matrix </a:t>
            </a:r>
          </a:p>
        </p:txBody>
      </p:sp>
      <p:pic>
        <p:nvPicPr>
          <p:cNvPr id="4" name="Content Placeholder 3" descr="A table of numbers with numbers&#10;&#10;Description automatically generated">
            <a:extLst>
              <a:ext uri="{FF2B5EF4-FFF2-40B4-BE49-F238E27FC236}">
                <a16:creationId xmlns:a16="http://schemas.microsoft.com/office/drawing/2014/main" id="{A9DB867C-29D6-8F87-396E-999EBD2D51D8}"/>
              </a:ext>
            </a:extLst>
          </p:cNvPr>
          <p:cNvPicPr>
            <a:picLocks noGrp="1" noChangeAspect="1"/>
          </p:cNvPicPr>
          <p:nvPr>
            <p:ph idx="1"/>
          </p:nvPr>
        </p:nvPicPr>
        <p:blipFill>
          <a:blip r:embed="rId2"/>
          <a:stretch>
            <a:fillRect/>
          </a:stretch>
        </p:blipFill>
        <p:spPr>
          <a:xfrm>
            <a:off x="1522876" y="2200947"/>
            <a:ext cx="9143538" cy="3105570"/>
          </a:xfrm>
          <a:noFill/>
        </p:spPr>
      </p:pic>
    </p:spTree>
    <p:extLst>
      <p:ext uri="{BB962C8B-B14F-4D97-AF65-F5344CB8AC3E}">
        <p14:creationId xmlns:p14="http://schemas.microsoft.com/office/powerpoint/2010/main" val="155330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hart of scatter plot matrix&#10;&#10;Description automatically generated">
            <a:extLst>
              <a:ext uri="{FF2B5EF4-FFF2-40B4-BE49-F238E27FC236}">
                <a16:creationId xmlns:a16="http://schemas.microsoft.com/office/drawing/2014/main" id="{17E60882-3972-D556-D75C-5064E6E7FA82}"/>
              </a:ext>
            </a:extLst>
          </p:cNvPr>
          <p:cNvPicPr>
            <a:picLocks noChangeAspect="1"/>
          </p:cNvPicPr>
          <p:nvPr/>
        </p:nvPicPr>
        <p:blipFill>
          <a:blip r:embed="rId2"/>
          <a:stretch>
            <a:fillRect/>
          </a:stretch>
        </p:blipFill>
        <p:spPr>
          <a:xfrm>
            <a:off x="1868054" y="1069360"/>
            <a:ext cx="8368163" cy="4710644"/>
          </a:xfrm>
          <a:prstGeom prst="rect">
            <a:avLst/>
          </a:prstGeom>
          <a:noFill/>
        </p:spPr>
      </p:pic>
      <p:sp>
        <p:nvSpPr>
          <p:cNvPr id="5" name="Oval 4">
            <a:extLst>
              <a:ext uri="{FF2B5EF4-FFF2-40B4-BE49-F238E27FC236}">
                <a16:creationId xmlns:a16="http://schemas.microsoft.com/office/drawing/2014/main" id="{4FE078B7-F6FC-50F7-0949-CA172D8F2E8C}"/>
              </a:ext>
            </a:extLst>
          </p:cNvPr>
          <p:cNvSpPr/>
          <p:nvPr/>
        </p:nvSpPr>
        <p:spPr>
          <a:xfrm>
            <a:off x="2291610" y="2173557"/>
            <a:ext cx="556892" cy="46762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6" name="Oval 5">
            <a:extLst>
              <a:ext uri="{FF2B5EF4-FFF2-40B4-BE49-F238E27FC236}">
                <a16:creationId xmlns:a16="http://schemas.microsoft.com/office/drawing/2014/main" id="{D5E6B7B7-99FC-113D-5CFB-AD6EB1E9EECA}"/>
              </a:ext>
            </a:extLst>
          </p:cNvPr>
          <p:cNvSpPr/>
          <p:nvPr/>
        </p:nvSpPr>
        <p:spPr>
          <a:xfrm>
            <a:off x="3709942" y="2542084"/>
            <a:ext cx="478687" cy="40061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7" name="Oval 6">
            <a:extLst>
              <a:ext uri="{FF2B5EF4-FFF2-40B4-BE49-F238E27FC236}">
                <a16:creationId xmlns:a16="http://schemas.microsoft.com/office/drawing/2014/main" id="{547ED77C-C20E-D4FA-5BC6-CACC8796A4F3}"/>
              </a:ext>
            </a:extLst>
          </p:cNvPr>
          <p:cNvSpPr/>
          <p:nvPr/>
        </p:nvSpPr>
        <p:spPr>
          <a:xfrm>
            <a:off x="4927378" y="3189772"/>
            <a:ext cx="556892" cy="46762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8" name="Oval 7">
            <a:extLst>
              <a:ext uri="{FF2B5EF4-FFF2-40B4-BE49-F238E27FC236}">
                <a16:creationId xmlns:a16="http://schemas.microsoft.com/office/drawing/2014/main" id="{F6CEB021-8AFF-81D9-73ED-9464225D648E}"/>
              </a:ext>
            </a:extLst>
          </p:cNvPr>
          <p:cNvSpPr/>
          <p:nvPr/>
        </p:nvSpPr>
        <p:spPr>
          <a:xfrm>
            <a:off x="6915484" y="3189812"/>
            <a:ext cx="556892" cy="46762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0" name="Oval 9">
            <a:extLst>
              <a:ext uri="{FF2B5EF4-FFF2-40B4-BE49-F238E27FC236}">
                <a16:creationId xmlns:a16="http://schemas.microsoft.com/office/drawing/2014/main" id="{15100FBF-17A9-9392-7C30-C8703ED4D920}"/>
              </a:ext>
            </a:extLst>
          </p:cNvPr>
          <p:cNvSpPr/>
          <p:nvPr/>
        </p:nvSpPr>
        <p:spPr>
          <a:xfrm>
            <a:off x="9506724" y="4150156"/>
            <a:ext cx="556892" cy="46762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Tree>
    <p:extLst>
      <p:ext uri="{BB962C8B-B14F-4D97-AF65-F5344CB8AC3E}">
        <p14:creationId xmlns:p14="http://schemas.microsoft.com/office/powerpoint/2010/main" val="118601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white rectangle with red text&#10;&#10;Description automatically generated">
            <a:extLst>
              <a:ext uri="{FF2B5EF4-FFF2-40B4-BE49-F238E27FC236}">
                <a16:creationId xmlns:a16="http://schemas.microsoft.com/office/drawing/2014/main" id="{1D8A9EE0-2140-2577-414D-6B01DADDE8E5}"/>
              </a:ext>
            </a:extLst>
          </p:cNvPr>
          <p:cNvPicPr>
            <a:picLocks noGrp="1" noChangeAspect="1"/>
          </p:cNvPicPr>
          <p:nvPr>
            <p:ph idx="1"/>
          </p:nvPr>
        </p:nvPicPr>
        <p:blipFill>
          <a:blip r:embed="rId2"/>
          <a:stretch>
            <a:fillRect/>
          </a:stretch>
        </p:blipFill>
        <p:spPr>
          <a:xfrm>
            <a:off x="442825" y="1089189"/>
            <a:ext cx="11260594" cy="4882461"/>
          </a:xfrm>
          <a:noFill/>
        </p:spPr>
      </p:pic>
      <p:cxnSp>
        <p:nvCxnSpPr>
          <p:cNvPr id="7" name="Straight Arrow Connector 6">
            <a:extLst>
              <a:ext uri="{FF2B5EF4-FFF2-40B4-BE49-F238E27FC236}">
                <a16:creationId xmlns:a16="http://schemas.microsoft.com/office/drawing/2014/main" id="{764C5062-32AC-EDE0-3520-E0139DDADEC4}"/>
              </a:ext>
            </a:extLst>
          </p:cNvPr>
          <p:cNvCxnSpPr/>
          <p:nvPr/>
        </p:nvCxnSpPr>
        <p:spPr>
          <a:xfrm flipV="1">
            <a:off x="4927877" y="1721933"/>
            <a:ext cx="76489" cy="61580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404B14F-746E-D29E-9C3E-8CBFF741730D}"/>
              </a:ext>
            </a:extLst>
          </p:cNvPr>
          <p:cNvCxnSpPr>
            <a:cxnSpLocks/>
          </p:cNvCxnSpPr>
          <p:nvPr/>
        </p:nvCxnSpPr>
        <p:spPr>
          <a:xfrm>
            <a:off x="10547186" y="4528596"/>
            <a:ext cx="365696" cy="23074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964D493-6642-670C-5134-83444B0DDD3F}"/>
              </a:ext>
            </a:extLst>
          </p:cNvPr>
          <p:cNvCxnSpPr>
            <a:cxnSpLocks/>
          </p:cNvCxnSpPr>
          <p:nvPr/>
        </p:nvCxnSpPr>
        <p:spPr>
          <a:xfrm flipH="1">
            <a:off x="2857444" y="3939595"/>
            <a:ext cx="414452" cy="70169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3B194F-8EDF-DFCA-6099-5B57127FB772}"/>
              </a:ext>
            </a:extLst>
          </p:cNvPr>
          <p:cNvCxnSpPr>
            <a:cxnSpLocks/>
          </p:cNvCxnSpPr>
          <p:nvPr/>
        </p:nvCxnSpPr>
        <p:spPr>
          <a:xfrm flipH="1">
            <a:off x="3851442" y="4006062"/>
            <a:ext cx="288398" cy="52375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8061A7B-2528-2F78-6916-2A57A3903572}"/>
              </a:ext>
            </a:extLst>
          </p:cNvPr>
          <p:cNvCxnSpPr>
            <a:cxnSpLocks/>
          </p:cNvCxnSpPr>
          <p:nvPr/>
        </p:nvCxnSpPr>
        <p:spPr>
          <a:xfrm flipH="1">
            <a:off x="5068995" y="4033712"/>
            <a:ext cx="94256" cy="52971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CC6204C-9791-6DFA-570F-756A6C4F9871}"/>
              </a:ext>
            </a:extLst>
          </p:cNvPr>
          <p:cNvCxnSpPr>
            <a:cxnSpLocks/>
          </p:cNvCxnSpPr>
          <p:nvPr/>
        </p:nvCxnSpPr>
        <p:spPr>
          <a:xfrm>
            <a:off x="6478711" y="4106550"/>
            <a:ext cx="92403" cy="53103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B5975DE8-151B-469F-C1CC-12FAB1EFEF02}"/>
              </a:ext>
            </a:extLst>
          </p:cNvPr>
          <p:cNvSpPr>
            <a:spLocks noGrp="1"/>
          </p:cNvSpPr>
          <p:nvPr>
            <p:ph type="title"/>
          </p:nvPr>
        </p:nvSpPr>
        <p:spPr>
          <a:xfrm>
            <a:off x="1437714" y="471162"/>
            <a:ext cx="9143538" cy="757978"/>
          </a:xfrm>
        </p:spPr>
        <p:txBody>
          <a:bodyPr/>
          <a:lstStyle/>
          <a:p>
            <a:pPr algn="ctr"/>
            <a:r>
              <a:rPr lang="en-US">
                <a:solidFill>
                  <a:schemeClr val="tx1"/>
                </a:solidFill>
                <a:latin typeface="Times New Roman" panose="02020603050405020304" pitchFamily="18" charset="0"/>
                <a:cs typeface="Times New Roman" panose="02020603050405020304" pitchFamily="18" charset="0"/>
              </a:rPr>
              <a:t>Detecting outliers by Scatterplot </a:t>
            </a:r>
          </a:p>
        </p:txBody>
      </p:sp>
    </p:spTree>
    <p:extLst>
      <p:ext uri="{BB962C8B-B14F-4D97-AF65-F5344CB8AC3E}">
        <p14:creationId xmlns:p14="http://schemas.microsoft.com/office/powerpoint/2010/main" val="173714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 planning overview presentation</Template>
  <Application>Microsoft Office PowerPoint</Application>
  <PresentationFormat>Custom</PresentationFormat>
  <Slides>30</Slides>
  <Notes>6</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Project planning overview presentation</vt:lpstr>
      <vt:lpstr>GLOBAL ECONOMY 2022 TEAM 4 </vt:lpstr>
      <vt:lpstr>The Problem Context</vt:lpstr>
      <vt:lpstr>PROJECT INTRODUCTION</vt:lpstr>
      <vt:lpstr>Data Description</vt:lpstr>
      <vt:lpstr>                 DATA CLEANING </vt:lpstr>
      <vt:lpstr>Data Cleaning Process</vt:lpstr>
      <vt:lpstr>Correlation Matrix </vt:lpstr>
      <vt:lpstr>PowerPoint Presentation</vt:lpstr>
      <vt:lpstr>Detecting outliers by Scatterplot </vt:lpstr>
      <vt:lpstr>Detecting outliers by Bivariate Boxplot</vt:lpstr>
      <vt:lpstr>Chi-sq plot for Mahalanobis distances</vt:lpstr>
      <vt:lpstr>Output</vt:lpstr>
      <vt:lpstr>DIMENSION REDUCTION ANALYSIS </vt:lpstr>
      <vt:lpstr>Principal Component Analysis</vt:lpstr>
      <vt:lpstr>Principal Component Analysis </vt:lpstr>
      <vt:lpstr>Scree Plot</vt:lpstr>
      <vt:lpstr>Canonical Analysis</vt:lpstr>
      <vt:lpstr>Correlation Between Canonical Pairs</vt:lpstr>
      <vt:lpstr>CLUSTER ANALYSIS </vt:lpstr>
      <vt:lpstr>PowerPoint Presentation</vt:lpstr>
      <vt:lpstr>PowerPoint Presentation</vt:lpstr>
      <vt:lpstr>PowerPoint Presentation</vt:lpstr>
      <vt:lpstr>PowerPoint Presentation</vt:lpstr>
      <vt:lpstr>PowerPoint Presentation</vt:lpstr>
      <vt:lpstr>PowerPoint Presentation</vt:lpstr>
      <vt:lpstr>CONFIRMATORY FACTOR ANALYSIS  </vt:lpstr>
      <vt:lpstr>CFA Model &amp; Results</vt:lpstr>
      <vt:lpstr>EFA &amp; Interpretation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POST-COVID INFLATION</dc:title>
  <dc:creator>Oniyide, Temitope</dc:creator>
  <cp:revision>3</cp:revision>
  <dcterms:created xsi:type="dcterms:W3CDTF">2023-12-03T19:42:50Z</dcterms:created>
  <dcterms:modified xsi:type="dcterms:W3CDTF">2023-12-06T17:45:20Z</dcterms:modified>
</cp:coreProperties>
</file>