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FF70-B0BC-F7C5-E791-87291B19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38F2D-94F0-9B46-9E63-679ED8E95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B498-E25E-3339-0FDA-0BE2304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2716-4168-45EB-A9AA-08F99BA377E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187D-B665-DDFC-C9C5-4AF158FE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1A34-0930-D6AB-54CC-ED25990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F57-37B6-4894-A43C-C4BF34A5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7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9755-AB84-1235-F3DF-E7B83CF8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43A64-4A0E-E7A2-377C-F0176D888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C0CD-EC03-9450-01EC-FEA669E6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2716-4168-45EB-A9AA-08F99BA377E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6B6A6-7B00-FF7B-B58A-63412D19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3CC9-A995-D585-5392-988100AD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F57-37B6-4894-A43C-C4BF34A5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89855-22E7-CFC1-DB81-290BFC2DD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C02A4-807F-A677-F956-B58C12D42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B99D-58AB-25DD-73B9-D921B047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2716-4168-45EB-A9AA-08F99BA377E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6CB3-57B9-3FB5-EBF9-9DE0535E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D1BA4-677C-3557-919A-156660D6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F57-37B6-4894-A43C-C4BF34A5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5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37C0-625E-2C9A-F1E1-4B45788B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A151-D32E-5C54-75A2-5353733D5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5D4D-D43A-FB05-5C3E-EE1F1EE8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2716-4168-45EB-A9AA-08F99BA377E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15BC-19BE-932C-4506-F673BCE6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6F05-A480-478A-BC93-47E6F0AE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F57-37B6-4894-A43C-C4BF34A5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3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06B-2933-EB27-96D8-D3840E3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172D-2735-2087-665B-EE2D5BD30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2AC8D-765E-E3A2-F664-92E8A741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2716-4168-45EB-A9AA-08F99BA377E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1294-2C46-E5E6-FE2A-6DFC0FCB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1FC2-0211-145A-1500-A1EBFBCC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F57-37B6-4894-A43C-C4BF34A5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0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58EA-B14D-827B-4740-B69F4D92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F5FD-9130-7ADE-8A42-B5B372B24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69F59-1EEF-7A79-5F14-C70824D17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65DA1-FD0D-ECB7-D848-0AAE4CA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2716-4168-45EB-A9AA-08F99BA377E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33C7-B7AC-7F18-15D6-76C2CFCF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9EFB-57AC-C986-08EF-9026F7C6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F57-37B6-4894-A43C-C4BF34A5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4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E76C-803A-4D5E-65FA-6FE01678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089A9-B8FB-BED1-6C99-5E50D79E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6E1E-59B0-763E-E30E-23C2250E8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37507-392F-9112-4A81-48EAC1162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EA4FC-BD2C-9572-6ABB-E8CA61C6C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1BB72-FA4D-9C5F-7C4E-EDEE6B6D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2716-4168-45EB-A9AA-08F99BA377E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A7C51-A28D-C3D3-E83B-9F480D4C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86734-CB9D-C1F5-DD9A-9D0401BB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F57-37B6-4894-A43C-C4BF34A5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1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775F-560C-2BFF-41A1-5CFF5FF0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9F025-A64E-843E-6872-17B2A20C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2716-4168-45EB-A9AA-08F99BA377E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2B482-C601-AB92-041A-3F59BD60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31F16-D554-08A6-3767-60F9A21B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F57-37B6-4894-A43C-C4BF34A5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31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5D703-F79C-F158-C812-71FCF9F9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2716-4168-45EB-A9AA-08F99BA377E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AFDDC-3054-7DBF-20B7-07DACE80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B353B-BEB9-3719-6E67-28A1450F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F57-37B6-4894-A43C-C4BF34A5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0D5D-908A-49B9-3616-9D6E8980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B3A7-2FA7-822A-C70F-3D9BDC45D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7AC07-3AC9-063E-E28A-9BDA3950A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B6FE4-350F-DDE1-9F1C-41428EC6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2716-4168-45EB-A9AA-08F99BA377E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B2FF8-8B84-89A0-ACA6-7D041D09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A752C-4191-DC0D-32FA-B3AAA00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F57-37B6-4894-A43C-C4BF34A5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C156-B48D-FD3B-0127-C680C518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83037-F882-4121-1F36-EFBED39E5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3DFE8-C54B-06E1-0E7E-F9E9D23D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9BC4E-E0D1-218C-E492-6B96371C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2716-4168-45EB-A9AA-08F99BA377E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C2D38-40ED-04DD-1C44-2BF405B5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8D8C6-50DC-4A85-C3CD-EFC71A2F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CEF57-37B6-4894-A43C-C4BF34A5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5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892CB-4A7F-4F4B-F2BB-89C5BCA4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2A74-D518-6344-D074-A826F9CA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0509-BD69-5238-02FE-F786EE93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72716-4168-45EB-A9AA-08F99BA377E2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22E1-D3C1-83F8-E43A-5032EA7CD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881E3-A0A5-B60A-4654-F37FBEC81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CEF57-37B6-4894-A43C-C4BF34A5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3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25BD5D-869C-B899-922F-06DBFC45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1280160"/>
            <a:ext cx="3652751" cy="3935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1A27D-188A-DA34-D138-1C428E1745B2}"/>
              </a:ext>
            </a:extLst>
          </p:cNvPr>
          <p:cNvSpPr txBox="1"/>
          <p:nvPr/>
        </p:nvSpPr>
        <p:spPr>
          <a:xfrm>
            <a:off x="345440" y="301006"/>
            <a:ext cx="560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1.Provide summary of gender and ethnicity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C3852-0634-5A12-DE3C-B7CC890358C9}"/>
              </a:ext>
            </a:extLst>
          </p:cNvPr>
          <p:cNvSpPr txBox="1"/>
          <p:nvPr/>
        </p:nvSpPr>
        <p:spPr>
          <a:xfrm>
            <a:off x="1137920" y="5303520"/>
            <a:ext cx="6592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the analysis it is observed that</a:t>
            </a:r>
          </a:p>
          <a:p>
            <a:pPr marL="342900" indent="-342900">
              <a:buAutoNum type="arabicParenR"/>
            </a:pPr>
            <a:r>
              <a:rPr lang="en-IN" dirty="0"/>
              <a:t>There are more number of Female than Males in the company</a:t>
            </a:r>
          </a:p>
          <a:p>
            <a:pPr marL="342900" indent="-342900">
              <a:buAutoNum type="arabicParenR"/>
            </a:pPr>
            <a:r>
              <a:rPr lang="en-IN" dirty="0"/>
              <a:t>The majority of the employees are also </a:t>
            </a:r>
            <a:r>
              <a:rPr lang="en-IN" dirty="0" err="1"/>
              <a:t>asians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80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C423F-9407-E3F6-0E9C-8E620EE0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97" y="1315993"/>
            <a:ext cx="6252563" cy="4226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DE0BE-4B30-C738-1F51-A1FA24C0BB1C}"/>
              </a:ext>
            </a:extLst>
          </p:cNvPr>
          <p:cNvSpPr txBox="1"/>
          <p:nvPr/>
        </p:nvSpPr>
        <p:spPr>
          <a:xfrm>
            <a:off x="853440" y="579120"/>
            <a:ext cx="619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2.How long an employee stays in the company before leaving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CE3CE-4592-D38D-ED34-0D4F12082BDD}"/>
              </a:ext>
            </a:extLst>
          </p:cNvPr>
          <p:cNvSpPr txBox="1"/>
          <p:nvPr/>
        </p:nvSpPr>
        <p:spPr>
          <a:xfrm>
            <a:off x="655216" y="2220028"/>
            <a:ext cx="429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Based on the analysis the employee data,</a:t>
            </a:r>
          </a:p>
          <a:p>
            <a:r>
              <a:rPr lang="en-IN" dirty="0"/>
              <a:t>The average tenure of employees before</a:t>
            </a:r>
          </a:p>
          <a:p>
            <a:r>
              <a:rPr lang="en-IN" dirty="0"/>
              <a:t>The company is around </a:t>
            </a:r>
            <a:r>
              <a:rPr lang="en-IN" dirty="0">
                <a:highlight>
                  <a:srgbClr val="FFFF00"/>
                </a:highlight>
              </a:rPr>
              <a:t>1803.413 days</a:t>
            </a:r>
          </a:p>
        </p:txBody>
      </p:sp>
    </p:spTree>
    <p:extLst>
      <p:ext uri="{BB962C8B-B14F-4D97-AF65-F5344CB8AC3E}">
        <p14:creationId xmlns:p14="http://schemas.microsoft.com/office/powerpoint/2010/main" val="226783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0F6FA-EB3F-4E6C-444D-DC6314A2A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026" y="1932474"/>
            <a:ext cx="5515974" cy="37343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CF670-49E0-C724-C622-32E3D3E1209E}"/>
              </a:ext>
            </a:extLst>
          </p:cNvPr>
          <p:cNvSpPr txBox="1"/>
          <p:nvPr/>
        </p:nvSpPr>
        <p:spPr>
          <a:xfrm>
            <a:off x="1005840" y="538480"/>
            <a:ext cx="691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3.Is there a significant diff between diff departments and </a:t>
            </a:r>
            <a:r>
              <a:rPr lang="en-IN" dirty="0" err="1"/>
              <a:t>avg</a:t>
            </a:r>
            <a:r>
              <a:rPr lang="en-IN" dirty="0"/>
              <a:t> salaries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0F480-B49B-2657-C769-76546BB42640}"/>
              </a:ext>
            </a:extLst>
          </p:cNvPr>
          <p:cNvSpPr txBox="1"/>
          <p:nvPr/>
        </p:nvSpPr>
        <p:spPr>
          <a:xfrm>
            <a:off x="6467424" y="1951672"/>
            <a:ext cx="51445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Based on the Analysis,</a:t>
            </a:r>
          </a:p>
          <a:p>
            <a:r>
              <a:rPr lang="en-IN" dirty="0"/>
              <a:t>1) Marketing dept has highest </a:t>
            </a:r>
            <a:r>
              <a:rPr lang="en-IN" dirty="0" err="1"/>
              <a:t>avg</a:t>
            </a:r>
            <a:r>
              <a:rPr lang="en-IN" dirty="0"/>
              <a:t> salary followed</a:t>
            </a:r>
          </a:p>
          <a:p>
            <a:r>
              <a:rPr lang="en-IN" dirty="0"/>
              <a:t>By accounting and finance.</a:t>
            </a:r>
          </a:p>
          <a:p>
            <a:r>
              <a:rPr lang="en-IN" dirty="0"/>
              <a:t>2) While the least </a:t>
            </a:r>
            <a:r>
              <a:rPr lang="en-IN" dirty="0" err="1"/>
              <a:t>avg</a:t>
            </a:r>
            <a:r>
              <a:rPr lang="en-IN" dirty="0"/>
              <a:t> salaries are of </a:t>
            </a:r>
            <a:r>
              <a:rPr lang="en-IN" dirty="0" err="1"/>
              <a:t>IT,Engineering</a:t>
            </a:r>
            <a:endParaRPr lang="en-IN" dirty="0"/>
          </a:p>
          <a:p>
            <a:r>
              <a:rPr lang="en-IN" dirty="0"/>
              <a:t>And Sales</a:t>
            </a:r>
          </a:p>
        </p:txBody>
      </p:sp>
    </p:spTree>
    <p:extLst>
      <p:ext uri="{BB962C8B-B14F-4D97-AF65-F5344CB8AC3E}">
        <p14:creationId xmlns:p14="http://schemas.microsoft.com/office/powerpoint/2010/main" val="422863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6DE0BE-4B30-C738-1F51-A1FA24C0BB1C}"/>
              </a:ext>
            </a:extLst>
          </p:cNvPr>
          <p:cNvSpPr txBox="1"/>
          <p:nvPr/>
        </p:nvSpPr>
        <p:spPr>
          <a:xfrm>
            <a:off x="853440" y="579120"/>
            <a:ext cx="5677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4.Which company has the highest number of employees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CE3CE-4592-D38D-ED34-0D4F12082BDD}"/>
              </a:ext>
            </a:extLst>
          </p:cNvPr>
          <p:cNvSpPr txBox="1"/>
          <p:nvPr/>
        </p:nvSpPr>
        <p:spPr>
          <a:xfrm>
            <a:off x="655216" y="2220028"/>
            <a:ext cx="4752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 is clear from the data that </a:t>
            </a:r>
            <a:r>
              <a:rPr lang="en-IN" dirty="0">
                <a:highlight>
                  <a:srgbClr val="FFFF00"/>
                </a:highlight>
              </a:rPr>
              <a:t>United States </a:t>
            </a:r>
            <a:r>
              <a:rPr lang="en-IN" dirty="0"/>
              <a:t>has </a:t>
            </a:r>
          </a:p>
          <a:p>
            <a:r>
              <a:rPr lang="en-IN" dirty="0"/>
              <a:t>The highest number of employees followed by</a:t>
            </a:r>
          </a:p>
          <a:p>
            <a:r>
              <a:rPr lang="en-IN" dirty="0">
                <a:highlight>
                  <a:srgbClr val="FFFF00"/>
                </a:highlight>
              </a:rPr>
              <a:t>China and Brazil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7992F-9A15-180E-4BCF-93EDFE57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36" y="1723291"/>
            <a:ext cx="5561906" cy="37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5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6DE0BE-4B30-C738-1F51-A1FA24C0BB1C}"/>
              </a:ext>
            </a:extLst>
          </p:cNvPr>
          <p:cNvSpPr txBox="1"/>
          <p:nvPr/>
        </p:nvSpPr>
        <p:spPr>
          <a:xfrm>
            <a:off x="843280" y="579120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5. The most common age range of employees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DF594-9781-2E93-A1B5-AD74F0CF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69" y="763786"/>
            <a:ext cx="5595391" cy="5169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CE88BE-2394-B8FF-2344-91B3EC21627A}"/>
              </a:ext>
            </a:extLst>
          </p:cNvPr>
          <p:cNvSpPr txBox="1"/>
          <p:nvPr/>
        </p:nvSpPr>
        <p:spPr>
          <a:xfrm>
            <a:off x="843280" y="2753360"/>
            <a:ext cx="463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most common age range of employees is</a:t>
            </a:r>
          </a:p>
          <a:p>
            <a:r>
              <a:rPr lang="en-IN" dirty="0"/>
              <a:t>Between </a:t>
            </a:r>
            <a:r>
              <a:rPr lang="en-IN" dirty="0">
                <a:highlight>
                  <a:srgbClr val="FF00FF"/>
                </a:highlight>
              </a:rPr>
              <a:t>45-49 years.</a:t>
            </a:r>
          </a:p>
          <a:p>
            <a:endParaRPr lang="en-IN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664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A1A27D-188A-DA34-D138-1C428E1745B2}"/>
              </a:ext>
            </a:extLst>
          </p:cNvPr>
          <p:cNvSpPr txBox="1"/>
          <p:nvPr/>
        </p:nvSpPr>
        <p:spPr>
          <a:xfrm>
            <a:off x="345440" y="301006"/>
            <a:ext cx="525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6. Average bonus percentage given to the employee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C3852-0634-5A12-DE3C-B7CC890358C9}"/>
              </a:ext>
            </a:extLst>
          </p:cNvPr>
          <p:cNvSpPr txBox="1"/>
          <p:nvPr/>
        </p:nvSpPr>
        <p:spPr>
          <a:xfrm>
            <a:off x="647221" y="5208172"/>
            <a:ext cx="6386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the analysis it is observed that</a:t>
            </a:r>
          </a:p>
          <a:p>
            <a:pPr marL="342900" indent="-342900">
              <a:buAutoNum type="arabicParenR"/>
            </a:pPr>
            <a:r>
              <a:rPr lang="en-IN" dirty="0"/>
              <a:t>The average bonus percentage given to employees is 8.87%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831AA-3018-2D79-C490-43A7BB79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328" y="1003497"/>
            <a:ext cx="4309822" cy="39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4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6DE0BE-4B30-C738-1F51-A1FA24C0BB1C}"/>
              </a:ext>
            </a:extLst>
          </p:cNvPr>
          <p:cNvSpPr txBox="1"/>
          <p:nvPr/>
        </p:nvSpPr>
        <p:spPr>
          <a:xfrm>
            <a:off x="853440" y="579120"/>
            <a:ext cx="5557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7.Which Job title occurs most frequently in the dataset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4A380-DCEA-525D-58C6-69E8B048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60" y="614680"/>
            <a:ext cx="394390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448496-BA3B-29EC-984D-EAC2DEF5CE46}"/>
              </a:ext>
            </a:extLst>
          </p:cNvPr>
          <p:cNvSpPr txBox="1"/>
          <p:nvPr/>
        </p:nvSpPr>
        <p:spPr>
          <a:xfrm>
            <a:off x="670560" y="1971040"/>
            <a:ext cx="5870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the data from pivot table,</a:t>
            </a:r>
          </a:p>
          <a:p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There are more number of people with the designation</a:t>
            </a:r>
          </a:p>
          <a:p>
            <a:r>
              <a:rPr lang="en-IN" dirty="0"/>
              <a:t>As </a:t>
            </a:r>
            <a:r>
              <a:rPr lang="en-IN" dirty="0">
                <a:highlight>
                  <a:srgbClr val="FFFF00"/>
                </a:highlight>
              </a:rPr>
              <a:t>Director</a:t>
            </a:r>
            <a:r>
              <a:rPr lang="en-IN" dirty="0"/>
              <a:t>.</a:t>
            </a:r>
          </a:p>
          <a:p>
            <a:r>
              <a:rPr lang="en-IN" dirty="0"/>
              <a:t>2) These are followed by </a:t>
            </a:r>
            <a:r>
              <a:rPr lang="en-IN" dirty="0" err="1">
                <a:highlight>
                  <a:srgbClr val="FFFF00"/>
                </a:highlight>
              </a:rPr>
              <a:t>Sr.Manager</a:t>
            </a:r>
            <a:r>
              <a:rPr lang="en-IN" dirty="0">
                <a:highlight>
                  <a:srgbClr val="FFFF00"/>
                </a:highlight>
              </a:rPr>
              <a:t> and Vice President</a:t>
            </a:r>
          </a:p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E3009-B6E5-BB87-3A2E-84A44636E8DA}"/>
              </a:ext>
            </a:extLst>
          </p:cNvPr>
          <p:cNvSpPr txBox="1"/>
          <p:nvPr/>
        </p:nvSpPr>
        <p:spPr>
          <a:xfrm>
            <a:off x="670560" y="3547625"/>
            <a:ext cx="6009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3) The least job titles are </a:t>
            </a:r>
            <a:r>
              <a:rPr lang="en-IN" dirty="0">
                <a:highlight>
                  <a:srgbClr val="FF00FF"/>
                </a:highlight>
              </a:rPr>
              <a:t>automation engineer and Network</a:t>
            </a:r>
          </a:p>
          <a:p>
            <a:r>
              <a:rPr lang="en-IN" dirty="0">
                <a:highlight>
                  <a:srgbClr val="FF00FF"/>
                </a:highlight>
              </a:rPr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36638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A1A27D-188A-DA34-D138-1C428E1745B2}"/>
              </a:ext>
            </a:extLst>
          </p:cNvPr>
          <p:cNvSpPr txBox="1"/>
          <p:nvPr/>
        </p:nvSpPr>
        <p:spPr>
          <a:xfrm>
            <a:off x="345440" y="301006"/>
            <a:ext cx="284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9. Diversity in departments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CCB31-6CBE-5C2F-CAAC-7F27199E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360" y="589847"/>
            <a:ext cx="3261530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5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Varma</dc:creator>
  <cp:lastModifiedBy>Teja Varma</cp:lastModifiedBy>
  <cp:revision>9</cp:revision>
  <dcterms:created xsi:type="dcterms:W3CDTF">2024-03-29T05:20:23Z</dcterms:created>
  <dcterms:modified xsi:type="dcterms:W3CDTF">2024-03-29T06:06:58Z</dcterms:modified>
</cp:coreProperties>
</file>