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font" Target="fonts/Roboto-bold.fntdata"/><Relationship Id="rId10" Type="http://schemas.openxmlformats.org/officeDocument/2006/relationships/font" Target="fonts/Roboto-regular.fntdata"/><Relationship Id="rId21" Type="http://schemas.openxmlformats.org/officeDocument/2006/relationships/font" Target="fonts/Lato-boldItalic.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4a577b70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4a577b70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4a577b70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4a577b70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84a577b70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84a577b70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Kaggle: Mi mejor modelo</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Dilan Pereira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457200" lvl="0" marL="2743200" rtl="0" algn="l">
              <a:spcBef>
                <a:spcPts val="0"/>
              </a:spcBef>
              <a:spcAft>
                <a:spcPts val="0"/>
              </a:spcAft>
              <a:buNone/>
            </a:pPr>
            <a:r>
              <a:rPr lang="es"/>
              <a:t>EDA</a:t>
            </a:r>
            <a:endParaRPr/>
          </a:p>
        </p:txBody>
      </p:sp>
      <p:sp>
        <p:nvSpPr>
          <p:cNvPr id="141" name="Google Shape;141;p14"/>
          <p:cNvSpPr txBox="1"/>
          <p:nvPr>
            <p:ph idx="1" type="body"/>
          </p:nvPr>
        </p:nvSpPr>
        <p:spPr>
          <a:xfrm>
            <a:off x="1297500" y="996050"/>
            <a:ext cx="6852300" cy="1407000"/>
          </a:xfrm>
          <a:prstGeom prst="rect">
            <a:avLst/>
          </a:prstGeom>
        </p:spPr>
        <p:txBody>
          <a:bodyPr anchorCtr="0" anchor="t" bIns="91425" lIns="91425" spcFirstLastPara="1" rIns="91425" wrap="square" tIns="91425">
            <a:normAutofit lnSpcReduction="20000"/>
          </a:bodyPr>
          <a:lstStyle/>
          <a:p>
            <a:pPr indent="-304800" lvl="0" marL="457200" rtl="0" algn="l">
              <a:spcBef>
                <a:spcPts val="1500"/>
              </a:spcBef>
              <a:spcAft>
                <a:spcPts val="0"/>
              </a:spcAft>
              <a:buClr>
                <a:srgbClr val="D1D5DB"/>
              </a:buClr>
              <a:buSzPts val="1200"/>
              <a:buFont typeface="Roboto"/>
              <a:buChar char="●"/>
            </a:pPr>
            <a:r>
              <a:rPr lang="es" sz="1200">
                <a:solidFill>
                  <a:srgbClr val="D1D5DB"/>
                </a:solidFill>
                <a:latin typeface="Roboto"/>
                <a:ea typeface="Roboto"/>
                <a:cs typeface="Roboto"/>
                <a:sym typeface="Roboto"/>
              </a:rPr>
              <a:t>Valores Faltantes: No se encontraron valores nulos, garantizando datos completos para el análisis.</a:t>
            </a:r>
            <a:endParaRPr sz="1200">
              <a:solidFill>
                <a:srgbClr val="D1D5DB"/>
              </a:solidFill>
              <a:latin typeface="Roboto"/>
              <a:ea typeface="Roboto"/>
              <a:cs typeface="Roboto"/>
              <a:sym typeface="Roboto"/>
            </a:endParaRPr>
          </a:p>
          <a:p>
            <a:pPr indent="-304800" lvl="0" marL="457200" rtl="0" algn="l">
              <a:spcBef>
                <a:spcPts val="0"/>
              </a:spcBef>
              <a:spcAft>
                <a:spcPts val="0"/>
              </a:spcAft>
              <a:buClr>
                <a:srgbClr val="D1D5DB"/>
              </a:buClr>
              <a:buSzPts val="1200"/>
              <a:buFont typeface="Roboto"/>
              <a:buChar char="●"/>
            </a:pPr>
            <a:r>
              <a:rPr lang="es" sz="1200">
                <a:solidFill>
                  <a:srgbClr val="D1D5DB"/>
                </a:solidFill>
                <a:latin typeface="Roboto"/>
                <a:ea typeface="Roboto"/>
                <a:cs typeface="Roboto"/>
                <a:sym typeface="Roboto"/>
              </a:rPr>
              <a:t>Valores Atípicos: Mantuvimos valores atípicos para no perder información relevante en la predicción del precio.</a:t>
            </a:r>
            <a:endParaRPr sz="1200">
              <a:solidFill>
                <a:srgbClr val="D1D5DB"/>
              </a:solidFill>
              <a:latin typeface="Roboto"/>
              <a:ea typeface="Roboto"/>
              <a:cs typeface="Roboto"/>
              <a:sym typeface="Roboto"/>
            </a:endParaRPr>
          </a:p>
          <a:p>
            <a:pPr indent="-304800" lvl="0" marL="457200" rtl="0" algn="l">
              <a:spcBef>
                <a:spcPts val="0"/>
              </a:spcBef>
              <a:spcAft>
                <a:spcPts val="0"/>
              </a:spcAft>
              <a:buClr>
                <a:srgbClr val="D1D5DB"/>
              </a:buClr>
              <a:buSzPts val="1200"/>
              <a:buFont typeface="Roboto"/>
              <a:buChar char="●"/>
            </a:pPr>
            <a:r>
              <a:rPr lang="es" sz="1200">
                <a:solidFill>
                  <a:srgbClr val="D1D5DB"/>
                </a:solidFill>
                <a:latin typeface="Roboto"/>
                <a:ea typeface="Roboto"/>
                <a:cs typeface="Roboto"/>
                <a:sym typeface="Roboto"/>
              </a:rPr>
              <a:t>Codificación de Variables Categóricas: "cut" se codificó con valores numéricos, mientras que "color" y "clarity" se </a:t>
            </a:r>
            <a:r>
              <a:rPr lang="es" sz="1200">
                <a:solidFill>
                  <a:srgbClr val="D1D5DB"/>
                </a:solidFill>
                <a:latin typeface="Roboto"/>
                <a:ea typeface="Roboto"/>
                <a:cs typeface="Roboto"/>
                <a:sym typeface="Roboto"/>
              </a:rPr>
              <a:t>codifican</a:t>
            </a:r>
            <a:r>
              <a:rPr lang="es" sz="1200">
                <a:solidFill>
                  <a:srgbClr val="D1D5DB"/>
                </a:solidFill>
                <a:latin typeface="Roboto"/>
                <a:ea typeface="Roboto"/>
                <a:cs typeface="Roboto"/>
                <a:sym typeface="Roboto"/>
              </a:rPr>
              <a:t> en binario para capturar su influencia en el precio.</a:t>
            </a:r>
            <a:endParaRPr sz="1200">
              <a:solidFill>
                <a:srgbClr val="D1D5DB"/>
              </a:solidFill>
              <a:latin typeface="Roboto"/>
              <a:ea typeface="Roboto"/>
              <a:cs typeface="Roboto"/>
              <a:sym typeface="Roboto"/>
            </a:endParaRPr>
          </a:p>
          <a:p>
            <a:pPr indent="0" lvl="0" marL="0" rtl="0" algn="l">
              <a:spcBef>
                <a:spcPts val="0"/>
              </a:spcBef>
              <a:spcAft>
                <a:spcPts val="1200"/>
              </a:spcAft>
              <a:buNone/>
            </a:pPr>
            <a:r>
              <a:t/>
            </a:r>
            <a:endParaRPr sz="1200">
              <a:solidFill>
                <a:srgbClr val="D1D5DB"/>
              </a:solidFill>
              <a:latin typeface="Roboto"/>
              <a:ea typeface="Roboto"/>
              <a:cs typeface="Roboto"/>
              <a:sym typeface="Roboto"/>
            </a:endParaRPr>
          </a:p>
        </p:txBody>
      </p:sp>
      <p:pic>
        <p:nvPicPr>
          <p:cNvPr id="142" name="Google Shape;142;p14"/>
          <p:cNvPicPr preferRelativeResize="0"/>
          <p:nvPr/>
        </p:nvPicPr>
        <p:blipFill>
          <a:blip r:embed="rId3">
            <a:alphaModFix/>
          </a:blip>
          <a:stretch>
            <a:fillRect/>
          </a:stretch>
        </p:blipFill>
        <p:spPr>
          <a:xfrm>
            <a:off x="279300" y="2347125"/>
            <a:ext cx="1527900" cy="2489075"/>
          </a:xfrm>
          <a:prstGeom prst="rect">
            <a:avLst/>
          </a:prstGeom>
          <a:noFill/>
          <a:ln>
            <a:noFill/>
          </a:ln>
        </p:spPr>
      </p:pic>
      <p:pic>
        <p:nvPicPr>
          <p:cNvPr id="143" name="Google Shape;143;p14"/>
          <p:cNvPicPr preferRelativeResize="0"/>
          <p:nvPr/>
        </p:nvPicPr>
        <p:blipFill>
          <a:blip r:embed="rId4">
            <a:alphaModFix/>
          </a:blip>
          <a:stretch>
            <a:fillRect/>
          </a:stretch>
        </p:blipFill>
        <p:spPr>
          <a:xfrm>
            <a:off x="2060475" y="2320400"/>
            <a:ext cx="3299676" cy="2489075"/>
          </a:xfrm>
          <a:prstGeom prst="rect">
            <a:avLst/>
          </a:prstGeom>
          <a:noFill/>
          <a:ln>
            <a:noFill/>
          </a:ln>
        </p:spPr>
      </p:pic>
      <p:pic>
        <p:nvPicPr>
          <p:cNvPr id="144" name="Google Shape;144;p14"/>
          <p:cNvPicPr preferRelativeResize="0"/>
          <p:nvPr/>
        </p:nvPicPr>
        <p:blipFill>
          <a:blip r:embed="rId5">
            <a:alphaModFix/>
          </a:blip>
          <a:stretch>
            <a:fillRect/>
          </a:stretch>
        </p:blipFill>
        <p:spPr>
          <a:xfrm>
            <a:off x="5512550" y="2347125"/>
            <a:ext cx="3479050" cy="248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Modelo</a:t>
            </a:r>
            <a:endParaRPr/>
          </a:p>
        </p:txBody>
      </p:sp>
      <p:sp>
        <p:nvSpPr>
          <p:cNvPr id="150" name="Google Shape;150;p15"/>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200">
                <a:solidFill>
                  <a:srgbClr val="ADBAC7"/>
                </a:solidFill>
                <a:latin typeface="Arial"/>
                <a:ea typeface="Arial"/>
                <a:cs typeface="Arial"/>
                <a:sym typeface="Arial"/>
              </a:rPr>
              <a:t>Se presentan los resultados clave del modelo de Árbol de Decisión II que se ajustó para predecir el precio de los diamantes en función de sus características. Estas métricas proporcionan una evaluación del rendimiento del modelo en los conjuntos de prueba y entrenamiento:</a:t>
            </a:r>
            <a:endParaRPr sz="1200">
              <a:solidFill>
                <a:srgbClr val="ADBAC7"/>
              </a:solidFill>
              <a:latin typeface="Arial"/>
              <a:ea typeface="Arial"/>
              <a:cs typeface="Arial"/>
              <a:sym typeface="Arial"/>
            </a:endParaRPr>
          </a:p>
          <a:p>
            <a:pPr indent="457200" lvl="0" marL="914400" rtl="0" algn="l">
              <a:spcBef>
                <a:spcPts val="1200"/>
              </a:spcBef>
              <a:spcAft>
                <a:spcPts val="0"/>
              </a:spcAft>
              <a:buNone/>
            </a:pPr>
            <a:r>
              <a:rPr lang="es" sz="1050">
                <a:solidFill>
                  <a:srgbClr val="C5C8C6"/>
                </a:solidFill>
                <a:latin typeface="Courier New"/>
                <a:ea typeface="Courier New"/>
                <a:cs typeface="Courier New"/>
                <a:sym typeface="Courier New"/>
              </a:rPr>
              <a:t>max_depth=7, max_features=5, min_samples_split=21</a:t>
            </a:r>
            <a:endParaRPr sz="1200">
              <a:solidFill>
                <a:srgbClr val="ADBAC7"/>
              </a:solidFill>
              <a:latin typeface="Arial"/>
              <a:ea typeface="Arial"/>
              <a:cs typeface="Arial"/>
              <a:sym typeface="Arial"/>
            </a:endParaRPr>
          </a:p>
          <a:p>
            <a:pPr indent="0" lvl="0" marL="0" rtl="0" algn="l">
              <a:spcBef>
                <a:spcPts val="1200"/>
              </a:spcBef>
              <a:spcAft>
                <a:spcPts val="1200"/>
              </a:spcAft>
              <a:buNone/>
            </a:pPr>
            <a:r>
              <a:t/>
            </a:r>
            <a:endParaRPr/>
          </a:p>
        </p:txBody>
      </p:sp>
      <p:pic>
        <p:nvPicPr>
          <p:cNvPr id="151" name="Google Shape;151;p15"/>
          <p:cNvPicPr preferRelativeResize="0"/>
          <p:nvPr/>
        </p:nvPicPr>
        <p:blipFill>
          <a:blip r:embed="rId3">
            <a:alphaModFix/>
          </a:blip>
          <a:stretch>
            <a:fillRect/>
          </a:stretch>
        </p:blipFill>
        <p:spPr>
          <a:xfrm>
            <a:off x="1895938" y="2571750"/>
            <a:ext cx="5352116" cy="909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3001200" y="1745550"/>
            <a:ext cx="3141600" cy="16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6000"/>
              <a:t>Gracias</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