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99" r:id="rId2"/>
    <p:sldId id="300" r:id="rId3"/>
    <p:sldId id="282" r:id="rId4"/>
    <p:sldId id="325" r:id="rId5"/>
    <p:sldId id="311" r:id="rId6"/>
    <p:sldId id="308" r:id="rId7"/>
    <p:sldId id="318" r:id="rId8"/>
    <p:sldId id="319" r:id="rId9"/>
    <p:sldId id="331" r:id="rId10"/>
    <p:sldId id="332" r:id="rId11"/>
    <p:sldId id="333" r:id="rId12"/>
    <p:sldId id="334" r:id="rId13"/>
    <p:sldId id="335" r:id="rId14"/>
    <p:sldId id="336" r:id="rId15"/>
    <p:sldId id="33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42" y="7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DE5E9C5-688D-4DE8-A185-D6270F3BD2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05BFB1-7BA1-40A2-9938-90815CB9DE6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87BCE-5E44-4720-84BC-93BD1505ECF6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55F530-8F48-4B27-B7DC-21ECB68783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9D564C-28ED-46F5-A986-D8F902882D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80B91-CB20-40E3-9A28-C69107655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0913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66068-999E-4A7F-BF53-7772036297AA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C33EC-89E4-42C6-B50F-21C37CD90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2386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F129-8745-421C-88E2-48578B3918E7}" type="datetime1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EDB8-0858-47ED-B4A4-D303E9000F2D}" type="datetime1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85D6A-D97F-41AE-94EA-C5E96F5D919F}" type="datetime1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3A572-09CA-4463-AFC3-3F70BC8EEC5C}" type="datetime1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E8F7-C2EF-4A79-A32F-E2E7799A5A4B}" type="datetime1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E8292-FCF5-4BC5-8CE1-92AB9CB09FE4}" type="datetime1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00E8-A5ED-48EB-8A9F-8D41068F219C}" type="datetime1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783A-D73A-4971-895E-75BCD62A1721}" type="datetime1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A588-F38C-46FD-BFDC-9A052EDAF708}" type="datetime1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532E-1110-4729-8B12-4524D356FA43}" type="datetime1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F469-A9E6-4898-BF66-430D1CDD4746}" type="datetime1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753EA-CC5D-4211-8E85-87F7B15F0DDB}" type="datetime1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522490" y="2974310"/>
            <a:ext cx="31470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bg1"/>
                </a:solidFill>
              </a:rPr>
              <a:t>화면 설계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911731" y="3801943"/>
            <a:ext cx="232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유형민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1600" y="158119"/>
            <a:ext cx="4346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bg1"/>
                </a:solidFill>
              </a:rPr>
              <a:t>18</a:t>
            </a:r>
            <a:r>
              <a:rPr lang="ko-KR" altLang="en-US" sz="1400" spc="-150" dirty="0">
                <a:solidFill>
                  <a:schemeClr val="bg1"/>
                </a:solidFill>
              </a:rPr>
              <a:t>기 자바</a:t>
            </a:r>
            <a:r>
              <a:rPr lang="en-US" altLang="ko-KR" sz="1400" spc="-150" dirty="0">
                <a:solidFill>
                  <a:schemeClr val="bg1"/>
                </a:solidFill>
              </a:rPr>
              <a:t>/</a:t>
            </a:r>
            <a:r>
              <a:rPr lang="ko-KR" altLang="en-US" sz="1400" spc="-150" dirty="0">
                <a:solidFill>
                  <a:schemeClr val="bg1"/>
                </a:solidFill>
              </a:rPr>
              <a:t>파이썬 기반 스프링 프레임워크 개발자 양성과정 </a:t>
            </a:r>
            <a:r>
              <a:rPr lang="en-US" altLang="ko-KR" sz="1400" spc="-150" dirty="0">
                <a:solidFill>
                  <a:schemeClr val="bg1"/>
                </a:solidFill>
              </a:rPr>
              <a:t>A</a:t>
            </a:r>
            <a:endParaRPr lang="ko-KR" altLang="en-US" sz="1400" spc="-15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139700" y="491296"/>
            <a:ext cx="420701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985500" y="6267420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2021.02.05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10B2E84F-B9C2-46F9-93C5-2539ECD3E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98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2371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67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화면 설계 테스트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4.1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8202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설계 전체 흐름도 작성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7D186376-1A0B-45FA-A43B-479AA851E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3FA386-00CA-4789-8E46-F9FCBAEC189C}"/>
              </a:ext>
            </a:extLst>
          </p:cNvPr>
          <p:cNvSpPr txBox="1"/>
          <p:nvPr/>
        </p:nvSpPr>
        <p:spPr>
          <a:xfrm>
            <a:off x="141355" y="1209087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accent4"/>
                </a:solidFill>
                <a:latin typeface="+mj-ea"/>
                <a:ea typeface="+mj-ea"/>
              </a:rPr>
              <a:t>시스템 구조</a:t>
            </a:r>
          </a:p>
        </p:txBody>
      </p:sp>
      <p:graphicFrame>
        <p:nvGraphicFramePr>
          <p:cNvPr id="11" name="표 17">
            <a:extLst>
              <a:ext uri="{FF2B5EF4-FFF2-40B4-BE49-F238E27FC236}">
                <a16:creationId xmlns:a16="http://schemas.microsoft.com/office/drawing/2014/main" id="{42D2B2A1-3C8A-47D6-B524-6468C7F05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702349"/>
              </p:ext>
            </p:extLst>
          </p:nvPr>
        </p:nvGraphicFramePr>
        <p:xfrm>
          <a:off x="139701" y="1422337"/>
          <a:ext cx="2095917" cy="426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917">
                  <a:extLst>
                    <a:ext uri="{9D8B030D-6E8A-4147-A177-3AD203B41FA5}">
                      <a16:colId xmlns:a16="http://schemas.microsoft.com/office/drawing/2014/main" val="1869101653"/>
                    </a:ext>
                  </a:extLst>
                </a:gridCol>
              </a:tblGrid>
              <a:tr h="426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                 search, Read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                 create, update, delete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111905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6D340F0-1444-428F-A224-921FDFAFF1B1}"/>
              </a:ext>
            </a:extLst>
          </p:cNvPr>
          <p:cNvCxnSpPr/>
          <p:nvPr/>
        </p:nvCxnSpPr>
        <p:spPr>
          <a:xfrm>
            <a:off x="185573" y="1529684"/>
            <a:ext cx="5851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626B6DB-B8F1-456A-A8DD-331968ADDDBF}"/>
              </a:ext>
            </a:extLst>
          </p:cNvPr>
          <p:cNvCxnSpPr/>
          <p:nvPr/>
        </p:nvCxnSpPr>
        <p:spPr>
          <a:xfrm>
            <a:off x="181114" y="1735094"/>
            <a:ext cx="585166" cy="0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B5A5121-CA39-43A0-BECF-AE3C30572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220360"/>
              </p:ext>
            </p:extLst>
          </p:nvPr>
        </p:nvGraphicFramePr>
        <p:xfrm>
          <a:off x="5033620" y="1303069"/>
          <a:ext cx="1062380" cy="393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380">
                  <a:extLst>
                    <a:ext uri="{9D8B030D-6E8A-4147-A177-3AD203B41FA5}">
                      <a16:colId xmlns:a16="http://schemas.microsoft.com/office/drawing/2014/main" val="1869101653"/>
                    </a:ext>
                  </a:extLst>
                </a:gridCol>
              </a:tblGrid>
              <a:tr h="393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SITE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111905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253615FF-8A77-474A-AAA4-20AAA6B67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421859"/>
              </p:ext>
            </p:extLst>
          </p:nvPr>
        </p:nvGraphicFramePr>
        <p:xfrm>
          <a:off x="4770784" y="1829882"/>
          <a:ext cx="1537252" cy="718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252">
                  <a:extLst>
                    <a:ext uri="{9D8B030D-6E8A-4147-A177-3AD203B41FA5}">
                      <a16:colId xmlns:a16="http://schemas.microsoft.com/office/drawing/2014/main" val="1869101653"/>
                    </a:ext>
                  </a:extLst>
                </a:gridCol>
              </a:tblGrid>
              <a:tr h="7183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프로그램 안내</a:t>
                      </a:r>
                      <a:endParaRPr lang="en-US" altLang="ko-KR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111905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C7BA2C4-528E-4EB9-8067-AAB9AD8E8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447812"/>
              </p:ext>
            </p:extLst>
          </p:nvPr>
        </p:nvGraphicFramePr>
        <p:xfrm>
          <a:off x="4757532" y="2642171"/>
          <a:ext cx="1537252" cy="781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252">
                  <a:extLst>
                    <a:ext uri="{9D8B030D-6E8A-4147-A177-3AD203B41FA5}">
                      <a16:colId xmlns:a16="http://schemas.microsoft.com/office/drawing/2014/main" val="1869101653"/>
                    </a:ext>
                  </a:extLst>
                </a:gridCol>
              </a:tblGrid>
              <a:tr h="781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인터넷 접수</a:t>
                      </a:r>
                      <a:endParaRPr lang="en-US" altLang="ko-KR" sz="13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프로그램 신청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111905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BF2A55C-AC6E-40D8-A581-4115B7AC8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287148"/>
              </p:ext>
            </p:extLst>
          </p:nvPr>
        </p:nvGraphicFramePr>
        <p:xfrm>
          <a:off x="4757532" y="3526139"/>
          <a:ext cx="1537252" cy="374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252">
                  <a:extLst>
                    <a:ext uri="{9D8B030D-6E8A-4147-A177-3AD203B41FA5}">
                      <a16:colId xmlns:a16="http://schemas.microsoft.com/office/drawing/2014/main" val="1869101653"/>
                    </a:ext>
                  </a:extLst>
                </a:gridCol>
              </a:tblGrid>
              <a:tr h="374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이용안내</a:t>
                      </a:r>
                      <a:endParaRPr lang="en-US" altLang="ko-KR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111905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0C3D750E-DCB8-492A-8A73-87A4AF4C4F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533491"/>
              </p:ext>
            </p:extLst>
          </p:nvPr>
        </p:nvGraphicFramePr>
        <p:xfrm>
          <a:off x="4757532" y="3989207"/>
          <a:ext cx="1537252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252">
                  <a:extLst>
                    <a:ext uri="{9D8B030D-6E8A-4147-A177-3AD203B41FA5}">
                      <a16:colId xmlns:a16="http://schemas.microsoft.com/office/drawing/2014/main" val="1869101653"/>
                    </a:ext>
                  </a:extLst>
                </a:gridCol>
              </a:tblGrid>
              <a:tr h="6182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알림 마당</a:t>
                      </a:r>
                      <a:endParaRPr lang="en-US" altLang="ko-KR" sz="13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공지사항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고객지원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FAQ)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111905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289AFB91-76E0-4064-9C5F-EDE29EC5C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271499"/>
              </p:ext>
            </p:extLst>
          </p:nvPr>
        </p:nvGraphicFramePr>
        <p:xfrm>
          <a:off x="4757532" y="4762715"/>
          <a:ext cx="1537252" cy="618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252">
                  <a:extLst>
                    <a:ext uri="{9D8B030D-6E8A-4147-A177-3AD203B41FA5}">
                      <a16:colId xmlns:a16="http://schemas.microsoft.com/office/drawing/2014/main" val="1869101653"/>
                    </a:ext>
                  </a:extLst>
                </a:gridCol>
              </a:tblGrid>
              <a:tr h="6182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마이페이지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111905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A5D9DD3F-B58F-4094-BD1C-2D226BF17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814530"/>
              </p:ext>
            </p:extLst>
          </p:nvPr>
        </p:nvGraphicFramePr>
        <p:xfrm>
          <a:off x="4757532" y="5469963"/>
          <a:ext cx="1537252" cy="618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252">
                  <a:extLst>
                    <a:ext uri="{9D8B030D-6E8A-4147-A177-3AD203B41FA5}">
                      <a16:colId xmlns:a16="http://schemas.microsoft.com/office/drawing/2014/main" val="1869101653"/>
                    </a:ext>
                  </a:extLst>
                </a:gridCol>
              </a:tblGrid>
              <a:tr h="6182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회원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111905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67FAD5C0-E6B2-4FB1-9095-7768F3A39D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164321"/>
              </p:ext>
            </p:extLst>
          </p:nvPr>
        </p:nvGraphicFramePr>
        <p:xfrm>
          <a:off x="2628348" y="1574739"/>
          <a:ext cx="1281042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042">
                  <a:extLst>
                    <a:ext uri="{9D8B030D-6E8A-4147-A177-3AD203B41FA5}">
                      <a16:colId xmlns:a16="http://schemas.microsoft.com/office/drawing/2014/main" val="1869101653"/>
                    </a:ext>
                  </a:extLst>
                </a:gridCol>
              </a:tblGrid>
              <a:tr h="1603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프로그램 안내 내용 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111905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A6747BC0-C244-4A35-8725-D32426797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996754"/>
              </p:ext>
            </p:extLst>
          </p:nvPr>
        </p:nvGraphicFramePr>
        <p:xfrm>
          <a:off x="7107587" y="1998315"/>
          <a:ext cx="16388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848">
                  <a:extLst>
                    <a:ext uri="{9D8B030D-6E8A-4147-A177-3AD203B41FA5}">
                      <a16:colId xmlns:a16="http://schemas.microsoft.com/office/drawing/2014/main" val="1869101653"/>
                    </a:ext>
                  </a:extLst>
                </a:gridCol>
              </a:tblGrid>
              <a:tr h="3143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공지사항 관리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등록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수정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111905"/>
                  </a:ext>
                </a:extLst>
              </a:tr>
            </a:tbl>
          </a:graphicData>
        </a:graphic>
      </p:graphicFrame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E85EA4F-2063-4061-8F47-634DFD53304A}"/>
              </a:ext>
            </a:extLst>
          </p:cNvPr>
          <p:cNvCxnSpPr>
            <a:cxnSpLocks/>
            <a:stCxn id="14" idx="3"/>
            <a:endCxn id="27" idx="1"/>
          </p:cNvCxnSpPr>
          <p:nvPr/>
        </p:nvCxnSpPr>
        <p:spPr>
          <a:xfrm>
            <a:off x="6308036" y="2189048"/>
            <a:ext cx="799551" cy="7387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47C382F-74A2-4B2C-8BA2-3EE004EF635F}"/>
              </a:ext>
            </a:extLst>
          </p:cNvPr>
          <p:cNvCxnSpPr>
            <a:cxnSpLocks/>
            <a:stCxn id="25" idx="3"/>
            <a:endCxn id="14" idx="1"/>
          </p:cNvCxnSpPr>
          <p:nvPr/>
        </p:nvCxnSpPr>
        <p:spPr>
          <a:xfrm>
            <a:off x="3909390" y="1696659"/>
            <a:ext cx="861394" cy="4923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47DCBC77-38D2-4ADE-9164-A7C1D66E5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008886"/>
              </p:ext>
            </p:extLst>
          </p:nvPr>
        </p:nvGraphicFramePr>
        <p:xfrm>
          <a:off x="2628348" y="3149007"/>
          <a:ext cx="1281042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042">
                  <a:extLst>
                    <a:ext uri="{9D8B030D-6E8A-4147-A177-3AD203B41FA5}">
                      <a16:colId xmlns:a16="http://schemas.microsoft.com/office/drawing/2014/main" val="1869101653"/>
                    </a:ext>
                  </a:extLst>
                </a:gridCol>
              </a:tblGrid>
              <a:tr h="1603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이용 안내 내용 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111905"/>
                  </a:ext>
                </a:extLst>
              </a:tr>
            </a:tbl>
          </a:graphicData>
        </a:graphic>
      </p:graphicFrame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7727FC1-A867-42CF-89BF-8B491B8FF2BC}"/>
              </a:ext>
            </a:extLst>
          </p:cNvPr>
          <p:cNvCxnSpPr>
            <a:cxnSpLocks/>
            <a:stCxn id="34" idx="3"/>
            <a:endCxn id="18" idx="1"/>
          </p:cNvCxnSpPr>
          <p:nvPr/>
        </p:nvCxnSpPr>
        <p:spPr>
          <a:xfrm>
            <a:off x="3909390" y="3270927"/>
            <a:ext cx="848142" cy="4422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6238B1A2-B889-4585-9519-ECF6293AD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085368"/>
              </p:ext>
            </p:extLst>
          </p:nvPr>
        </p:nvGraphicFramePr>
        <p:xfrm>
          <a:off x="7107587" y="5098904"/>
          <a:ext cx="16388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848">
                  <a:extLst>
                    <a:ext uri="{9D8B030D-6E8A-4147-A177-3AD203B41FA5}">
                      <a16:colId xmlns:a16="http://schemas.microsoft.com/office/drawing/2014/main" val="1869101653"/>
                    </a:ext>
                  </a:extLst>
                </a:gridCol>
              </a:tblGrid>
              <a:tr h="3143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관리자 관리 등록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수정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 삭제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111905"/>
                  </a:ext>
                </a:extLst>
              </a:tr>
            </a:tbl>
          </a:graphicData>
        </a:graphic>
      </p:graphicFrame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7D01FF3-FDDE-405A-965F-663808E232ED}"/>
              </a:ext>
            </a:extLst>
          </p:cNvPr>
          <p:cNvCxnSpPr>
            <a:cxnSpLocks/>
            <a:stCxn id="22" idx="3"/>
            <a:endCxn id="38" idx="1"/>
          </p:cNvCxnSpPr>
          <p:nvPr/>
        </p:nvCxnSpPr>
        <p:spPr>
          <a:xfrm flipV="1">
            <a:off x="6294784" y="5297024"/>
            <a:ext cx="812803" cy="482060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7E21BEE5-CD62-4D76-A130-62800C7E8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31679"/>
              </p:ext>
            </p:extLst>
          </p:nvPr>
        </p:nvGraphicFramePr>
        <p:xfrm>
          <a:off x="2628348" y="5871619"/>
          <a:ext cx="128104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042">
                  <a:extLst>
                    <a:ext uri="{9D8B030D-6E8A-4147-A177-3AD203B41FA5}">
                      <a16:colId xmlns:a16="http://schemas.microsoft.com/office/drawing/2014/main" val="1869101653"/>
                    </a:ext>
                  </a:extLst>
                </a:gridCol>
              </a:tblGrid>
              <a:tr h="3143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 가입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권한 선택 포함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111905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2A2CB486-019A-40A1-A37C-9F98E8A38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375507"/>
              </p:ext>
            </p:extLst>
          </p:nvPr>
        </p:nvGraphicFramePr>
        <p:xfrm>
          <a:off x="7107587" y="5917123"/>
          <a:ext cx="1638848" cy="314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848">
                  <a:extLst>
                    <a:ext uri="{9D8B030D-6E8A-4147-A177-3AD203B41FA5}">
                      <a16:colId xmlns:a16="http://schemas.microsoft.com/office/drawing/2014/main" val="1869101653"/>
                    </a:ext>
                  </a:extLst>
                </a:gridCol>
              </a:tblGrid>
              <a:tr h="3143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111905"/>
                  </a:ext>
                </a:extLst>
              </a:tr>
            </a:tbl>
          </a:graphicData>
        </a:graphic>
      </p:graphicFrame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3C0F64E-D922-465A-B3DE-52E3ADE64551}"/>
              </a:ext>
            </a:extLst>
          </p:cNvPr>
          <p:cNvCxnSpPr>
            <a:cxnSpLocks/>
            <a:stCxn id="22" idx="3"/>
            <a:endCxn id="43" idx="1"/>
          </p:cNvCxnSpPr>
          <p:nvPr/>
        </p:nvCxnSpPr>
        <p:spPr>
          <a:xfrm>
            <a:off x="6294784" y="5779084"/>
            <a:ext cx="812803" cy="2952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4E501596-E852-48A4-BF41-3E0583C23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304882"/>
              </p:ext>
            </p:extLst>
          </p:nvPr>
        </p:nvGraphicFramePr>
        <p:xfrm>
          <a:off x="2517913" y="3596093"/>
          <a:ext cx="1391477" cy="314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7">
                  <a:extLst>
                    <a:ext uri="{9D8B030D-6E8A-4147-A177-3AD203B41FA5}">
                      <a16:colId xmlns:a16="http://schemas.microsoft.com/office/drawing/2014/main" val="1869101653"/>
                    </a:ext>
                  </a:extLst>
                </a:gridCol>
              </a:tblGrid>
              <a:tr h="314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FAQ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등록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수정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111905"/>
                  </a:ext>
                </a:extLst>
              </a:tr>
            </a:tbl>
          </a:graphicData>
        </a:graphic>
      </p:graphicFrame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E32A8534-3628-48A8-8CCC-3F6C51CD9C6B}"/>
              </a:ext>
            </a:extLst>
          </p:cNvPr>
          <p:cNvCxnSpPr>
            <a:cxnSpLocks/>
            <a:stCxn id="42" idx="3"/>
            <a:endCxn id="22" idx="1"/>
          </p:cNvCxnSpPr>
          <p:nvPr/>
        </p:nvCxnSpPr>
        <p:spPr>
          <a:xfrm flipV="1">
            <a:off x="3909390" y="5779084"/>
            <a:ext cx="848142" cy="290655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0752BD58-4E4F-460F-90D3-40348801A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239737"/>
              </p:ext>
            </p:extLst>
          </p:nvPr>
        </p:nvGraphicFramePr>
        <p:xfrm>
          <a:off x="2628349" y="4904078"/>
          <a:ext cx="1281042" cy="314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042">
                  <a:extLst>
                    <a:ext uri="{9D8B030D-6E8A-4147-A177-3AD203B41FA5}">
                      <a16:colId xmlns:a16="http://schemas.microsoft.com/office/drawing/2014/main" val="1869101653"/>
                    </a:ext>
                  </a:extLst>
                </a:gridCol>
              </a:tblGrid>
              <a:tr h="3143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내 정보 수정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111905"/>
                  </a:ext>
                </a:extLst>
              </a:tr>
            </a:tbl>
          </a:graphicData>
        </a:graphic>
      </p:graphicFrame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0E218C3-148E-4BAC-A453-0F90B138B86A}"/>
              </a:ext>
            </a:extLst>
          </p:cNvPr>
          <p:cNvCxnSpPr>
            <a:cxnSpLocks/>
            <a:stCxn id="52" idx="3"/>
            <a:endCxn id="20" idx="1"/>
          </p:cNvCxnSpPr>
          <p:nvPr/>
        </p:nvCxnSpPr>
        <p:spPr>
          <a:xfrm>
            <a:off x="3909391" y="5061251"/>
            <a:ext cx="848141" cy="10585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19D34DB-CE5E-4744-851F-E4B191634FEA}"/>
              </a:ext>
            </a:extLst>
          </p:cNvPr>
          <p:cNvCxnSpPr>
            <a:cxnSpLocks/>
            <a:stCxn id="47" idx="3"/>
            <a:endCxn id="19" idx="1"/>
          </p:cNvCxnSpPr>
          <p:nvPr/>
        </p:nvCxnSpPr>
        <p:spPr>
          <a:xfrm>
            <a:off x="3909390" y="3753266"/>
            <a:ext cx="848142" cy="578841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5BACA48B-9291-4988-8032-3A830DAF3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202561"/>
              </p:ext>
            </p:extLst>
          </p:nvPr>
        </p:nvGraphicFramePr>
        <p:xfrm>
          <a:off x="2517912" y="4000184"/>
          <a:ext cx="1391477" cy="314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7">
                  <a:extLst>
                    <a:ext uri="{9D8B030D-6E8A-4147-A177-3AD203B41FA5}">
                      <a16:colId xmlns:a16="http://schemas.microsoft.com/office/drawing/2014/main" val="1869101653"/>
                    </a:ext>
                  </a:extLst>
                </a:gridCol>
              </a:tblGrid>
              <a:tr h="314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FAQ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조회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111905"/>
                  </a:ext>
                </a:extLst>
              </a:tr>
            </a:tbl>
          </a:graphicData>
        </a:graphic>
      </p:graphicFrame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FD5A5B44-3A79-4C01-B0ED-A4FF37F78F1B}"/>
              </a:ext>
            </a:extLst>
          </p:cNvPr>
          <p:cNvCxnSpPr>
            <a:cxnSpLocks/>
            <a:stCxn id="60" idx="3"/>
            <a:endCxn id="19" idx="1"/>
          </p:cNvCxnSpPr>
          <p:nvPr/>
        </p:nvCxnSpPr>
        <p:spPr>
          <a:xfrm>
            <a:off x="3909389" y="4157357"/>
            <a:ext cx="848143" cy="1747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593A9413-E913-4CD7-9ED2-5B5CA0C46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332091"/>
              </p:ext>
            </p:extLst>
          </p:nvPr>
        </p:nvGraphicFramePr>
        <p:xfrm>
          <a:off x="2628348" y="5302205"/>
          <a:ext cx="1281042" cy="314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042">
                  <a:extLst>
                    <a:ext uri="{9D8B030D-6E8A-4147-A177-3AD203B41FA5}">
                      <a16:colId xmlns:a16="http://schemas.microsoft.com/office/drawing/2014/main" val="1869101653"/>
                    </a:ext>
                  </a:extLst>
                </a:gridCol>
              </a:tblGrid>
              <a:tr h="3143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내 정보 조회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111905"/>
                  </a:ext>
                </a:extLst>
              </a:tr>
            </a:tbl>
          </a:graphicData>
        </a:graphic>
      </p:graphicFrame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075417F-FEF6-4AC3-B7AC-E8D3896ED526}"/>
              </a:ext>
            </a:extLst>
          </p:cNvPr>
          <p:cNvCxnSpPr>
            <a:cxnSpLocks/>
            <a:stCxn id="64" idx="3"/>
            <a:endCxn id="20" idx="1"/>
          </p:cNvCxnSpPr>
          <p:nvPr/>
        </p:nvCxnSpPr>
        <p:spPr>
          <a:xfrm flipV="1">
            <a:off x="3909390" y="5071836"/>
            <a:ext cx="848142" cy="3875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FE2DF0AB-5DEF-4E7E-AC1E-33BDD2C0D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26445"/>
              </p:ext>
            </p:extLst>
          </p:nvPr>
        </p:nvGraphicFramePr>
        <p:xfrm>
          <a:off x="9691761" y="2152878"/>
          <a:ext cx="2354462" cy="567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4462">
                  <a:extLst>
                    <a:ext uri="{9D8B030D-6E8A-4147-A177-3AD203B41FA5}">
                      <a16:colId xmlns:a16="http://schemas.microsoft.com/office/drawing/2014/main" val="1869101653"/>
                    </a:ext>
                  </a:extLst>
                </a:gridCol>
              </a:tblGrid>
              <a:tr h="567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관리자는 사용자 권한 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모든 권한을 가지고 있음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111905"/>
                  </a:ext>
                </a:extLst>
              </a:tr>
            </a:tbl>
          </a:graphicData>
        </a:graphic>
      </p:graphicFrame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ECA8985A-FDCB-4AB3-9BCA-7085A4763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618509"/>
              </p:ext>
            </p:extLst>
          </p:nvPr>
        </p:nvGraphicFramePr>
        <p:xfrm>
          <a:off x="2628348" y="2069107"/>
          <a:ext cx="128104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042">
                  <a:extLst>
                    <a:ext uri="{9D8B030D-6E8A-4147-A177-3AD203B41FA5}">
                      <a16:colId xmlns:a16="http://schemas.microsoft.com/office/drawing/2014/main" val="1869101653"/>
                    </a:ext>
                  </a:extLst>
                </a:gridCol>
              </a:tblGrid>
              <a:tr h="1603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프로그램 신청 예약 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등록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수정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111905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1069E221-0AD9-4766-B714-0C6D60EE7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032997"/>
              </p:ext>
            </p:extLst>
          </p:nvPr>
        </p:nvGraphicFramePr>
        <p:xfrm>
          <a:off x="2628348" y="2551978"/>
          <a:ext cx="128104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042">
                  <a:extLst>
                    <a:ext uri="{9D8B030D-6E8A-4147-A177-3AD203B41FA5}">
                      <a16:colId xmlns:a16="http://schemas.microsoft.com/office/drawing/2014/main" val="1869101653"/>
                    </a:ext>
                  </a:extLst>
                </a:gridCol>
              </a:tblGrid>
              <a:tr h="1603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프로그램 신청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조회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상태확인포함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111905"/>
                  </a:ext>
                </a:extLst>
              </a:tr>
            </a:tbl>
          </a:graphicData>
        </a:graphic>
      </p:graphicFrame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91F7DD87-8A82-4334-A7AA-8FB0F21149EE}"/>
              </a:ext>
            </a:extLst>
          </p:cNvPr>
          <p:cNvCxnSpPr>
            <a:cxnSpLocks/>
            <a:stCxn id="70" idx="3"/>
            <a:endCxn id="17" idx="1"/>
          </p:cNvCxnSpPr>
          <p:nvPr/>
        </p:nvCxnSpPr>
        <p:spPr>
          <a:xfrm>
            <a:off x="3909390" y="2267227"/>
            <a:ext cx="848142" cy="765802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A77FCC5-93B2-443C-9207-214D0A6F54B5}"/>
              </a:ext>
            </a:extLst>
          </p:cNvPr>
          <p:cNvCxnSpPr>
            <a:cxnSpLocks/>
            <a:stCxn id="71" idx="3"/>
            <a:endCxn id="17" idx="1"/>
          </p:cNvCxnSpPr>
          <p:nvPr/>
        </p:nvCxnSpPr>
        <p:spPr>
          <a:xfrm>
            <a:off x="3909390" y="2750098"/>
            <a:ext cx="848142" cy="2829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225867AC-156A-4E65-8D96-56972BBB3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891365"/>
              </p:ext>
            </p:extLst>
          </p:nvPr>
        </p:nvGraphicFramePr>
        <p:xfrm>
          <a:off x="7107586" y="2806914"/>
          <a:ext cx="1638847" cy="459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847">
                  <a:extLst>
                    <a:ext uri="{9D8B030D-6E8A-4147-A177-3AD203B41FA5}">
                      <a16:colId xmlns:a16="http://schemas.microsoft.com/office/drawing/2014/main" val="1869101653"/>
                    </a:ext>
                  </a:extLst>
                </a:gridCol>
              </a:tblGrid>
              <a:tr h="4592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프로그램 신청 관리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등록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수정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삭제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111905"/>
                  </a:ext>
                </a:extLst>
              </a:tr>
            </a:tbl>
          </a:graphicData>
        </a:graphic>
      </p:graphicFrame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FF921129-1881-411E-A9AA-FD29529ACC3E}"/>
              </a:ext>
            </a:extLst>
          </p:cNvPr>
          <p:cNvCxnSpPr>
            <a:cxnSpLocks/>
            <a:stCxn id="17" idx="3"/>
            <a:endCxn id="78" idx="1"/>
          </p:cNvCxnSpPr>
          <p:nvPr/>
        </p:nvCxnSpPr>
        <p:spPr>
          <a:xfrm>
            <a:off x="6294784" y="3033029"/>
            <a:ext cx="812802" cy="3520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id="{66188199-2C70-436F-BECB-FBBE76D7E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692533"/>
              </p:ext>
            </p:extLst>
          </p:nvPr>
        </p:nvGraphicFramePr>
        <p:xfrm>
          <a:off x="7107585" y="4069838"/>
          <a:ext cx="1638847" cy="459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847">
                  <a:extLst>
                    <a:ext uri="{9D8B030D-6E8A-4147-A177-3AD203B41FA5}">
                      <a16:colId xmlns:a16="http://schemas.microsoft.com/office/drawing/2014/main" val="1869101653"/>
                    </a:ext>
                  </a:extLst>
                </a:gridCol>
              </a:tblGrid>
              <a:tr h="459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FAQ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관리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수정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111905"/>
                  </a:ext>
                </a:extLst>
              </a:tr>
            </a:tbl>
          </a:graphicData>
        </a:graphic>
      </p:graphicFrame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4FE164B4-3D51-4C15-A0E7-A487FCDD990C}"/>
              </a:ext>
            </a:extLst>
          </p:cNvPr>
          <p:cNvCxnSpPr>
            <a:cxnSpLocks/>
            <a:stCxn id="19" idx="3"/>
            <a:endCxn id="85" idx="1"/>
          </p:cNvCxnSpPr>
          <p:nvPr/>
        </p:nvCxnSpPr>
        <p:spPr>
          <a:xfrm flipV="1">
            <a:off x="6294784" y="4299473"/>
            <a:ext cx="812801" cy="32634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5AF803BF-2F90-4739-8E5A-9E04D99654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741778"/>
              </p:ext>
            </p:extLst>
          </p:nvPr>
        </p:nvGraphicFramePr>
        <p:xfrm>
          <a:off x="2627380" y="4410174"/>
          <a:ext cx="1281042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042">
                  <a:extLst>
                    <a:ext uri="{9D8B030D-6E8A-4147-A177-3AD203B41FA5}">
                      <a16:colId xmlns:a16="http://schemas.microsoft.com/office/drawing/2014/main" val="1869101653"/>
                    </a:ext>
                  </a:extLst>
                </a:gridCol>
              </a:tblGrid>
              <a:tr h="1603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공지사항 조회 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111905"/>
                  </a:ext>
                </a:extLst>
              </a:tr>
            </a:tbl>
          </a:graphicData>
        </a:graphic>
      </p:graphicFrame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E9B5A51-42CB-436E-8716-4F3280EAACE0}"/>
              </a:ext>
            </a:extLst>
          </p:cNvPr>
          <p:cNvCxnSpPr>
            <a:cxnSpLocks/>
            <a:stCxn id="89" idx="3"/>
            <a:endCxn id="19" idx="1"/>
          </p:cNvCxnSpPr>
          <p:nvPr/>
        </p:nvCxnSpPr>
        <p:spPr>
          <a:xfrm flipV="1">
            <a:off x="3908422" y="4332107"/>
            <a:ext cx="849110" cy="1999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그림 93">
            <a:extLst>
              <a:ext uri="{FF2B5EF4-FFF2-40B4-BE49-F238E27FC236}">
                <a16:creationId xmlns:a16="http://schemas.microsoft.com/office/drawing/2014/main" id="{503FD9EE-855B-4450-83AC-EF0B15BA9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6078" y="2857113"/>
            <a:ext cx="1628622" cy="1766901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F70A7577-E47B-4C7D-8F2A-2768A135B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22" y="2873678"/>
            <a:ext cx="1537252" cy="175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132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6719879" cy="769441"/>
            <a:chOff x="510077" y="2691080"/>
            <a:chExt cx="6719879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552747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메인 페이지 </a:t>
              </a:r>
              <a:r>
                <a:rPr lang="en-US" altLang="ko-KR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html </a:t>
              </a:r>
              <a:r>
                <a: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구현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02481" y="2691080"/>
              <a:ext cx="552747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메인 페이지 </a:t>
              </a:r>
              <a:r>
                <a:rPr lang="en-US" altLang="ko-KR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html </a:t>
              </a:r>
              <a:r>
                <a: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구현</a:t>
              </a:r>
              <a:endParaRPr lang="en-US" altLang="ko-KR" sz="4400" b="1" spc="-150" dirty="0">
                <a:solidFill>
                  <a:schemeClr val="tx1">
                    <a:lumMod val="20000"/>
                    <a:lumOff val="80000"/>
                    <a:alpha val="1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87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5.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499A6C-86A3-4901-A539-AABBB8738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755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2371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67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화면 설계 테스트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5.1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8010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메인 페이지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html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구현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7D186376-1A0B-45FA-A43B-479AA851E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085624D-9858-4295-A978-FE896B73F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282" y="1395288"/>
            <a:ext cx="9176622" cy="533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15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8046255" cy="769441"/>
            <a:chOff x="510077" y="2691080"/>
            <a:chExt cx="8046255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661751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회원가입 페이지 </a:t>
              </a:r>
              <a:r>
                <a:rPr lang="en-US" altLang="ko-KR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html </a:t>
              </a:r>
              <a:r>
                <a: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구현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00957" y="2691080"/>
              <a:ext cx="675537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회원가입 페이지 </a:t>
              </a:r>
              <a:r>
                <a:rPr lang="en-US" altLang="ko-KR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html </a:t>
              </a:r>
              <a:r>
                <a: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구현</a:t>
              </a:r>
              <a:endParaRPr lang="en-US" altLang="ko-KR" sz="4400" b="1" spc="-150" dirty="0">
                <a:solidFill>
                  <a:schemeClr val="tx1">
                    <a:lumMod val="20000"/>
                    <a:lumOff val="80000"/>
                    <a:alpha val="1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87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6.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499A6C-86A3-4901-A539-AABBB8738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787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2371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67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화면 설계 테스트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6.1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5320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회원가입 페이지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html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구현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7D186376-1A0B-45FA-A43B-479AA851E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1685ECE-A034-4CC3-9191-0A4FECBDA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1615534"/>
            <a:ext cx="75438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246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18745" y="3058825"/>
            <a:ext cx="2076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5095" y="364360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유형민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937CF36-4B5C-4640-B924-4255164D3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2698397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829240" y="1135234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32075" y="191121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16822" y="268447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08906" y="1135234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bg1"/>
                </a:solidFill>
              </a:rPr>
              <a:t>UI </a:t>
            </a:r>
            <a:r>
              <a:rPr lang="ko-KR" altLang="en-US" spc="-150" dirty="0">
                <a:solidFill>
                  <a:schemeClr val="bg1"/>
                </a:solidFill>
              </a:rPr>
              <a:t>설계 시나리오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08906" y="1925580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프로토 타입 수기 구성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78891" y="3520587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설계 전체 흐름도 작성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19200" y="452270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219200" y="556513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780EA07-217C-4FF3-933E-954F2B7D8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799EFF5-D1F2-4C77-B7E4-31E8B08C9198}"/>
              </a:ext>
            </a:extLst>
          </p:cNvPr>
          <p:cNvSpPr/>
          <p:nvPr/>
        </p:nvSpPr>
        <p:spPr>
          <a:xfrm>
            <a:off x="1231420" y="113846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4064D63-C5E9-4661-8A9D-06C79D7C1F2E}"/>
              </a:ext>
            </a:extLst>
          </p:cNvPr>
          <p:cNvSpPr/>
          <p:nvPr/>
        </p:nvSpPr>
        <p:spPr>
          <a:xfrm>
            <a:off x="1228289" y="1903160"/>
            <a:ext cx="388681" cy="409232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342D2A0-AD1E-4E86-98F2-4DAAAB1B4B2D}"/>
              </a:ext>
            </a:extLst>
          </p:cNvPr>
          <p:cNvSpPr/>
          <p:nvPr/>
        </p:nvSpPr>
        <p:spPr>
          <a:xfrm>
            <a:off x="1228289" y="3591965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5394AA-CEE8-42C0-8D05-C9E7B189FF18}"/>
              </a:ext>
            </a:extLst>
          </p:cNvPr>
          <p:cNvSpPr txBox="1"/>
          <p:nvPr/>
        </p:nvSpPr>
        <p:spPr>
          <a:xfrm>
            <a:off x="2374582" y="2670110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프로토 타입 파워포인트 구성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1336DD-ACCC-4BF3-8659-45E93305426D}"/>
              </a:ext>
            </a:extLst>
          </p:cNvPr>
          <p:cNvSpPr txBox="1"/>
          <p:nvPr/>
        </p:nvSpPr>
        <p:spPr>
          <a:xfrm>
            <a:off x="1832075" y="353862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FAB9E5-E293-457D-B554-9A41A5F6ADA2}"/>
              </a:ext>
            </a:extLst>
          </p:cNvPr>
          <p:cNvSpPr txBox="1"/>
          <p:nvPr/>
        </p:nvSpPr>
        <p:spPr>
          <a:xfrm>
            <a:off x="1827085" y="451584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81DAA5-76FB-4C4F-B9E4-CE27C18D2DAD}"/>
              </a:ext>
            </a:extLst>
          </p:cNvPr>
          <p:cNvSpPr txBox="1"/>
          <p:nvPr/>
        </p:nvSpPr>
        <p:spPr>
          <a:xfrm>
            <a:off x="1827085" y="552855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3F62CA-72C3-408C-977F-E1E846FD65E9}"/>
              </a:ext>
            </a:extLst>
          </p:cNvPr>
          <p:cNvSpPr txBox="1"/>
          <p:nvPr/>
        </p:nvSpPr>
        <p:spPr>
          <a:xfrm>
            <a:off x="2378891" y="4509604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메인 페이지 </a:t>
            </a:r>
            <a:r>
              <a:rPr lang="en-US" altLang="ko-KR" spc="-150" dirty="0">
                <a:solidFill>
                  <a:schemeClr val="bg1"/>
                </a:solidFill>
              </a:rPr>
              <a:t>html </a:t>
            </a:r>
            <a:r>
              <a:rPr lang="ko-KR" altLang="en-US" spc="-150" dirty="0">
                <a:solidFill>
                  <a:schemeClr val="bg1"/>
                </a:solidFill>
              </a:rPr>
              <a:t>작성 구현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DF9238-6277-4FF9-BDD4-9730C8037F52}"/>
              </a:ext>
            </a:extLst>
          </p:cNvPr>
          <p:cNvSpPr txBox="1"/>
          <p:nvPr/>
        </p:nvSpPr>
        <p:spPr>
          <a:xfrm>
            <a:off x="2396472" y="5525063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회원가입 페이지 </a:t>
            </a:r>
            <a:r>
              <a:rPr lang="en-US" altLang="ko-KR" spc="-150" dirty="0">
                <a:solidFill>
                  <a:schemeClr val="bg1"/>
                </a:solidFill>
              </a:rPr>
              <a:t>html </a:t>
            </a:r>
            <a:r>
              <a:rPr lang="ko-KR" altLang="en-US" spc="-150" dirty="0">
                <a:solidFill>
                  <a:schemeClr val="bg1"/>
                </a:solidFill>
              </a:rPr>
              <a:t>작성 구현</a:t>
            </a:r>
          </a:p>
        </p:txBody>
      </p:sp>
    </p:spTree>
    <p:extLst>
      <p:ext uri="{BB962C8B-B14F-4D97-AF65-F5344CB8AC3E}">
        <p14:creationId xmlns:p14="http://schemas.microsoft.com/office/powerpoint/2010/main" val="224010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626062" cy="2110706"/>
            <a:chOff x="527769" y="1728426"/>
            <a:chExt cx="5626062" cy="2110706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5595767" cy="780209"/>
              <a:chOff x="471977" y="2691080"/>
              <a:chExt cx="5595767" cy="780209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425629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UI </a:t>
                </a:r>
                <a:r>
                  <a:rPr lang="ko-KR" altLang="en-US" sz="4400" b="1" spc="-150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설계 시나리오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811451" y="2701848"/>
                <a:ext cx="425629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UI </a:t>
                </a:r>
                <a:r>
                  <a:rPr lang="ko-KR" altLang="en-US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설계 시나리오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88FB28-55FC-4E29-ABC5-A755A5631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3504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" name="직선 연결선 1"/>
          <p:cNvCxnSpPr>
            <a:cxnSpLocks/>
          </p:cNvCxnSpPr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67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화면 설계 테스트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8523" y="652394"/>
            <a:ext cx="627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8296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UI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설계 시나리오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333943"/>
              </p:ext>
            </p:extLst>
          </p:nvPr>
        </p:nvGraphicFramePr>
        <p:xfrm>
          <a:off x="745588" y="2024690"/>
          <a:ext cx="10381959" cy="411361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69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33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9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2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1400" b="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번호</a:t>
                      </a:r>
                      <a:endParaRPr lang="ko-KR" sz="1400" b="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1400" b="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확인 내용</a:t>
                      </a:r>
                      <a:endParaRPr lang="ko-KR" sz="1400" b="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1400" b="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여부</a:t>
                      </a:r>
                      <a:endParaRPr lang="ko-KR" sz="1400" b="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022">
                <a:tc>
                  <a:txBody>
                    <a:bodyPr/>
                    <a:lstStyle/>
                    <a:p>
                      <a:pPr marR="3175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altLang="ko-KR" sz="14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1</a:t>
                      </a:r>
                      <a:endParaRPr lang="ko-KR" sz="14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altLang="ko-KR" sz="14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UI</a:t>
                      </a:r>
                      <a:r>
                        <a:rPr lang="ko-KR" altLang="en-US" sz="14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가 사용자 측면에서 설계되고 사용자 편리성이 반영되었는가</a:t>
                      </a:r>
                      <a:r>
                        <a:rPr lang="en-US" altLang="ko-KR" sz="14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?</a:t>
                      </a:r>
                      <a:endParaRPr lang="ko-KR" sz="14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sz="1400" kern="100" dirty="0">
                          <a:ln w="3175">
                            <a:solidFill>
                              <a:schemeClr val="accent4"/>
                            </a:solidFill>
                          </a:ln>
                          <a:effectLst/>
                        </a:rPr>
                        <a:t> </a:t>
                      </a:r>
                      <a:endParaRPr lang="ko-KR" sz="14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336">
                <a:tc>
                  <a:txBody>
                    <a:bodyPr/>
                    <a:lstStyle/>
                    <a:p>
                      <a:pPr marR="3175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sz="1400" kern="100" dirty="0">
                          <a:ln w="3175">
                            <a:solidFill>
                              <a:schemeClr val="accent4"/>
                            </a:solidFill>
                          </a:ln>
                          <a:effectLst/>
                        </a:rPr>
                        <a:t>2</a:t>
                      </a:r>
                      <a:endParaRPr lang="ko-KR" sz="14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14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화면 이동이 쉽게 설계되었는가</a:t>
                      </a:r>
                      <a:r>
                        <a:rPr lang="en-US" altLang="ko-KR" sz="14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?</a:t>
                      </a:r>
                      <a:endParaRPr lang="ko-KR" sz="14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sz="1400" kern="100" dirty="0">
                          <a:ln w="3175">
                            <a:solidFill>
                              <a:schemeClr val="accent4"/>
                            </a:solidFill>
                          </a:ln>
                          <a:effectLst/>
                        </a:rPr>
                        <a:t> </a:t>
                      </a:r>
                      <a:endParaRPr lang="ko-KR" sz="14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2570">
                <a:tc>
                  <a:txBody>
                    <a:bodyPr/>
                    <a:lstStyle/>
                    <a:p>
                      <a:pPr marR="3175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sz="1400" kern="100" dirty="0">
                          <a:ln w="3175">
                            <a:solidFill>
                              <a:schemeClr val="accent4"/>
                            </a:solidFill>
                          </a:ln>
                          <a:effectLst/>
                        </a:rPr>
                        <a:t> 3</a:t>
                      </a:r>
                      <a:endParaRPr lang="ko-KR" sz="14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sz="1400" kern="100" dirty="0">
                          <a:ln w="3175">
                            <a:solidFill>
                              <a:schemeClr val="accent4"/>
                            </a:solidFill>
                          </a:ln>
                          <a:effectLst/>
                        </a:rPr>
                        <a:t> </a:t>
                      </a:r>
                      <a:r>
                        <a:rPr lang="ko-KR" altLang="en-US" sz="1400" kern="100" dirty="0">
                          <a:ln w="3175">
                            <a:solidFill>
                              <a:schemeClr val="accent4"/>
                            </a:solidFill>
                          </a:ln>
                          <a:effectLst/>
                        </a:rPr>
                        <a:t>사용자가 요구하는 내용을 직관적으로 파악할 수 있도록 되어 있는가</a:t>
                      </a:r>
                      <a:r>
                        <a:rPr lang="en-US" altLang="ko-KR" sz="1400" kern="100" dirty="0">
                          <a:ln w="3175">
                            <a:solidFill>
                              <a:schemeClr val="accent4"/>
                            </a:solidFill>
                          </a:ln>
                          <a:effectLst/>
                        </a:rPr>
                        <a:t>?</a:t>
                      </a:r>
                      <a:endParaRPr lang="ko-KR" sz="14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sz="1400" kern="100" dirty="0">
                          <a:ln w="3175">
                            <a:solidFill>
                              <a:schemeClr val="accent4"/>
                            </a:solidFill>
                          </a:ln>
                          <a:effectLst/>
                        </a:rPr>
                        <a:t> </a:t>
                      </a:r>
                      <a:endParaRPr lang="ko-KR" sz="14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2570">
                <a:tc>
                  <a:txBody>
                    <a:bodyPr/>
                    <a:lstStyle/>
                    <a:p>
                      <a:pPr marR="3175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altLang="ko-KR" sz="14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4</a:t>
                      </a:r>
                      <a:endParaRPr lang="ko-KR" sz="14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14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논리적인 메뉴 구조를 갖추고 있으며</a:t>
                      </a:r>
                      <a:r>
                        <a:rPr lang="en-US" altLang="ko-KR" sz="14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메뉴의 의미 전달이 정확하게 되어 있는가</a:t>
                      </a:r>
                      <a:r>
                        <a:rPr lang="en-US" altLang="ko-KR" sz="14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?</a:t>
                      </a:r>
                      <a:endParaRPr lang="ko-KR" sz="14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endParaRPr lang="ko-KR" sz="14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234446"/>
                  </a:ext>
                </a:extLst>
              </a:tr>
              <a:tr h="602570">
                <a:tc>
                  <a:txBody>
                    <a:bodyPr/>
                    <a:lstStyle/>
                    <a:p>
                      <a:pPr marR="3175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altLang="ko-KR" sz="14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5</a:t>
                      </a:r>
                      <a:endParaRPr lang="ko-KR" sz="14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14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화면에 표시할 정보</a:t>
                      </a:r>
                      <a:r>
                        <a:rPr lang="en-US" altLang="ko-KR" sz="14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화면 구성</a:t>
                      </a:r>
                      <a:r>
                        <a:rPr lang="en-US" altLang="ko-KR" sz="14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화면 간 흐름 등에 대한 표시가 잘 나타나 있는가</a:t>
                      </a:r>
                      <a:r>
                        <a:rPr lang="en-US" altLang="ko-KR" sz="14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?</a:t>
                      </a:r>
                      <a:endParaRPr lang="ko-KR" sz="14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endParaRPr lang="ko-KR" sz="14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848287"/>
                  </a:ext>
                </a:extLst>
              </a:tr>
              <a:tr h="602570">
                <a:tc>
                  <a:txBody>
                    <a:bodyPr/>
                    <a:lstStyle/>
                    <a:p>
                      <a:pPr marR="3175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altLang="ko-KR" sz="14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6</a:t>
                      </a:r>
                      <a:endParaRPr lang="ko-KR" sz="14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altLang="ko-KR" sz="14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UI</a:t>
                      </a:r>
                      <a:r>
                        <a:rPr lang="ko-KR" altLang="en-US" sz="14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는 로그인</a:t>
                      </a:r>
                      <a:r>
                        <a:rPr lang="en-US" altLang="ko-KR" sz="14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4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로그아웃 버튼의 일반적인 경우처럼 화면을 구성하는 항목들이  보편적인 위치에 자리하고 있는가</a:t>
                      </a:r>
                      <a:r>
                        <a:rPr lang="en-US" altLang="ko-KR" sz="1400" kern="100" dirty="0">
                          <a:ln w="3175">
                            <a:solidFill>
                              <a:schemeClr val="accent4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?</a:t>
                      </a:r>
                      <a:endParaRPr lang="ko-KR" sz="14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endParaRPr lang="ko-KR" sz="1400" kern="100" dirty="0">
                        <a:ln w="3175">
                          <a:solidFill>
                            <a:schemeClr val="accent4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40163"/>
                  </a:ext>
                </a:extLst>
              </a:tr>
            </a:tbl>
          </a:graphicData>
        </a:graphic>
      </p:graphicFrame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FC216CD2-6ED0-4D4A-9465-0DC05854E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42217D-708F-4F8E-A45E-712AE61A9436}"/>
              </a:ext>
            </a:extLst>
          </p:cNvPr>
          <p:cNvSpPr txBox="1"/>
          <p:nvPr/>
        </p:nvSpPr>
        <p:spPr>
          <a:xfrm>
            <a:off x="556591" y="1673249"/>
            <a:ext cx="35745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kern="0" dirty="0">
                <a:effectLst/>
              </a:rPr>
              <a:t>UI</a:t>
            </a:r>
            <a:r>
              <a:rPr lang="ko-KR" altLang="en-US" sz="1300" kern="0" dirty="0">
                <a:effectLst/>
              </a:rPr>
              <a:t>설계 확인 내용</a:t>
            </a:r>
            <a:endParaRPr lang="ko-KR" altLang="ko-KR" sz="13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49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6760738" cy="773152"/>
            <a:chOff x="510077" y="2691080"/>
            <a:chExt cx="6760738" cy="773152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55034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프로토 타입 수기 구성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67385" y="2694791"/>
              <a:ext cx="55034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프로토 타입 수기 구성</a:t>
              </a:r>
              <a:endParaRPr lang="en-US" altLang="ko-KR" sz="4400" b="1" spc="-150" dirty="0">
                <a:solidFill>
                  <a:schemeClr val="tx1">
                    <a:lumMod val="20000"/>
                    <a:lumOff val="80000"/>
                    <a:alpha val="1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2.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626D1E-310B-41D5-98DE-CF029B5E0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212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3645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67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화면 설계 테스트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9976" y="652394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8202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프로토 타입 수기 구성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E3B1FB-036F-445D-A9FF-1E03BAAB4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32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8330897" cy="769441"/>
            <a:chOff x="510077" y="2691080"/>
            <a:chExt cx="8330897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713849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프로토 타입 파워포인트 구성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02481" y="2691080"/>
              <a:ext cx="713849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프로토 타입 파워포인트 구성</a:t>
              </a:r>
              <a:endParaRPr lang="en-US" altLang="ko-KR" sz="4400" b="1" spc="-150" dirty="0">
                <a:solidFill>
                  <a:schemeClr val="tx1">
                    <a:lumMod val="20000"/>
                    <a:lumOff val="80000"/>
                    <a:alpha val="1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3.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499A6C-86A3-4901-A539-AABBB8738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524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2371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67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화면 설계 테스트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9976" y="652394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9167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프로토 타입 파워포인트 구성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7D186376-1A0B-45FA-A43B-479AA851E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8D1F03-C185-4A94-BD6C-D69A91CA4702}"/>
              </a:ext>
            </a:extLst>
          </p:cNvPr>
          <p:cNvSpPr txBox="1"/>
          <p:nvPr/>
        </p:nvSpPr>
        <p:spPr>
          <a:xfrm>
            <a:off x="5490759" y="1328242"/>
            <a:ext cx="1204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chemeClr val="accent4"/>
                </a:solidFill>
                <a:latin typeface="+mj-ea"/>
                <a:ea typeface="+mj-ea"/>
              </a:rPr>
              <a:t>회원 가입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7FB2AEC-6240-4A80-B464-466F764BBA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584" y="1328243"/>
            <a:ext cx="492425" cy="417815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23EC24B-EBD6-43F4-8AD1-2860FA367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273291"/>
              </p:ext>
            </p:extLst>
          </p:nvPr>
        </p:nvGraphicFramePr>
        <p:xfrm>
          <a:off x="4523348" y="5397991"/>
          <a:ext cx="1585904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5904">
                  <a:extLst>
                    <a:ext uri="{9D8B030D-6E8A-4147-A177-3AD203B41FA5}">
                      <a16:colId xmlns:a16="http://schemas.microsoft.com/office/drawing/2014/main" val="3039974486"/>
                    </a:ext>
                  </a:extLst>
                </a:gridCol>
              </a:tblGrid>
              <a:tr h="2474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네이버 회원가입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878654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394F2BA-0CC2-4F59-9CAA-5A8E2FF17A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121186"/>
              </p:ext>
            </p:extLst>
          </p:nvPr>
        </p:nvGraphicFramePr>
        <p:xfrm>
          <a:off x="6420616" y="5402347"/>
          <a:ext cx="1585904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5904">
                  <a:extLst>
                    <a:ext uri="{9D8B030D-6E8A-4147-A177-3AD203B41FA5}">
                      <a16:colId xmlns:a16="http://schemas.microsoft.com/office/drawing/2014/main" val="3039974486"/>
                    </a:ext>
                  </a:extLst>
                </a:gridCol>
              </a:tblGrid>
              <a:tr h="2474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카카오 회원가입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878654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62E5ED9-B7B0-4D0A-B0EB-177A4CF52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877002"/>
              </p:ext>
            </p:extLst>
          </p:nvPr>
        </p:nvGraphicFramePr>
        <p:xfrm>
          <a:off x="4520195" y="5866173"/>
          <a:ext cx="1585904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5904">
                  <a:extLst>
                    <a:ext uri="{9D8B030D-6E8A-4147-A177-3AD203B41FA5}">
                      <a16:colId xmlns:a16="http://schemas.microsoft.com/office/drawing/2014/main" val="3039974486"/>
                    </a:ext>
                  </a:extLst>
                </a:gridCol>
              </a:tblGrid>
              <a:tr h="2474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회원가입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878654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2EF0C23-4044-4FE2-A14F-AE7DCC317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257776"/>
              </p:ext>
            </p:extLst>
          </p:nvPr>
        </p:nvGraphicFramePr>
        <p:xfrm>
          <a:off x="6420616" y="5866173"/>
          <a:ext cx="1585904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5904">
                  <a:extLst>
                    <a:ext uri="{9D8B030D-6E8A-4147-A177-3AD203B41FA5}">
                      <a16:colId xmlns:a16="http://schemas.microsoft.com/office/drawing/2014/main" val="3039974486"/>
                    </a:ext>
                  </a:extLst>
                </a:gridCol>
              </a:tblGrid>
              <a:tr h="2474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878654"/>
                  </a:ext>
                </a:extLst>
              </a:tr>
            </a:tbl>
          </a:graphicData>
        </a:graphic>
      </p:graphicFrame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D9C70B0B-C979-4090-8D5A-A66BE1B2D3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360879"/>
              </p:ext>
            </p:extLst>
          </p:nvPr>
        </p:nvGraphicFramePr>
        <p:xfrm>
          <a:off x="2028847" y="1746057"/>
          <a:ext cx="8128000" cy="3488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214">
                  <a:extLst>
                    <a:ext uri="{9D8B030D-6E8A-4147-A177-3AD203B41FA5}">
                      <a16:colId xmlns:a16="http://schemas.microsoft.com/office/drawing/2014/main" val="2498547383"/>
                    </a:ext>
                  </a:extLst>
                </a:gridCol>
                <a:gridCol w="6737786">
                  <a:extLst>
                    <a:ext uri="{9D8B030D-6E8A-4147-A177-3AD203B41FA5}">
                      <a16:colId xmlns:a16="http://schemas.microsoft.com/office/drawing/2014/main" val="144280787"/>
                    </a:ext>
                  </a:extLst>
                </a:gridCol>
              </a:tblGrid>
              <a:tr h="58142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385533"/>
                  </a:ext>
                </a:extLst>
              </a:tr>
              <a:tr h="58142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비밀번호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972496"/>
                  </a:ext>
                </a:extLst>
              </a:tr>
              <a:tr h="58142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비밀번호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781823"/>
                  </a:ext>
                </a:extLst>
              </a:tr>
              <a:tr h="58142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019535"/>
                  </a:ext>
                </a:extLst>
              </a:tr>
              <a:tr h="58142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                          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년                  월                  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658913"/>
                  </a:ext>
                </a:extLst>
              </a:tr>
              <a:tr h="58142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전화번호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                   -                   -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347488"/>
                  </a:ext>
                </a:extLst>
              </a:tr>
            </a:tbl>
          </a:graphicData>
        </a:graphic>
      </p:graphicFrame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49FFAA46-10E8-4405-B7FC-FBEACD3B7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066437"/>
              </p:ext>
            </p:extLst>
          </p:nvPr>
        </p:nvGraphicFramePr>
        <p:xfrm>
          <a:off x="3609009" y="1844140"/>
          <a:ext cx="2009913" cy="393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9913">
                  <a:extLst>
                    <a:ext uri="{9D8B030D-6E8A-4147-A177-3AD203B41FA5}">
                      <a16:colId xmlns:a16="http://schemas.microsoft.com/office/drawing/2014/main" val="1869101653"/>
                    </a:ext>
                  </a:extLst>
                </a:gridCol>
              </a:tblGrid>
              <a:tr h="3931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111905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D5D2235-6373-475B-887D-DEF7316A0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545738"/>
              </p:ext>
            </p:extLst>
          </p:nvPr>
        </p:nvGraphicFramePr>
        <p:xfrm>
          <a:off x="3609008" y="2431375"/>
          <a:ext cx="2009913" cy="393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9913">
                  <a:extLst>
                    <a:ext uri="{9D8B030D-6E8A-4147-A177-3AD203B41FA5}">
                      <a16:colId xmlns:a16="http://schemas.microsoft.com/office/drawing/2014/main" val="1869101653"/>
                    </a:ext>
                  </a:extLst>
                </a:gridCol>
              </a:tblGrid>
              <a:tr h="3931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111905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B2A516E7-AE85-45CB-A248-A838B619E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825351"/>
              </p:ext>
            </p:extLst>
          </p:nvPr>
        </p:nvGraphicFramePr>
        <p:xfrm>
          <a:off x="3609008" y="2992246"/>
          <a:ext cx="2009913" cy="393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9913">
                  <a:extLst>
                    <a:ext uri="{9D8B030D-6E8A-4147-A177-3AD203B41FA5}">
                      <a16:colId xmlns:a16="http://schemas.microsoft.com/office/drawing/2014/main" val="1869101653"/>
                    </a:ext>
                  </a:extLst>
                </a:gridCol>
              </a:tblGrid>
              <a:tr h="3931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111905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E4816877-D108-499A-8F98-C11F22423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217142"/>
              </p:ext>
            </p:extLst>
          </p:nvPr>
        </p:nvGraphicFramePr>
        <p:xfrm>
          <a:off x="3609008" y="3601255"/>
          <a:ext cx="2009913" cy="393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9913">
                  <a:extLst>
                    <a:ext uri="{9D8B030D-6E8A-4147-A177-3AD203B41FA5}">
                      <a16:colId xmlns:a16="http://schemas.microsoft.com/office/drawing/2014/main" val="1869101653"/>
                    </a:ext>
                  </a:extLst>
                </a:gridCol>
              </a:tblGrid>
              <a:tr h="3931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111905"/>
                  </a:ext>
                </a:extLst>
              </a:tr>
            </a:tbl>
          </a:graphicData>
        </a:graphic>
      </p:graphicFrame>
      <p:graphicFrame>
        <p:nvGraphicFramePr>
          <p:cNvPr id="21" name="표 17">
            <a:extLst>
              <a:ext uri="{FF2B5EF4-FFF2-40B4-BE49-F238E27FC236}">
                <a16:creationId xmlns:a16="http://schemas.microsoft.com/office/drawing/2014/main" id="{B1677C91-1362-49FD-930A-2DC96A8AA4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328381"/>
              </p:ext>
            </p:extLst>
          </p:nvPr>
        </p:nvGraphicFramePr>
        <p:xfrm>
          <a:off x="5756239" y="1837132"/>
          <a:ext cx="1201151" cy="393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51">
                  <a:extLst>
                    <a:ext uri="{9D8B030D-6E8A-4147-A177-3AD203B41FA5}">
                      <a16:colId xmlns:a16="http://schemas.microsoft.com/office/drawing/2014/main" val="1869101653"/>
                    </a:ext>
                  </a:extLst>
                </a:gridCol>
              </a:tblGrid>
              <a:tr h="393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중복확인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111905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E0E77946-4231-4CF3-BE6F-2D2338C24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448314"/>
              </p:ext>
            </p:extLst>
          </p:nvPr>
        </p:nvGraphicFramePr>
        <p:xfrm>
          <a:off x="3609009" y="4167062"/>
          <a:ext cx="1254540" cy="393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40">
                  <a:extLst>
                    <a:ext uri="{9D8B030D-6E8A-4147-A177-3AD203B41FA5}">
                      <a16:colId xmlns:a16="http://schemas.microsoft.com/office/drawing/2014/main" val="1869101653"/>
                    </a:ext>
                  </a:extLst>
                </a:gridCol>
              </a:tblGrid>
              <a:tr h="3931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111905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E4AB8B9-58DF-4394-9370-189ED68F7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98664"/>
              </p:ext>
            </p:extLst>
          </p:nvPr>
        </p:nvGraphicFramePr>
        <p:xfrm>
          <a:off x="5258907" y="4173690"/>
          <a:ext cx="770831" cy="393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831">
                  <a:extLst>
                    <a:ext uri="{9D8B030D-6E8A-4147-A177-3AD203B41FA5}">
                      <a16:colId xmlns:a16="http://schemas.microsoft.com/office/drawing/2014/main" val="1869101653"/>
                    </a:ext>
                  </a:extLst>
                </a:gridCol>
              </a:tblGrid>
              <a:tr h="3931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1119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0DB5762-F162-4A52-AF9F-72B97D4BB8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338924"/>
              </p:ext>
            </p:extLst>
          </p:nvPr>
        </p:nvGraphicFramePr>
        <p:xfrm>
          <a:off x="6418468" y="4167064"/>
          <a:ext cx="770831" cy="393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831">
                  <a:extLst>
                    <a:ext uri="{9D8B030D-6E8A-4147-A177-3AD203B41FA5}">
                      <a16:colId xmlns:a16="http://schemas.microsoft.com/office/drawing/2014/main" val="1869101653"/>
                    </a:ext>
                  </a:extLst>
                </a:gridCol>
              </a:tblGrid>
              <a:tr h="3931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111905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1CF30B88-05BC-4C24-A430-12B47861F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185074"/>
              </p:ext>
            </p:extLst>
          </p:nvPr>
        </p:nvGraphicFramePr>
        <p:xfrm>
          <a:off x="3609008" y="4752912"/>
          <a:ext cx="770831" cy="393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831">
                  <a:extLst>
                    <a:ext uri="{9D8B030D-6E8A-4147-A177-3AD203B41FA5}">
                      <a16:colId xmlns:a16="http://schemas.microsoft.com/office/drawing/2014/main" val="1869101653"/>
                    </a:ext>
                  </a:extLst>
                </a:gridCol>
              </a:tblGrid>
              <a:tr h="393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  010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111905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432870C1-1728-4A0C-80B6-121EDF9FD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048758"/>
              </p:ext>
            </p:extLst>
          </p:nvPr>
        </p:nvGraphicFramePr>
        <p:xfrm>
          <a:off x="4675810" y="4759540"/>
          <a:ext cx="770831" cy="393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831">
                  <a:extLst>
                    <a:ext uri="{9D8B030D-6E8A-4147-A177-3AD203B41FA5}">
                      <a16:colId xmlns:a16="http://schemas.microsoft.com/office/drawing/2014/main" val="1869101653"/>
                    </a:ext>
                  </a:extLst>
                </a:gridCol>
              </a:tblGrid>
              <a:tr h="3931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111905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A80B84E2-E82F-4C56-AA0B-2E619CC0F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385572"/>
              </p:ext>
            </p:extLst>
          </p:nvPr>
        </p:nvGraphicFramePr>
        <p:xfrm>
          <a:off x="5755863" y="4766168"/>
          <a:ext cx="770831" cy="393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831">
                  <a:extLst>
                    <a:ext uri="{9D8B030D-6E8A-4147-A177-3AD203B41FA5}">
                      <a16:colId xmlns:a16="http://schemas.microsoft.com/office/drawing/2014/main" val="1869101653"/>
                    </a:ext>
                  </a:extLst>
                </a:gridCol>
              </a:tblGrid>
              <a:tr h="3931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111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2833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6695834" cy="769441"/>
            <a:chOff x="510077" y="2691080"/>
            <a:chExt cx="6695834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55034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설계 전체 흐름도 작성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02481" y="2691080"/>
              <a:ext cx="55034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설계 전체 흐름도 작성</a:t>
              </a:r>
              <a:endParaRPr lang="en-US" altLang="ko-KR" sz="4400" b="1" spc="-150" dirty="0">
                <a:solidFill>
                  <a:schemeClr val="tx1">
                    <a:lumMod val="20000"/>
                    <a:lumOff val="80000"/>
                    <a:alpha val="1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87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4.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499A6C-86A3-4901-A539-AABBB8738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306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1486</TotalTime>
  <Words>402</Words>
  <Application>Microsoft Office PowerPoint</Application>
  <PresentationFormat>와이드스크린</PresentationFormat>
  <Paragraphs>142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나눔고딕</vt:lpstr>
      <vt:lpstr>나눔스퀘어라운드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YU Hyeong Min</cp:lastModifiedBy>
  <cp:revision>189</cp:revision>
  <dcterms:created xsi:type="dcterms:W3CDTF">2015-07-07T04:48:58Z</dcterms:created>
  <dcterms:modified xsi:type="dcterms:W3CDTF">2021-02-04T15:14:44Z</dcterms:modified>
</cp:coreProperties>
</file>