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712269" y="0"/>
            <a:ext cx="20959463" cy="1398389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9062" y="406546"/>
            <a:ext cx="13716003" cy="9148765"/>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6231433" y="863203"/>
            <a:ext cx="17439681" cy="11626455"/>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8794253" y="3637358"/>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42031" y="7072312"/>
            <a:ext cx="8514489" cy="5679282"/>
          </a:xfrm>
          <a:prstGeom prst="rect">
            <a:avLst/>
          </a:prstGeom>
        </p:spPr>
        <p:txBody>
          <a:bodyPr lIns="91439" tIns="45719" rIns="91439" bIns="45719" anchor="t">
            <a:noAutofit/>
          </a:bodyPr>
          <a:lstStyle/>
          <a:p>
            <a:pPr/>
          </a:p>
        </p:txBody>
      </p:sp>
      <p:sp>
        <p:nvSpPr>
          <p:cNvPr id="84" name="Image"/>
          <p:cNvSpPr/>
          <p:nvPr>
            <p:ph type="pic" sz="quarter" idx="14"/>
          </p:nvPr>
        </p:nvSpPr>
        <p:spPr>
          <a:xfrm>
            <a:off x="12192000" y="1250156"/>
            <a:ext cx="8251032" cy="5500689"/>
          </a:xfrm>
          <a:prstGeom prst="rect">
            <a:avLst/>
          </a:prstGeom>
        </p:spPr>
        <p:txBody>
          <a:bodyPr lIns="91439" tIns="45719" rIns="91439" bIns="45719" anchor="t">
            <a:noAutofit/>
          </a:bodyPr>
          <a:lstStyle/>
          <a:p>
            <a:pPr/>
          </a:p>
        </p:txBody>
      </p:sp>
      <p:sp>
        <p:nvSpPr>
          <p:cNvPr id="85" name="Image"/>
          <p:cNvSpPr/>
          <p:nvPr>
            <p:ph type="pic" idx="15"/>
          </p:nvPr>
        </p:nvSpPr>
        <p:spPr>
          <a:xfrm>
            <a:off x="-291704" y="1250156"/>
            <a:ext cx="16850320" cy="1123354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 Id="rId3"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obile Interface Design Best Practices"/>
          <p:cNvSpPr txBox="1"/>
          <p:nvPr/>
        </p:nvSpPr>
        <p:spPr>
          <a:xfrm>
            <a:off x="1268172" y="1262867"/>
            <a:ext cx="14524508" cy="3419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sz="10000">
                <a:latin typeface="IBM Plex Sans"/>
                <a:ea typeface="IBM Plex Sans"/>
                <a:cs typeface="IBM Plex Sans"/>
                <a:sym typeface="IBM Plex Sans"/>
              </a:defRPr>
            </a:pPr>
            <a:r>
              <a:t>Mobile Interface Design </a:t>
            </a:r>
            <a:r>
              <a:rPr b="0"/>
              <a:t>Best Practices</a:t>
            </a:r>
          </a:p>
        </p:txBody>
      </p:sp>
      <p:sp>
        <p:nvSpPr>
          <p:cNvPr id="120" name="The following slides will help you design better mobile interactions experiences."/>
          <p:cNvSpPr txBox="1"/>
          <p:nvPr/>
        </p:nvSpPr>
        <p:spPr>
          <a:xfrm>
            <a:off x="1242836" y="9684973"/>
            <a:ext cx="10720837" cy="1311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The following slides will help you design better mobile interactions experiences.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Prioritise features"/>
          <p:cNvSpPr txBox="1"/>
          <p:nvPr/>
        </p:nvSpPr>
        <p:spPr>
          <a:xfrm>
            <a:off x="1268172" y="1262867"/>
            <a:ext cx="1029398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Prioritise features</a:t>
            </a:r>
          </a:p>
        </p:txBody>
      </p:sp>
      <p:pic>
        <p:nvPicPr>
          <p:cNvPr id="158" name="Picture4png.png" descr="Picture4png.png"/>
          <p:cNvPicPr>
            <a:picLocks noChangeAspect="1"/>
          </p:cNvPicPr>
          <p:nvPr/>
        </p:nvPicPr>
        <p:blipFill>
          <a:blip r:embed="rId2">
            <a:extLst/>
          </a:blip>
          <a:stretch>
            <a:fillRect/>
          </a:stretch>
        </p:blipFill>
        <p:spPr>
          <a:xfrm>
            <a:off x="4301310" y="2743356"/>
            <a:ext cx="15781380" cy="1027468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ut the clutter"/>
          <p:cNvSpPr txBox="1"/>
          <p:nvPr/>
        </p:nvSpPr>
        <p:spPr>
          <a:xfrm>
            <a:off x="1268172" y="1262867"/>
            <a:ext cx="831913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Cut the clutter</a:t>
            </a:r>
          </a:p>
        </p:txBody>
      </p:sp>
      <p:sp>
        <p:nvSpPr>
          <p:cNvPr id="161" name="Cluttering a user interface overloads your user with too much information — every added button, image, and line of text makes the screen more complicated. Clutter is terrible on a desktop, but it’s way worse on mobile devices where users have limited screen space.…"/>
          <p:cNvSpPr txBox="1"/>
          <p:nvPr/>
        </p:nvSpPr>
        <p:spPr>
          <a:xfrm>
            <a:off x="1255472" y="625201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Cluttering a user interface overloads your user with too much information — every added button, image, and line of text makes the screen more complicated. Clutter is terrible on a desktop, but it’s way worse on mobile devices where users have limited screen space.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It’s essential to get rid of anything in a mobile design that isn’t absolutely necessary because reducing clutter will improve comprehension.</a:t>
            </a:r>
          </a:p>
        </p:txBody>
      </p:sp>
      <p:sp>
        <p:nvSpPr>
          <p:cNvPr id="162" name="Strive for minimalism…"/>
          <p:cNvSpPr txBox="1"/>
          <p:nvPr/>
        </p:nvSpPr>
        <p:spPr>
          <a:xfrm>
            <a:off x="12459087" y="6252013"/>
            <a:ext cx="10669442" cy="67479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Strive for minimalism</a:t>
            </a:r>
            <a:r>
              <a:t> </a:t>
            </a:r>
          </a:p>
          <a:p>
            <a:pPr algn="l">
              <a:defRPr b="0" sz="3500">
                <a:latin typeface="IBM Plex Sans"/>
                <a:ea typeface="IBM Plex Sans"/>
                <a:cs typeface="IBM Plex Sans"/>
                <a:sym typeface="IBM Plex Sans"/>
              </a:defRPr>
            </a:pPr>
            <a:r>
              <a:t>Focus on the content that is valuable for your users and remove unnecessary elements that do not support user tasks.</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Prioritise one primary action per screen</a:t>
            </a:r>
          </a:p>
          <a:p>
            <a:pPr algn="l">
              <a:defRPr b="0" sz="3500">
                <a:latin typeface="IBM Plex Sans"/>
                <a:ea typeface="IBM Plex Sans"/>
                <a:cs typeface="IBM Plex Sans"/>
                <a:sym typeface="IBM Plex Sans"/>
              </a:defRPr>
            </a:pPr>
            <a:r>
              <a:t>Try to design each screen for one thing and one thing only, with no more than one call-to-action. This makes it both easier to learn and easier to use.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Make navigation easier"/>
          <p:cNvSpPr txBox="1"/>
          <p:nvPr/>
        </p:nvSpPr>
        <p:spPr>
          <a:xfrm>
            <a:off x="1268172" y="1262867"/>
            <a:ext cx="1315656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Make navigation easier</a:t>
            </a:r>
          </a:p>
        </p:txBody>
      </p:sp>
      <p:sp>
        <p:nvSpPr>
          <p:cNvPr id="165" name="Having a great service or product won’t matter unless users can successfully navigate your app and access the features. Having easy navigation is important to ensure that users are able to navigate to different features on the app successfully use them."/>
          <p:cNvSpPr txBox="1"/>
          <p:nvPr/>
        </p:nvSpPr>
        <p:spPr>
          <a:xfrm>
            <a:off x="1255472" y="599801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Having a great service or product won’t matter unless users can successfully navigate your app and access the features. Having easy navigation is important to ensure that users are able to navigate to different features on the app successfully use them.</a:t>
            </a:r>
          </a:p>
        </p:txBody>
      </p:sp>
      <p:sp>
        <p:nvSpPr>
          <p:cNvPr id="166" name="Consistent navigation: Don’t hide menus on individual pages because it might confuse or disorient your users.…"/>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Consistent navigation:</a:t>
            </a:r>
            <a:r>
              <a:t> Don’t</a:t>
            </a:r>
            <a:r>
              <a:rPr b="1"/>
              <a:t> </a:t>
            </a:r>
            <a:r>
              <a:t>hide menus on individual pages because it might confuse or disorient your users.</a:t>
            </a:r>
            <a:endParaRPr b="1"/>
          </a:p>
          <a:p>
            <a:pPr algn="l">
              <a:defRPr b="0" sz="3500">
                <a:latin typeface="IBM Plex Sans"/>
                <a:ea typeface="IBM Plex Sans"/>
                <a:cs typeface="IBM Plex Sans"/>
                <a:sym typeface="IBM Plex Sans"/>
              </a:defRPr>
            </a:pPr>
            <a:endParaRPr b="1"/>
          </a:p>
          <a:p>
            <a:pPr algn="l">
              <a:defRPr b="0" sz="3500">
                <a:latin typeface="IBM Plex Sans"/>
                <a:ea typeface="IBM Plex Sans"/>
                <a:cs typeface="IBM Plex Sans"/>
                <a:sym typeface="IBM Plex Sans"/>
              </a:defRPr>
            </a:pPr>
            <a:r>
              <a:rPr b="1"/>
              <a:t>Communicate the current location: </a:t>
            </a:r>
            <a:r>
              <a:t>Failing to indicate the current location to users is the common problem for many mobile apps.</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rPr b="1"/>
              <a:t>Use standard navigation patterns</a:t>
            </a:r>
            <a:r>
              <a:t>: Use native navigation patterns, which will be familiar to users. No need to get clever if a simple solution works.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Make navigation easier"/>
          <p:cNvSpPr txBox="1"/>
          <p:nvPr/>
        </p:nvSpPr>
        <p:spPr>
          <a:xfrm>
            <a:off x="1268172" y="1262867"/>
            <a:ext cx="1315656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Make navigation easier</a:t>
            </a:r>
          </a:p>
        </p:txBody>
      </p:sp>
      <p:pic>
        <p:nvPicPr>
          <p:cNvPr id="169" name="1_7JgFWWcD_pfk-aas6b6jgg.png" descr="1_7JgFWWcD_pfk-aas6b6jgg.png"/>
          <p:cNvPicPr>
            <a:picLocks noChangeAspect="1"/>
          </p:cNvPicPr>
          <p:nvPr/>
        </p:nvPicPr>
        <p:blipFill>
          <a:blip r:embed="rId2">
            <a:extLst/>
          </a:blip>
          <a:srcRect l="0" t="10656" r="0" b="0"/>
          <a:stretch>
            <a:fillRect/>
          </a:stretch>
        </p:blipFill>
        <p:spPr>
          <a:xfrm>
            <a:off x="6927655" y="4058299"/>
            <a:ext cx="10528690" cy="857761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Use simple language"/>
          <p:cNvSpPr txBox="1"/>
          <p:nvPr/>
        </p:nvSpPr>
        <p:spPr>
          <a:xfrm>
            <a:off x="1268172" y="1262867"/>
            <a:ext cx="1192593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Use simple language</a:t>
            </a:r>
          </a:p>
        </p:txBody>
      </p:sp>
      <p:sp>
        <p:nvSpPr>
          <p:cNvPr id="172" name="Every word in your app is part of a conversation with your users. Make this conversation comfortable for them by speaking the same language as your users. Use familiar, understandable words and phrases if you want your app to appeal to everyone."/>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Every word in your app is part of a conversation with your users. Make this conversation comfortable for them by speaking the same language as your users. Use familiar, understandable words and phrases if you want your app to appeal to everyone.</a:t>
            </a:r>
          </a:p>
        </p:txBody>
      </p:sp>
      <p:sp>
        <p:nvSpPr>
          <p:cNvPr id="173" name="Avoid acronyms, brand-specific terms, cultural-specific axioms, and technical terminology that people might not understand. In general, it’s better to use simple and direct language to maximise clarity."/>
          <p:cNvSpPr txBox="1"/>
          <p:nvPr/>
        </p:nvSpPr>
        <p:spPr>
          <a:xfrm>
            <a:off x="12401625"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Avoid acronyms, brand-specific terms, cultural-specific axioms, and technical terminology that people might not understand. In general, it’s better to use simple and direct language to maximise clarity.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Use simple language"/>
          <p:cNvSpPr txBox="1"/>
          <p:nvPr/>
        </p:nvSpPr>
        <p:spPr>
          <a:xfrm>
            <a:off x="1268172" y="1262867"/>
            <a:ext cx="1192593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Use simple language</a:t>
            </a:r>
          </a:p>
        </p:txBody>
      </p:sp>
      <p:pic>
        <p:nvPicPr>
          <p:cNvPr id="176" name="1_5gFq0Kl5_N4n3GmLtmNRrg.png" descr="1_5gFq0Kl5_N4n3GmLtmNRrg.png"/>
          <p:cNvPicPr>
            <a:picLocks noChangeAspect="1"/>
          </p:cNvPicPr>
          <p:nvPr/>
        </p:nvPicPr>
        <p:blipFill>
          <a:blip r:embed="rId2">
            <a:extLst/>
          </a:blip>
          <a:srcRect l="12560" t="26609" r="12395" b="53217"/>
          <a:stretch>
            <a:fillRect/>
          </a:stretch>
        </p:blipFill>
        <p:spPr>
          <a:xfrm>
            <a:off x="1319926" y="7129733"/>
            <a:ext cx="10655698" cy="21482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25" y="0"/>
                </a:moveTo>
                <a:cubicBezTo>
                  <a:pt x="4952" y="0"/>
                  <a:pt x="114" y="63"/>
                  <a:pt x="73" y="140"/>
                </a:cubicBezTo>
                <a:cubicBezTo>
                  <a:pt x="8" y="264"/>
                  <a:pt x="0" y="1417"/>
                  <a:pt x="0" y="10786"/>
                </a:cubicBezTo>
                <a:cubicBezTo>
                  <a:pt x="0" y="16565"/>
                  <a:pt x="14" y="21360"/>
                  <a:pt x="31" y="21444"/>
                </a:cubicBezTo>
                <a:cubicBezTo>
                  <a:pt x="48" y="21529"/>
                  <a:pt x="4886" y="21600"/>
                  <a:pt x="10783" y="21600"/>
                </a:cubicBezTo>
                <a:cubicBezTo>
                  <a:pt x="21334" y="21600"/>
                  <a:pt x="21504" y="21591"/>
                  <a:pt x="21551" y="21153"/>
                </a:cubicBezTo>
                <a:cubicBezTo>
                  <a:pt x="21584" y="20848"/>
                  <a:pt x="21600" y="15823"/>
                  <a:pt x="21600" y="10798"/>
                </a:cubicBezTo>
                <a:cubicBezTo>
                  <a:pt x="21600" y="5773"/>
                  <a:pt x="21584" y="748"/>
                  <a:pt x="21551" y="443"/>
                </a:cubicBezTo>
                <a:cubicBezTo>
                  <a:pt x="21504" y="5"/>
                  <a:pt x="21334" y="0"/>
                  <a:pt x="10825" y="0"/>
                </a:cubicBezTo>
                <a:close/>
              </a:path>
            </a:pathLst>
          </a:custGeom>
          <a:ln w="12700">
            <a:miter lim="400000"/>
          </a:ln>
        </p:spPr>
      </p:pic>
      <p:pic>
        <p:nvPicPr>
          <p:cNvPr id="177" name="1_5gFq0Kl5_N4n3GmLtmNRrg.png" descr="1_5gFq0Kl5_N4n3GmLtmNRrg.png"/>
          <p:cNvPicPr>
            <a:picLocks noChangeAspect="1"/>
          </p:cNvPicPr>
          <p:nvPr/>
        </p:nvPicPr>
        <p:blipFill>
          <a:blip r:embed="rId2">
            <a:extLst/>
          </a:blip>
          <a:srcRect l="12560" t="53219" r="12398" b="26611"/>
          <a:stretch>
            <a:fillRect/>
          </a:stretch>
        </p:blipFill>
        <p:spPr>
          <a:xfrm>
            <a:off x="12408773" y="7129932"/>
            <a:ext cx="10655301" cy="21478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940" y="0"/>
                  <a:pt x="114" y="63"/>
                  <a:pt x="73" y="140"/>
                </a:cubicBezTo>
                <a:cubicBezTo>
                  <a:pt x="8" y="264"/>
                  <a:pt x="0" y="1417"/>
                  <a:pt x="0" y="10788"/>
                </a:cubicBezTo>
                <a:cubicBezTo>
                  <a:pt x="0" y="16568"/>
                  <a:pt x="14" y="21364"/>
                  <a:pt x="31" y="21448"/>
                </a:cubicBezTo>
                <a:cubicBezTo>
                  <a:pt x="48" y="21533"/>
                  <a:pt x="4887" y="21600"/>
                  <a:pt x="10783" y="21600"/>
                </a:cubicBezTo>
                <a:cubicBezTo>
                  <a:pt x="21335" y="21600"/>
                  <a:pt x="21505" y="21595"/>
                  <a:pt x="21552" y="21157"/>
                </a:cubicBezTo>
                <a:cubicBezTo>
                  <a:pt x="21583" y="20870"/>
                  <a:pt x="21600" y="17167"/>
                  <a:pt x="21600" y="10716"/>
                </a:cubicBezTo>
                <a:cubicBezTo>
                  <a:pt x="21600" y="1936"/>
                  <a:pt x="21591" y="676"/>
                  <a:pt x="21527" y="359"/>
                </a:cubicBezTo>
                <a:cubicBezTo>
                  <a:pt x="21461" y="33"/>
                  <a:pt x="20423" y="0"/>
                  <a:pt x="10800" y="0"/>
                </a:cubicBezTo>
                <a:close/>
              </a:path>
            </a:pathLst>
          </a:cu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Design for interruption"/>
          <p:cNvSpPr txBox="1"/>
          <p:nvPr/>
        </p:nvSpPr>
        <p:spPr>
          <a:xfrm>
            <a:off x="1268172" y="1262867"/>
            <a:ext cx="1297114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Design for interruption</a:t>
            </a:r>
          </a:p>
        </p:txBody>
      </p:sp>
      <p:sp>
        <p:nvSpPr>
          <p:cNvPr id="180" name="We live in a world of interruption. Something is constantly trying to distract us and direct our attention elsewhere.…"/>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We live in a world of interruption. Something is constantly trying to distract us and direct our attention elsewhere.</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For example, users might use your app while waiting for the train. It’s critical to design for mobile mindset. Make it easier for users to re-engage with an app when they return to it after the interruption.</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Design finger-friendly tap targets"/>
          <p:cNvSpPr txBox="1"/>
          <p:nvPr/>
        </p:nvSpPr>
        <p:spPr>
          <a:xfrm>
            <a:off x="1268172" y="1262867"/>
            <a:ext cx="188436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Design finger-friendly tap targets</a:t>
            </a:r>
          </a:p>
        </p:txBody>
      </p:sp>
      <p:sp>
        <p:nvSpPr>
          <p:cNvPr id="183" name="Smaller touch targets are a common source of problems for mobile users — mistaken taps often happen because of small touch controls. When you’re designing mobile interfaces, it’s best to make your targets big enough so they’re easy for users to tap."/>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Smaller touch targets are a common source of problems for mobile users — mistaken taps often happen because of small touch controls. When you’re designing mobile interfaces, it’s best to make your targets big enough so they’re easy for users to tap. </a:t>
            </a:r>
          </a:p>
        </p:txBody>
      </p:sp>
      <p:pic>
        <p:nvPicPr>
          <p:cNvPr id="184" name="image21.png" descr="image21.png"/>
          <p:cNvPicPr>
            <a:picLocks noChangeAspect="1"/>
          </p:cNvPicPr>
          <p:nvPr/>
        </p:nvPicPr>
        <p:blipFill>
          <a:blip r:embed="rId2">
            <a:extLst/>
          </a:blip>
          <a:stretch>
            <a:fillRect/>
          </a:stretch>
        </p:blipFill>
        <p:spPr>
          <a:xfrm>
            <a:off x="12801137" y="6523740"/>
            <a:ext cx="10669442" cy="586005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Keep elements within reach"/>
          <p:cNvSpPr txBox="1"/>
          <p:nvPr/>
        </p:nvSpPr>
        <p:spPr>
          <a:xfrm>
            <a:off x="1268172" y="1262867"/>
            <a:ext cx="159848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10000">
                <a:latin typeface="IBM Plex Sans"/>
                <a:ea typeface="IBM Plex Sans"/>
                <a:cs typeface="IBM Plex Sans"/>
                <a:sym typeface="IBM Plex Sans"/>
              </a:defRPr>
            </a:pPr>
            <a:r>
              <a:rPr b="0"/>
              <a:t>Keep elements within</a:t>
            </a:r>
            <a:r>
              <a:t> </a:t>
            </a:r>
            <a:r>
              <a:rPr b="0"/>
              <a:t>reach</a:t>
            </a:r>
          </a:p>
        </p:txBody>
      </p:sp>
      <p:sp>
        <p:nvSpPr>
          <p:cNvPr id="187" name="Pay attention to how users use their phones. Most likely they’re using one of their thumbs to interact with the screen. According to UX experts, 75% of people only use one thumb to interact with their phone.…"/>
          <p:cNvSpPr txBox="1"/>
          <p:nvPr/>
        </p:nvSpPr>
        <p:spPr>
          <a:xfrm>
            <a:off x="1255472" y="6714347"/>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Pay attention to how users use their phones. Most likely they’re using one of their thumbs to interact with the screen. According to UX experts, 75% of people only use one thumb to interact with their phone.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Hence we need to organise content in a way that puts primary interactions front and centre, saving secondary and tertiary functions for the top and bottom screen edges.</a:t>
            </a:r>
          </a:p>
        </p:txBody>
      </p:sp>
      <p:pic>
        <p:nvPicPr>
          <p:cNvPr id="188" name="larger-phone-hotspots.png" descr="larger-phone-hotspots.png"/>
          <p:cNvPicPr>
            <a:picLocks noChangeAspect="1"/>
          </p:cNvPicPr>
          <p:nvPr/>
        </p:nvPicPr>
        <p:blipFill>
          <a:blip r:embed="rId2">
            <a:extLst/>
          </a:blip>
          <a:srcRect l="0" t="0" r="0" b="1918"/>
          <a:stretch>
            <a:fillRect/>
          </a:stretch>
        </p:blipFill>
        <p:spPr>
          <a:xfrm>
            <a:off x="13229732" y="5474188"/>
            <a:ext cx="9875529" cy="686606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Keep elements within reach"/>
          <p:cNvSpPr txBox="1"/>
          <p:nvPr/>
        </p:nvSpPr>
        <p:spPr>
          <a:xfrm>
            <a:off x="1268172" y="1262867"/>
            <a:ext cx="159848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Keep elements within reach</a:t>
            </a:r>
          </a:p>
        </p:txBody>
      </p:sp>
      <p:pic>
        <p:nvPicPr>
          <p:cNvPr id="191" name="image9-768x496.png" descr="image9-768x496.png"/>
          <p:cNvPicPr>
            <a:picLocks noChangeAspect="1"/>
          </p:cNvPicPr>
          <p:nvPr/>
        </p:nvPicPr>
        <p:blipFill>
          <a:blip r:embed="rId2">
            <a:extLst/>
          </a:blip>
          <a:stretch>
            <a:fillRect/>
          </a:stretch>
        </p:blipFill>
        <p:spPr>
          <a:xfrm>
            <a:off x="11832691" y="6038226"/>
            <a:ext cx="8255345" cy="5331577"/>
          </a:xfrm>
          <a:prstGeom prst="rect">
            <a:avLst/>
          </a:prstGeom>
          <a:ln w="12700">
            <a:miter lim="400000"/>
          </a:ln>
        </p:spPr>
      </p:pic>
      <p:pic>
        <p:nvPicPr>
          <p:cNvPr id="192" name="key-functions-phone-screen.jpg" descr="key-functions-phone-screen.jpg"/>
          <p:cNvPicPr>
            <a:picLocks noChangeAspect="1"/>
          </p:cNvPicPr>
          <p:nvPr/>
        </p:nvPicPr>
        <p:blipFill>
          <a:blip r:embed="rId3">
            <a:extLst/>
          </a:blip>
          <a:stretch>
            <a:fillRect/>
          </a:stretch>
        </p:blipFill>
        <p:spPr>
          <a:xfrm>
            <a:off x="20372649" y="6304076"/>
            <a:ext cx="2480992" cy="4398731"/>
          </a:xfrm>
          <a:prstGeom prst="rect">
            <a:avLst/>
          </a:prstGeom>
          <a:ln w="12700">
            <a:miter lim="400000"/>
          </a:ln>
        </p:spPr>
      </p:pic>
      <p:sp>
        <p:nvSpPr>
          <p:cNvPr id="193" name="The position of these functions relates directly to ease of access for a user. Primary functions lie in the area that users can access easily with their thumbs, while tertiary (and to some extent, secondary) functions lie in lower-accuracy zones and require a little more work to get to."/>
          <p:cNvSpPr txBox="1"/>
          <p:nvPr/>
        </p:nvSpPr>
        <p:spPr>
          <a:xfrm>
            <a:off x="1242836" y="6295776"/>
            <a:ext cx="9875441" cy="481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The position of these functions relates directly to ease of access for a user. Primary functions lie in the area that users can access easily with their thumbs, while tertiary (and to some extent, secondary) functions lie in lower-accuracy zones and require a little more work to get to.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Just like a person, your mobile app doesn’t get a second chance to make a good first impression. If you don’t,  you can bet (with 80% confidence) they won’t be back."/>
          <p:cNvSpPr txBox="1"/>
          <p:nvPr/>
        </p:nvSpPr>
        <p:spPr>
          <a:xfrm>
            <a:off x="1268172" y="6029989"/>
            <a:ext cx="11470298" cy="306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r>
              <a:t>Just like a person, your mobile app doesn’t get a second chance to make a good first impression. If you don’t,  you can bet (with 80% confidence) they won’t be back.</a:t>
            </a:r>
          </a:p>
          <a:p>
            <a:pPr algn="l">
              <a:defRPr b="0" sz="3500">
                <a:latin typeface="IBM Plex Sans"/>
                <a:ea typeface="IBM Plex Sans"/>
                <a:cs typeface="IBM Plex Sans"/>
                <a:sym typeface="IBM Plex Sans"/>
              </a:defRPr>
            </a:pPr>
          </a:p>
        </p:txBody>
      </p:sp>
      <p:sp>
        <p:nvSpPr>
          <p:cNvPr id="123" name="Focus on first time experience"/>
          <p:cNvSpPr txBox="1"/>
          <p:nvPr/>
        </p:nvSpPr>
        <p:spPr>
          <a:xfrm>
            <a:off x="1268172" y="1262867"/>
            <a:ext cx="172561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Focus on first time experience</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Make text legible"/>
          <p:cNvSpPr txBox="1"/>
          <p:nvPr/>
        </p:nvSpPr>
        <p:spPr>
          <a:xfrm>
            <a:off x="1268172" y="1262867"/>
            <a:ext cx="98317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Make text legible</a:t>
            </a:r>
          </a:p>
        </p:txBody>
      </p:sp>
      <p:sp>
        <p:nvSpPr>
          <p:cNvPr id="196" name="Content is the reason why people use your app and language — housed in typography (font) and shown as text on your screen, it is a big part of content. Making text legible is a mandatory requirement for each mobile interface."/>
          <p:cNvSpPr txBox="1"/>
          <p:nvPr/>
        </p:nvSpPr>
        <p:spPr>
          <a:xfrm>
            <a:off x="1255472" y="608397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lvl1pPr algn="l">
              <a:defRPr b="0" sz="3500">
                <a:latin typeface="IBM Plex Sans"/>
                <a:ea typeface="IBM Plex Sans"/>
                <a:cs typeface="IBM Plex Sans"/>
                <a:sym typeface="IBM Plex Sans"/>
              </a:defRPr>
            </a:lvl1pPr>
          </a:lstStyle>
          <a:p>
            <a:pPr/>
            <a:r>
              <a:t>Content is the reason why people use your app and language — housed in typography (font) and shown as text on your screen, it is a big part of content. Making text legible is a mandatory requirement for each mobile interface.</a:t>
            </a:r>
          </a:p>
        </p:txBody>
      </p:sp>
      <p:sp>
        <p:nvSpPr>
          <p:cNvPr id="197" name="Choose a typeface that works well in multiple sizes and weights to maintain readability and usability in every size. A safe bet is to rely on the platform’s default font.…"/>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Choose a typeface that works well in </a:t>
            </a:r>
            <a:r>
              <a:rPr b="1"/>
              <a:t>multiple sizes and weights </a:t>
            </a:r>
            <a:r>
              <a:t>to maintain readability and usability in every size. A safe bet is to rely on the platform’s default font.</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Use a </a:t>
            </a:r>
            <a:r>
              <a:rPr b="1"/>
              <a:t>legible font size</a:t>
            </a:r>
            <a:r>
              <a:t>. Text should be at least 11 points so users can read it at a typical viewing distance without zooming.</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Use sufficient </a:t>
            </a:r>
            <a:r>
              <a:rPr b="1"/>
              <a:t>color contrast</a:t>
            </a:r>
            <a:r>
              <a:t> for text. Insufficient contrast makes text blend in with the background.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Provide feedback on interactions"/>
          <p:cNvSpPr txBox="1"/>
          <p:nvPr/>
        </p:nvSpPr>
        <p:spPr>
          <a:xfrm>
            <a:off x="1268172" y="1262867"/>
            <a:ext cx="188106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Provide feedback on interactions</a:t>
            </a:r>
          </a:p>
        </p:txBody>
      </p:sp>
      <p:sp>
        <p:nvSpPr>
          <p:cNvPr id="200" name="Each human-computer interaction is based on two fundamental elements — user input and computer reaction to it. To make the interaction predictable, it’s essential to provide some sort of feedback in response to every user action.…"/>
          <p:cNvSpPr txBox="1"/>
          <p:nvPr/>
        </p:nvSpPr>
        <p:spPr>
          <a:xfrm>
            <a:off x="1255472" y="608397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Each human-computer interaction is based on two fundamental elements — </a:t>
            </a:r>
            <a:r>
              <a:rPr b="1"/>
              <a:t>user input</a:t>
            </a:r>
            <a:r>
              <a:t> and </a:t>
            </a:r>
            <a:r>
              <a:rPr b="1"/>
              <a:t>computer reaction</a:t>
            </a:r>
            <a:r>
              <a:t> to it. To make the interaction predictable, it’s essential to provide some sort of feedback in response to every user action.</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acknowledges actions and helps users understand the results of operations.</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helps people know what an app is doing now. </a:t>
            </a:r>
          </a:p>
        </p:txBody>
      </p:sp>
      <p:sp>
        <p:nvSpPr>
          <p:cNvPr id="201" name="For example: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For example</a:t>
            </a:r>
            <a:r>
              <a:t>: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Provide feedback on interactions"/>
          <p:cNvSpPr txBox="1"/>
          <p:nvPr/>
        </p:nvSpPr>
        <p:spPr>
          <a:xfrm>
            <a:off x="1268172" y="1262867"/>
            <a:ext cx="188106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Provide feedback on interactions</a:t>
            </a:r>
          </a:p>
        </p:txBody>
      </p:sp>
      <p:sp>
        <p:nvSpPr>
          <p:cNvPr id="204" name="Each human-computer interaction is based on two fundamental elements — user input and computer reaction to it. To make the interaction predictable, it’s essential to provide some sort of feedback in response to every user action.…"/>
          <p:cNvSpPr txBox="1"/>
          <p:nvPr/>
        </p:nvSpPr>
        <p:spPr>
          <a:xfrm>
            <a:off x="1255472" y="6083973"/>
            <a:ext cx="10669442" cy="689557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t>Each human-computer interaction is based on two fundamental elements — </a:t>
            </a:r>
            <a:r>
              <a:rPr b="1"/>
              <a:t>user input</a:t>
            </a:r>
            <a:r>
              <a:t> and </a:t>
            </a:r>
            <a:r>
              <a:rPr b="1"/>
              <a:t>computer reaction</a:t>
            </a:r>
            <a:r>
              <a:t> to it. To make the interaction predictable, it’s essential to provide some sort of feedback in response to every user action.</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acknowledges actions and helps users understand the results of operations.</a:t>
            </a:r>
          </a:p>
          <a:p>
            <a:pPr algn="l">
              <a:defRPr b="0" sz="3500">
                <a:latin typeface="IBM Plex Sans"/>
                <a:ea typeface="IBM Plex Sans"/>
                <a:cs typeface="IBM Plex Sans"/>
                <a:sym typeface="IBM Plex Sans"/>
              </a:defRPr>
            </a:pPr>
          </a:p>
          <a:p>
            <a:pPr algn="l">
              <a:defRPr sz="3500">
                <a:latin typeface="IBM Plex Sans"/>
                <a:ea typeface="IBM Plex Sans"/>
                <a:cs typeface="IBM Plex Sans"/>
                <a:sym typeface="IBM Plex Sans"/>
              </a:defRPr>
            </a:pPr>
            <a:r>
              <a:t>Feedback helps people know what an app is doing now. </a:t>
            </a:r>
          </a:p>
        </p:txBody>
      </p:sp>
      <p:sp>
        <p:nvSpPr>
          <p:cNvPr id="205" name="For example: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
          <p:cNvSpPr txBox="1"/>
          <p:nvPr/>
        </p:nvSpPr>
        <p:spPr>
          <a:xfrm>
            <a:off x="12459087" y="5998013"/>
            <a:ext cx="10669442" cy="846531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3500">
                <a:latin typeface="IBM Plex Sans"/>
                <a:ea typeface="IBM Plex Sans"/>
                <a:cs typeface="IBM Plex Sans"/>
                <a:sym typeface="IBM Plex Sans"/>
              </a:defRPr>
            </a:pPr>
            <a:r>
              <a:rPr b="1"/>
              <a:t>For example</a:t>
            </a:r>
            <a:r>
              <a:t>: Based on the type of UI element or current state of the app, designers can use different forms of feedback. For example, interactive elements can be highlighted briefly when tapped, progress indicators can be used to communicate the status of long-running operations, and animated effects can help clarify the results of operations.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ovide feedback on interactions"/>
          <p:cNvSpPr txBox="1"/>
          <p:nvPr/>
        </p:nvSpPr>
        <p:spPr>
          <a:xfrm>
            <a:off x="1268172" y="1262867"/>
            <a:ext cx="1881060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Provide feedback on interactions</a:t>
            </a:r>
          </a:p>
        </p:txBody>
      </p:sp>
      <p:pic>
        <p:nvPicPr>
          <p:cNvPr id="208" name="userFeedback_2x.png" descr="userFeedback_2x.png"/>
          <p:cNvPicPr>
            <a:picLocks noChangeAspect="1"/>
          </p:cNvPicPr>
          <p:nvPr/>
        </p:nvPicPr>
        <p:blipFill>
          <a:blip r:embed="rId2">
            <a:extLst/>
          </a:blip>
          <a:srcRect l="56237" t="43430" r="2642" b="19745"/>
          <a:stretch>
            <a:fillRect/>
          </a:stretch>
        </p:blipFill>
        <p:spPr>
          <a:xfrm>
            <a:off x="2962484" y="6263718"/>
            <a:ext cx="8790066" cy="3382356"/>
          </a:xfrm>
          <a:prstGeom prst="rect">
            <a:avLst/>
          </a:prstGeom>
          <a:ln w="12700">
            <a:miter lim="400000"/>
          </a:ln>
          <a:effectLst>
            <a:outerShdw sx="100000" sy="100000" kx="0" ky="0" algn="b" rotWithShape="0" blurRad="469900" dist="25400" dir="5400000">
              <a:srgbClr val="000000">
                <a:alpha val="50000"/>
              </a:srgbClr>
            </a:outerShdw>
          </a:effectLst>
        </p:spPr>
      </p:pic>
      <p:pic>
        <p:nvPicPr>
          <p:cNvPr id="209" name="UX-Tactic-35-Give-Real-Time-Password-Requirements-and-Feedback.png" descr="UX-Tactic-35-Give-Real-Time-Password-Requirements-and-Feedback.png"/>
          <p:cNvPicPr>
            <a:picLocks noChangeAspect="1"/>
          </p:cNvPicPr>
          <p:nvPr/>
        </p:nvPicPr>
        <p:blipFill>
          <a:blip r:embed="rId3">
            <a:extLst/>
          </a:blip>
          <a:srcRect l="38170" t="0" r="0" b="0"/>
          <a:stretch>
            <a:fillRect/>
          </a:stretch>
        </p:blipFill>
        <p:spPr>
          <a:xfrm>
            <a:off x="14066915" y="5921016"/>
            <a:ext cx="6643284" cy="4067398"/>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Let’s get started…"/>
          <p:cNvSpPr txBox="1"/>
          <p:nvPr/>
        </p:nvSpPr>
        <p:spPr>
          <a:xfrm>
            <a:off x="1268172" y="5076825"/>
            <a:ext cx="12696789" cy="178117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10000">
                <a:latin typeface="IBM Plex Sans"/>
                <a:ea typeface="IBM Plex Sans"/>
                <a:cs typeface="IBM Plex Sans"/>
                <a:sym typeface="IBM Plex Sans"/>
              </a:defRPr>
            </a:lvl1pPr>
          </a:lstStyle>
          <a:p>
            <a:pPr/>
            <a:r>
              <a:t>Let’s get started…</a:t>
            </a:r>
          </a:p>
        </p:txBody>
      </p:sp>
      <p:sp>
        <p:nvSpPr>
          <p:cNvPr id="212" name="Thank You"/>
          <p:cNvSpPr txBox="1"/>
          <p:nvPr/>
        </p:nvSpPr>
        <p:spPr>
          <a:xfrm>
            <a:off x="1268172" y="11875454"/>
            <a:ext cx="1640206" cy="561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lnSpc>
                <a:spcPct val="110000"/>
              </a:lnSpc>
              <a:defRPr b="0" sz="2500">
                <a:latin typeface="IBM Plex Sans"/>
                <a:ea typeface="IBM Plex Sans"/>
                <a:cs typeface="IBM Plex Sans"/>
                <a:sym typeface="IBM Plex Sans"/>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cus on first time experience"/>
          <p:cNvSpPr txBox="1"/>
          <p:nvPr/>
        </p:nvSpPr>
        <p:spPr>
          <a:xfrm>
            <a:off x="1268172" y="1262867"/>
            <a:ext cx="172561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Focus on first time experience</a:t>
            </a:r>
          </a:p>
        </p:txBody>
      </p:sp>
      <p:sp>
        <p:nvSpPr>
          <p:cNvPr id="126" name="Perception of Complexity…"/>
          <p:cNvSpPr txBox="1"/>
          <p:nvPr/>
        </p:nvSpPr>
        <p:spPr>
          <a:xfrm>
            <a:off x="1268236" y="5806971"/>
            <a:ext cx="9969307" cy="664938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3500">
                <a:latin typeface="IBM Plex Sans"/>
                <a:ea typeface="IBM Plex Sans"/>
                <a:cs typeface="IBM Plex Sans"/>
                <a:sym typeface="IBM Plex Sans"/>
              </a:defRPr>
            </a:pPr>
            <a:r>
              <a:t>Perception of Complexity</a:t>
            </a:r>
          </a:p>
          <a:p>
            <a:pPr algn="l">
              <a:defRPr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The first thing users do when they see a new interface is estimate how much time is required to use it.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Perception plays a crucial role in the process of estimation. The more complex an interface looks, the more likely users will abandon the process.</a:t>
            </a:r>
          </a:p>
        </p:txBody>
      </p:sp>
      <p:sp>
        <p:nvSpPr>
          <p:cNvPr id="127" name="Minimize Cognitive Load…"/>
          <p:cNvSpPr txBox="1"/>
          <p:nvPr/>
        </p:nvSpPr>
        <p:spPr>
          <a:xfrm>
            <a:off x="13146458" y="5806971"/>
            <a:ext cx="9969307" cy="5426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lstStyle/>
          <a:p>
            <a:pPr algn="l">
              <a:defRPr sz="3500">
                <a:latin typeface="IBM Plex Sans"/>
                <a:ea typeface="IBM Plex Sans"/>
                <a:cs typeface="IBM Plex Sans"/>
                <a:sym typeface="IBM Plex Sans"/>
              </a:defRPr>
            </a:pPr>
            <a:r>
              <a:t>Minimize Cognitive Load</a:t>
            </a:r>
          </a:p>
          <a:p>
            <a:pPr algn="l">
              <a:defRPr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t>The less friction and confusion users have when interacting with an app (e.g. the cognitive load), the better the chance that they continue using the app.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Focus on first time experience"/>
          <p:cNvSpPr txBox="1"/>
          <p:nvPr/>
        </p:nvSpPr>
        <p:spPr>
          <a:xfrm>
            <a:off x="1268172" y="1262867"/>
            <a:ext cx="1725612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Focus on first time experience</a:t>
            </a:r>
          </a:p>
        </p:txBody>
      </p:sp>
      <p:grpSp>
        <p:nvGrpSpPr>
          <p:cNvPr id="132" name="Group"/>
          <p:cNvGrpSpPr/>
          <p:nvPr/>
        </p:nvGrpSpPr>
        <p:grpSpPr>
          <a:xfrm>
            <a:off x="4591308" y="4245564"/>
            <a:ext cx="15372438" cy="7613602"/>
            <a:chOff x="171052" y="0"/>
            <a:chExt cx="15372436" cy="7613601"/>
          </a:xfrm>
        </p:grpSpPr>
        <p:pic>
          <p:nvPicPr>
            <p:cNvPr id="130" name="4bc3794409512aedca406de2c8499406.png" descr="4bc3794409512aedca406de2c8499406.png"/>
            <p:cNvPicPr>
              <a:picLocks noChangeAspect="1"/>
            </p:cNvPicPr>
            <p:nvPr/>
          </p:nvPicPr>
          <p:blipFill>
            <a:blip r:embed="rId2">
              <a:extLst/>
            </a:blip>
            <a:srcRect l="18468" t="8178" r="53540" b="12537"/>
            <a:stretch>
              <a:fillRect/>
            </a:stretch>
          </p:blipFill>
          <p:spPr>
            <a:xfrm>
              <a:off x="171052" y="954503"/>
              <a:ext cx="2685406" cy="5704788"/>
            </a:xfrm>
            <a:custGeom>
              <a:avLst/>
              <a:gdLst/>
              <a:ahLst/>
              <a:cxnLst>
                <a:cxn ang="0">
                  <a:pos x="wd2" y="hd2"/>
                </a:cxn>
                <a:cxn ang="5400000">
                  <a:pos x="wd2" y="hd2"/>
                </a:cxn>
                <a:cxn ang="10800000">
                  <a:pos x="wd2" y="hd2"/>
                </a:cxn>
                <a:cxn ang="16200000">
                  <a:pos x="wd2" y="hd2"/>
                </a:cxn>
              </a:cxnLst>
              <a:rect l="0" t="0" r="r" b="b"/>
              <a:pathLst>
                <a:path w="21583" h="21592" fill="norm" stroke="1" extrusionOk="0">
                  <a:moveTo>
                    <a:pt x="11072" y="3"/>
                  </a:moveTo>
                  <a:cubicBezTo>
                    <a:pt x="5033" y="-7"/>
                    <a:pt x="1881" y="7"/>
                    <a:pt x="1567" y="47"/>
                  </a:cubicBezTo>
                  <a:cubicBezTo>
                    <a:pt x="973" y="122"/>
                    <a:pt x="377" y="356"/>
                    <a:pt x="163" y="597"/>
                  </a:cubicBezTo>
                  <a:cubicBezTo>
                    <a:pt x="26" y="751"/>
                    <a:pt x="0" y="2473"/>
                    <a:pt x="0" y="10834"/>
                  </a:cubicBezTo>
                  <a:lnTo>
                    <a:pt x="0" y="20885"/>
                  </a:lnTo>
                  <a:lnTo>
                    <a:pt x="256" y="21083"/>
                  </a:lnTo>
                  <a:cubicBezTo>
                    <a:pt x="550" y="21311"/>
                    <a:pt x="759" y="21399"/>
                    <a:pt x="1267" y="21511"/>
                  </a:cubicBezTo>
                  <a:cubicBezTo>
                    <a:pt x="1568" y="21578"/>
                    <a:pt x="3155" y="21591"/>
                    <a:pt x="10737" y="21592"/>
                  </a:cubicBezTo>
                  <a:cubicBezTo>
                    <a:pt x="19380" y="21593"/>
                    <a:pt x="19873" y="21588"/>
                    <a:pt x="20344" y="21487"/>
                  </a:cubicBezTo>
                  <a:cubicBezTo>
                    <a:pt x="20617" y="21428"/>
                    <a:pt x="20998" y="21284"/>
                    <a:pt x="21189" y="21165"/>
                  </a:cubicBezTo>
                  <a:lnTo>
                    <a:pt x="21537" y="20951"/>
                  </a:lnTo>
                  <a:lnTo>
                    <a:pt x="21569" y="10867"/>
                  </a:lnTo>
                  <a:cubicBezTo>
                    <a:pt x="21600" y="835"/>
                    <a:pt x="21599" y="783"/>
                    <a:pt x="21355" y="558"/>
                  </a:cubicBezTo>
                  <a:cubicBezTo>
                    <a:pt x="21221" y="433"/>
                    <a:pt x="20885" y="261"/>
                    <a:pt x="20609" y="175"/>
                  </a:cubicBezTo>
                  <a:lnTo>
                    <a:pt x="20108" y="18"/>
                  </a:lnTo>
                  <a:lnTo>
                    <a:pt x="11072" y="3"/>
                  </a:lnTo>
                  <a:close/>
                </a:path>
              </a:pathLst>
            </a:custGeom>
            <a:ln w="12700" cap="flat">
              <a:noFill/>
              <a:miter lim="400000"/>
            </a:ln>
            <a:effectLst>
              <a:outerShdw sx="100000" sy="100000" kx="0" ky="0" algn="b" rotWithShape="0" blurRad="469900" dist="25400" dir="5400000">
                <a:srgbClr val="000000">
                  <a:alpha val="50000"/>
                </a:srgbClr>
              </a:outerShdw>
            </a:effectLst>
          </p:spPr>
        </p:pic>
        <p:pic>
          <p:nvPicPr>
            <p:cNvPr id="131" name="1_kVi9e8xp6TgwE_0a6kyl0Q.jpg" descr="1_kVi9e8xp6TgwE_0a6kyl0Q.jpg"/>
            <p:cNvPicPr>
              <a:picLocks noChangeAspect="1"/>
            </p:cNvPicPr>
            <p:nvPr/>
          </p:nvPicPr>
          <p:blipFill>
            <a:blip r:embed="rId3">
              <a:extLst/>
            </a:blip>
            <a:srcRect l="25053" t="0" r="25053" b="0"/>
            <a:stretch>
              <a:fillRect/>
            </a:stretch>
          </p:blipFill>
          <p:spPr>
            <a:xfrm>
              <a:off x="10478639" y="0"/>
              <a:ext cx="5064851" cy="7613602"/>
            </a:xfrm>
            <a:prstGeom prst="rect">
              <a:avLst/>
            </a:prstGeom>
            <a:ln w="12700" cap="flat">
              <a:noFill/>
              <a:miter lim="400000"/>
            </a:ln>
            <a:effectLst/>
          </p:spPr>
        </p:pic>
      </p:grpSp>
      <p:sp>
        <p:nvSpPr>
          <p:cNvPr id="133" name="Dingbat Tick"/>
          <p:cNvSpPr/>
          <p:nvPr/>
        </p:nvSpPr>
        <p:spPr>
          <a:xfrm>
            <a:off x="5390531" y="3916602"/>
            <a:ext cx="689827" cy="65551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71437" tIns="71437" rIns="71437" bIns="71437" anchor="ctr"/>
          <a:lstStyle/>
          <a:p>
            <a:pPr>
              <a:defRPr b="0" sz="3000">
                <a:solidFill>
                  <a:schemeClr val="accent2">
                    <a:hueOff val="258623"/>
                    <a:satOff val="16006"/>
                    <a:lumOff val="-25223"/>
                  </a:schemeClr>
                </a:solidFill>
                <a:latin typeface="+mn-lt"/>
                <a:ea typeface="+mn-ea"/>
                <a:cs typeface="+mn-cs"/>
                <a:sym typeface="Helvetica Neue Medium"/>
              </a:defRPr>
            </a:pPr>
          </a:p>
        </p:txBody>
      </p:sp>
      <p:sp>
        <p:nvSpPr>
          <p:cNvPr id="134" name="Dingbat X"/>
          <p:cNvSpPr/>
          <p:nvPr/>
        </p:nvSpPr>
        <p:spPr>
          <a:xfrm>
            <a:off x="17214817" y="3910177"/>
            <a:ext cx="565613" cy="66836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d on-boarding is a must"/>
          <p:cNvSpPr txBox="1"/>
          <p:nvPr/>
        </p:nvSpPr>
        <p:spPr>
          <a:xfrm>
            <a:off x="1268172" y="1262867"/>
            <a:ext cx="1586547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Good on-boarding is a must</a:t>
            </a:r>
          </a:p>
        </p:txBody>
      </p:sp>
      <p:sp>
        <p:nvSpPr>
          <p:cNvPr id="137" name="Designing a good on-boarding process is very important as it creates an orientation for first-time users. An on-boarding process convinces users of its importance by introducing users to the features of the app and what value it offers to the users."/>
          <p:cNvSpPr txBox="1"/>
          <p:nvPr/>
        </p:nvSpPr>
        <p:spPr>
          <a:xfrm>
            <a:off x="1268172" y="6934684"/>
            <a:ext cx="10670164" cy="306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Designing a good on-boarding process is very important as it creates an orientation for first-time users. An on-boarding process convinces users of its importance by introducing users to the features of the app and what value it offers to the users.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search before design"/>
          <p:cNvSpPr txBox="1"/>
          <p:nvPr/>
        </p:nvSpPr>
        <p:spPr>
          <a:xfrm>
            <a:off x="1268172" y="1262867"/>
            <a:ext cx="1352994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Research before design</a:t>
            </a:r>
          </a:p>
        </p:txBody>
      </p:sp>
      <p:sp>
        <p:nvSpPr>
          <p:cNvPr id="140" name="Although it is tempting to jump straight to design and start designing mockups, it’s important to do your research first. Proper research will help you understand who your users are and what they really need. The goal is to create an experience that truly resonates with your target audience."/>
          <p:cNvSpPr txBox="1"/>
          <p:nvPr/>
        </p:nvSpPr>
        <p:spPr>
          <a:xfrm>
            <a:off x="1268533" y="6901261"/>
            <a:ext cx="10669442" cy="3648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Although it is tempting to jump straight to design and start designing mockups, it’s important to do your research first. Proper research will help you understand who your users are and what they really need. The goal is to create an experience that truly resonates with your target audience.</a:t>
            </a:r>
          </a:p>
        </p:txBody>
      </p:sp>
      <p:sp>
        <p:nvSpPr>
          <p:cNvPr id="141" name="Build user personas to under your users better and how they will interact with your app. Conduct a competitive analysis to find apps which are similar to yours and see what works and what doesn’t."/>
          <p:cNvSpPr txBox="1"/>
          <p:nvPr/>
        </p:nvSpPr>
        <p:spPr>
          <a:xfrm>
            <a:off x="12440270" y="6901261"/>
            <a:ext cx="10669442" cy="2479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r>
              <a:t>Build </a:t>
            </a:r>
            <a:r>
              <a:rPr b="1"/>
              <a:t>user personas</a:t>
            </a:r>
            <a:r>
              <a:t> to under your users better and how they will interact with your app. Conduct a </a:t>
            </a:r>
            <a:r>
              <a:rPr b="1"/>
              <a:t>competitive analysis</a:t>
            </a:r>
            <a:r>
              <a:t> to find apps which are similar to yours and see what works and what doesn’t.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Understanding how users interact with an app is essential for optimisation. We should understand the user’s goals in the context of the entire user flow. This knowledge will help us identify the most common friction points during task completion."/>
          <p:cNvSpPr txBox="1"/>
          <p:nvPr/>
        </p:nvSpPr>
        <p:spPr>
          <a:xfrm>
            <a:off x="1268172" y="6934684"/>
            <a:ext cx="10669441" cy="3063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Understanding how users interact with an app is essential for optimisation. We should understand the user’s goals in the context of the entire user flow. This knowledge will help us identify the most common friction points during task completion.</a:t>
            </a:r>
          </a:p>
        </p:txBody>
      </p:sp>
      <p:sp>
        <p:nvSpPr>
          <p:cNvPr id="144" name="Optimise user flow"/>
          <p:cNvSpPr txBox="1"/>
          <p:nvPr/>
        </p:nvSpPr>
        <p:spPr>
          <a:xfrm>
            <a:off x="1268172" y="1262867"/>
            <a:ext cx="108286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Optimise user flow</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Optimise user flow"/>
          <p:cNvSpPr txBox="1"/>
          <p:nvPr/>
        </p:nvSpPr>
        <p:spPr>
          <a:xfrm>
            <a:off x="1268172" y="1262867"/>
            <a:ext cx="1082865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Optimise user flow</a:t>
            </a:r>
          </a:p>
        </p:txBody>
      </p:sp>
      <p:grpSp>
        <p:nvGrpSpPr>
          <p:cNvPr id="151" name="Group"/>
          <p:cNvGrpSpPr/>
          <p:nvPr/>
        </p:nvGrpSpPr>
        <p:grpSpPr>
          <a:xfrm>
            <a:off x="1268236" y="6465998"/>
            <a:ext cx="21847528" cy="6122393"/>
            <a:chOff x="0" y="0"/>
            <a:chExt cx="21847526" cy="6122392"/>
          </a:xfrm>
        </p:grpSpPr>
        <p:sp>
          <p:nvSpPr>
            <p:cNvPr id="147" name="Provide a natural next step…"/>
            <p:cNvSpPr txBox="1"/>
            <p:nvPr/>
          </p:nvSpPr>
          <p:spPr>
            <a:xfrm>
              <a:off x="11363749" y="0"/>
              <a:ext cx="4768758" cy="54260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Provide a natural next step</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When the task requires users to complete a number of steps, maintain momentum by clearly showing what’s next.</a:t>
              </a:r>
            </a:p>
          </p:txBody>
        </p:sp>
        <p:sp>
          <p:nvSpPr>
            <p:cNvPr id="148" name="Use existing user information…"/>
            <p:cNvSpPr txBox="1"/>
            <p:nvPr/>
          </p:nvSpPr>
          <p:spPr>
            <a:xfrm>
              <a:off x="5648729" y="0"/>
              <a:ext cx="4768758" cy="60876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Use existing user information</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You probably already have a lot of information about your users — you just need to use it properly. Use existing information to automatically complete steps and make the user process simpler.</a:t>
              </a:r>
            </a:p>
          </p:txBody>
        </p:sp>
        <p:sp>
          <p:nvSpPr>
            <p:cNvPr id="149" name="Chunk Big Tasks…"/>
            <p:cNvSpPr txBox="1"/>
            <p:nvPr/>
          </p:nvSpPr>
          <p:spPr>
            <a:xfrm>
              <a:off x="0" y="0"/>
              <a:ext cx="4768757" cy="54260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Chunk Big Tasks</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If a task contains a lot of steps and actions required from the user’s side, it’s better to divide such task into the number of subtasks.</a:t>
              </a:r>
            </a:p>
          </p:txBody>
        </p:sp>
        <p:sp>
          <p:nvSpPr>
            <p:cNvPr id="150" name="Prioritise one primary action…"/>
            <p:cNvSpPr txBox="1"/>
            <p:nvPr/>
          </p:nvSpPr>
          <p:spPr>
            <a:xfrm>
              <a:off x="17078769" y="0"/>
              <a:ext cx="4768758" cy="61223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a:defRPr sz="3000">
                  <a:latin typeface="IBM Plex Sans"/>
                  <a:ea typeface="IBM Plex Sans"/>
                  <a:cs typeface="IBM Plex Sans"/>
                  <a:sym typeface="IBM Plex Sans"/>
                </a:defRPr>
              </a:pPr>
              <a:r>
                <a:t>Prioritise one primary action</a:t>
              </a:r>
            </a:p>
            <a:p>
              <a:pPr algn="l">
                <a:defRPr b="0" sz="3000">
                  <a:latin typeface="IBM Plex Sans"/>
                  <a:ea typeface="IBM Plex Sans"/>
                  <a:cs typeface="IBM Plex Sans"/>
                  <a:sym typeface="IBM Plex Sans"/>
                </a:defRPr>
              </a:pPr>
            </a:p>
            <a:p>
              <a:pPr algn="l">
                <a:defRPr b="0" sz="3000">
                  <a:latin typeface="IBM Plex Sans"/>
                  <a:ea typeface="IBM Plex Sans"/>
                  <a:cs typeface="IBM Plex Sans"/>
                  <a:sym typeface="IBM Plex Sans"/>
                </a:defRPr>
              </a:pPr>
              <a:r>
                <a:t>Make the interface both easier to learn and easier to use. Use visual weight to prioritise important elements (such as contrasting color for primary call-to-action button).</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Prioritise features"/>
          <p:cNvSpPr txBox="1"/>
          <p:nvPr/>
        </p:nvSpPr>
        <p:spPr>
          <a:xfrm>
            <a:off x="1268172" y="1262867"/>
            <a:ext cx="10293986" cy="1781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sz="10000">
                <a:latin typeface="IBM Plex Sans"/>
                <a:ea typeface="IBM Plex Sans"/>
                <a:cs typeface="IBM Plex Sans"/>
                <a:sym typeface="IBM Plex Sans"/>
              </a:defRPr>
            </a:lvl1pPr>
          </a:lstStyle>
          <a:p>
            <a:pPr>
              <a:defRPr b="1"/>
            </a:pPr>
            <a:r>
              <a:rPr b="0"/>
              <a:t>Prioritise features</a:t>
            </a:r>
          </a:p>
        </p:txBody>
      </p:sp>
      <p:sp>
        <p:nvSpPr>
          <p:cNvPr id="154" name="To make an app more attractive to users, many product designers try to add as many features as possible. Unfortunately, this rarely results in better user experience. Nothing is more confusing for first-time users than an app that has too much going on. The most successful apps available on the market are highly focused and present a limited set of features."/>
          <p:cNvSpPr txBox="1"/>
          <p:nvPr/>
        </p:nvSpPr>
        <p:spPr>
          <a:xfrm>
            <a:off x="1217372" y="6877405"/>
            <a:ext cx="10669441" cy="4816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lvl1pPr algn="l">
              <a:defRPr b="0" sz="3500">
                <a:latin typeface="IBM Plex Sans"/>
                <a:ea typeface="IBM Plex Sans"/>
                <a:cs typeface="IBM Plex Sans"/>
                <a:sym typeface="IBM Plex Sans"/>
              </a:defRPr>
            </a:lvl1pPr>
          </a:lstStyle>
          <a:p>
            <a:pPr/>
            <a:r>
              <a:t>To make an app more attractive to users, many product designers try to add as many features as possible. Unfortunately, this rarely results in better user experience. Nothing is more confusing for first-time users than an app that has too much going on. The most successful apps available on the market are highly focused and present a limited set of features.</a:t>
            </a:r>
          </a:p>
        </p:txBody>
      </p:sp>
      <p:sp>
        <p:nvSpPr>
          <p:cNvPr id="155" name="Thus, limit your app’s feature set by prioritising what’s important and trimming nice-to-have features.…"/>
          <p:cNvSpPr txBox="1"/>
          <p:nvPr/>
        </p:nvSpPr>
        <p:spPr>
          <a:xfrm>
            <a:off x="12443540" y="6877405"/>
            <a:ext cx="10669441" cy="36480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spAutoFit/>
          </a:bodyPr>
          <a:lstStyle/>
          <a:p>
            <a:pPr algn="l">
              <a:defRPr b="0" sz="3500">
                <a:latin typeface="IBM Plex Sans"/>
                <a:ea typeface="IBM Plex Sans"/>
                <a:cs typeface="IBM Plex Sans"/>
                <a:sym typeface="IBM Plex Sans"/>
              </a:defRPr>
            </a:pPr>
            <a:r>
              <a:t>Thus, limit your app’s feature set by prioritising what’s important and trimming nice-to-have features. </a:t>
            </a:r>
          </a:p>
          <a:p>
            <a:pPr algn="l">
              <a:defRPr b="0" sz="3500">
                <a:latin typeface="IBM Plex Sans"/>
                <a:ea typeface="IBM Plex Sans"/>
                <a:cs typeface="IBM Plex Sans"/>
                <a:sym typeface="IBM Plex Sans"/>
              </a:defRPr>
            </a:pPr>
          </a:p>
          <a:p>
            <a:pPr algn="l">
              <a:defRPr b="0" sz="3500">
                <a:latin typeface="IBM Plex Sans"/>
                <a:ea typeface="IBM Plex Sans"/>
                <a:cs typeface="IBM Plex Sans"/>
                <a:sym typeface="IBM Plex Sans"/>
              </a:defRPr>
            </a:pPr>
            <a:r>
              <a:rPr b="1"/>
              <a:t>Focus on refining the experience around your core objectives.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