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7560000" cx="10692000"/>
  <p:notesSz cx="7560000" cy="10692000"/>
  <p:embeddedFontLst>
    <p:embeddedFont>
      <p:font typeface="IBM Plex Sans"/>
      <p:regular r:id="rId12"/>
      <p:bold r:id="rId13"/>
      <p:italic r:id="rId14"/>
      <p:boldItalic r:id="rId15"/>
    </p:embeddedFont>
    <p:embeddedFont>
      <p:font typeface="IBM Plex Sans Light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288">
          <p15:clr>
            <a:srgbClr val="A4A3A4"/>
          </p15:clr>
        </p15:guide>
        <p15:guide id="2" pos="6447">
          <p15:clr>
            <a:srgbClr val="A4A3A4"/>
          </p15:clr>
        </p15:guide>
        <p15:guide id="3" orient="horz" pos="212">
          <p15:clr>
            <a:srgbClr val="A4A3A4"/>
          </p15:clr>
        </p15:guide>
        <p15:guide id="4" orient="horz" pos="4570">
          <p15:clr>
            <a:srgbClr val="A4A3A4"/>
          </p15:clr>
        </p15:guide>
        <p15:guide id="5" pos="3368">
          <p15:clr>
            <a:srgbClr val="A4A3A4"/>
          </p15:clr>
        </p15:guide>
        <p15:guide id="6" orient="horz" pos="1872">
          <p15:clr>
            <a:srgbClr val="A4A3A4"/>
          </p15:clr>
        </p15:guide>
        <p15:guide id="7" pos="2234">
          <p15:clr>
            <a:srgbClr val="A4A3A4"/>
          </p15:clr>
        </p15:guide>
        <p15:guide id="8" pos="4553">
          <p15:clr>
            <a:srgbClr val="A4A3A4"/>
          </p15:clr>
        </p15:guide>
        <p15:guide id="9" pos="4298">
          <p15:clr>
            <a:srgbClr val="A4A3A4"/>
          </p15:clr>
        </p15:guide>
        <p15:guide id="10" pos="2376">
          <p15:clr>
            <a:srgbClr val="A4A3A4"/>
          </p15:clr>
        </p15:guide>
        <p15:guide id="11" pos="295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"/>
        <p:guide pos="6447"/>
        <p:guide pos="212" orient="horz"/>
        <p:guide pos="4570" orient="horz"/>
        <p:guide pos="3368"/>
        <p:guide pos="1872" orient="horz"/>
        <p:guide pos="2234"/>
        <p:guide pos="4553"/>
        <p:guide pos="4298"/>
        <p:guide pos="2376"/>
        <p:guide pos="295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IBMPlexSans-bold.fntdata"/><Relationship Id="rId12" Type="http://schemas.openxmlformats.org/officeDocument/2006/relationships/font" Target="fonts/IBMPlex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IBMPlexSans-boldItalic.fntdata"/><Relationship Id="rId14" Type="http://schemas.openxmlformats.org/officeDocument/2006/relationships/font" Target="fonts/IBMPlexSans-italic.fntdata"/><Relationship Id="rId17" Type="http://schemas.openxmlformats.org/officeDocument/2006/relationships/font" Target="fonts/IBMPlexSansLight-bold.fntdata"/><Relationship Id="rId16" Type="http://schemas.openxmlformats.org/officeDocument/2006/relationships/font" Target="fonts/IBMPlexSansLight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IBMPlexSansLight-boldItalic.fntdata"/><Relationship Id="rId6" Type="http://schemas.openxmlformats.org/officeDocument/2006/relationships/slide" Target="slides/slide1.xml"/><Relationship Id="rId18" Type="http://schemas.openxmlformats.org/officeDocument/2006/relationships/font" Target="fonts/IBMPlexSansLight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545bece476_0_2211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545bece476_0_2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Storyboards,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Wireframes,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Roles plays,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Paper Prototypes,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Prioritisation matrix (Desirable, Feasible, Viable)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545bece476_0_2263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545bece476_0_2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545bece476_0_2304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545bece476_0_2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545bece476_0_2322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545bece476_0_2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545bece476_0_2351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545bece476_0_2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545bece476_0_2398:notes"/>
          <p:cNvSpPr/>
          <p:nvPr>
            <p:ph idx="2" type="sldImg"/>
          </p:nvPr>
        </p:nvSpPr>
        <p:spPr>
          <a:xfrm>
            <a:off x="1004515" y="685800"/>
            <a:ext cx="48495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545bece476_0_2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64478" y="1094388"/>
            <a:ext cx="9963000" cy="30168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1pPr>
            <a:lvl2pPr lvl="1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2pPr>
            <a:lvl3pPr lvl="2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3pPr>
            <a:lvl4pPr lvl="3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4pPr>
            <a:lvl5pPr lvl="4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5pPr>
            <a:lvl6pPr lvl="5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6pPr>
            <a:lvl7pPr lvl="6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7pPr>
            <a:lvl8pPr lvl="7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8pPr>
            <a:lvl9pPr lvl="8" algn="ctr">
              <a:spcBef>
                <a:spcPts val="0"/>
              </a:spcBef>
              <a:spcAft>
                <a:spcPts val="0"/>
              </a:spcAft>
              <a:buSzPts val="6600"/>
              <a:buNone/>
              <a:defRPr sz="66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64468" y="4165643"/>
            <a:ext cx="9963000" cy="1164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64468" y="1625801"/>
            <a:ext cx="9963000" cy="28860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5200"/>
              <a:buNone/>
              <a:defRPr sz="152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64468" y="4633192"/>
            <a:ext cx="9963000" cy="19119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 algn="ctr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algn="ctr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algn="ctr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algn="ctr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algn="ctr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4468" y="3161354"/>
            <a:ext cx="9963000" cy="1237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64468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5650483" y="1693927"/>
            <a:ext cx="4677000" cy="5021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64468" y="816630"/>
            <a:ext cx="32835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64468" y="2042457"/>
            <a:ext cx="3283500" cy="46731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 sz="1500"/>
            </a:lvl1pPr>
            <a:lvl2pPr indent="-323850" lvl="1" marL="9144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2pPr>
            <a:lvl3pPr indent="-323850" lvl="2" marL="13716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3pPr>
            <a:lvl4pPr indent="-323850" lvl="3" marL="18288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4pPr>
            <a:lvl5pPr indent="-323850" lvl="4" marL="22860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5pPr>
            <a:lvl6pPr indent="-323850" lvl="5" marL="2743200">
              <a:spcBef>
                <a:spcPts val="2000"/>
              </a:spcBef>
              <a:spcAft>
                <a:spcPts val="0"/>
              </a:spcAft>
              <a:buSzPts val="1500"/>
              <a:buChar char="■"/>
              <a:defRPr sz="1500"/>
            </a:lvl6pPr>
            <a:lvl7pPr indent="-323850" lvl="6" marL="3200400">
              <a:spcBef>
                <a:spcPts val="2000"/>
              </a:spcBef>
              <a:spcAft>
                <a:spcPts val="0"/>
              </a:spcAft>
              <a:buSzPts val="1500"/>
              <a:buChar char="●"/>
              <a:defRPr sz="1500"/>
            </a:lvl7pPr>
            <a:lvl8pPr indent="-323850" lvl="7" marL="3657600">
              <a:spcBef>
                <a:spcPts val="2000"/>
              </a:spcBef>
              <a:spcAft>
                <a:spcPts val="0"/>
              </a:spcAft>
              <a:buSzPts val="1500"/>
              <a:buChar char="○"/>
              <a:defRPr sz="1500"/>
            </a:lvl8pPr>
            <a:lvl9pPr indent="-323850" lvl="8" marL="4114800">
              <a:spcBef>
                <a:spcPts val="2000"/>
              </a:spcBef>
              <a:spcAft>
                <a:spcPts val="2000"/>
              </a:spcAft>
              <a:buSzPts val="1500"/>
              <a:buChar char="■"/>
              <a:defRPr sz="15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573245" y="661638"/>
            <a:ext cx="7445700" cy="60126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1pPr>
            <a:lvl2pPr lvl="1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2pPr>
            <a:lvl3pPr lvl="2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3pPr>
            <a:lvl4pPr lvl="3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4pPr>
            <a:lvl5pPr lvl="4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5pPr>
            <a:lvl6pPr lvl="5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6pPr>
            <a:lvl7pPr lvl="6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7pPr>
            <a:lvl8pPr lvl="7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8pPr>
            <a:lvl9pPr lvl="8">
              <a:spcBef>
                <a:spcPts val="0"/>
              </a:spcBef>
              <a:spcAft>
                <a:spcPts val="0"/>
              </a:spcAft>
              <a:buSzPts val="6100"/>
              <a:buNone/>
              <a:defRPr sz="61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346000" y="-184"/>
            <a:ext cx="5346000" cy="75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310447" y="1812541"/>
            <a:ext cx="4730100" cy="2178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1pPr>
            <a:lvl2pPr lvl="1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2pPr>
            <a:lvl3pPr lvl="2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3pPr>
            <a:lvl4pPr lvl="3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4pPr>
            <a:lvl5pPr lvl="4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5pPr>
            <a:lvl6pPr lvl="5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6pPr>
            <a:lvl7pPr lvl="6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7pPr>
            <a:lvl8pPr lvl="7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8pPr>
            <a:lvl9pPr lvl="8" algn="ctr">
              <a:spcBef>
                <a:spcPts val="0"/>
              </a:spcBef>
              <a:spcAft>
                <a:spcPts val="0"/>
              </a:spcAft>
              <a:buSzPts val="5300"/>
              <a:buNone/>
              <a:defRPr sz="53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310447" y="4120005"/>
            <a:ext cx="4730100" cy="18153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5775715" y="1064257"/>
            <a:ext cx="4486500" cy="54312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374650" lvl="0" marL="457200">
              <a:spcBef>
                <a:spcPts val="0"/>
              </a:spcBef>
              <a:spcAft>
                <a:spcPts val="0"/>
              </a:spcAft>
              <a:buSzPts val="2300"/>
              <a:buChar char="●"/>
              <a:defRPr/>
            </a:lvl1pPr>
            <a:lvl2pPr indent="-342900" lvl="1" marL="9144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>
              <a:spcBef>
                <a:spcPts val="20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>
              <a:spcBef>
                <a:spcPts val="20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>
              <a:spcBef>
                <a:spcPts val="20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>
              <a:spcBef>
                <a:spcPts val="2000"/>
              </a:spcBef>
              <a:spcAft>
                <a:spcPts val="200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64468" y="6218168"/>
            <a:ext cx="7014300" cy="8895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64468" y="654105"/>
            <a:ext cx="9963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64468" y="1693927"/>
            <a:ext cx="9963000" cy="50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16050" lIns="116050" spcFirstLastPara="1" rIns="116050" wrap="square" tIns="116050">
            <a:noAutofit/>
          </a:bodyPr>
          <a:lstStyle>
            <a:lvl1pPr indent="-3746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Char char="●"/>
              <a:defRPr sz="2300">
                <a:solidFill>
                  <a:schemeClr val="dk2"/>
                </a:solidFill>
              </a:defRPr>
            </a:lvl1pPr>
            <a:lvl2pPr indent="-342900" lvl="1" marL="914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2pPr>
            <a:lvl3pPr indent="-342900" lvl="2" marL="1371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3pPr>
            <a:lvl4pPr indent="-342900" lvl="3" marL="18288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4pPr>
            <a:lvl5pPr indent="-342900" lvl="4" marL="22860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5pPr>
            <a:lvl6pPr indent="-342900" lvl="5" marL="27432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6pPr>
            <a:lvl7pPr indent="-342900" lvl="6" marL="32004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7pPr>
            <a:lvl8pPr indent="-342900" lvl="7" marL="3657600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Clr>
                <a:schemeClr val="dk2"/>
              </a:buClr>
              <a:buSzPts val="1800"/>
              <a:buChar char="○"/>
              <a:defRPr sz="1800">
                <a:solidFill>
                  <a:schemeClr val="dk2"/>
                </a:solidFill>
              </a:defRPr>
            </a:lvl8pPr>
            <a:lvl9pPr indent="-342900" lvl="8" marL="4114800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Clr>
                <a:schemeClr val="dk2"/>
              </a:buClr>
              <a:buSzPts val="1800"/>
              <a:buChar char="■"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9906772" y="6854072"/>
            <a:ext cx="641700" cy="5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16050" lIns="116050" spcFirstLastPara="1" rIns="116050" wrap="square" tIns="11605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8.jpg"/><Relationship Id="rId5" Type="http://schemas.openxmlformats.org/officeDocument/2006/relationships/image" Target="../media/image6.jpg"/><Relationship Id="rId6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9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Relationship Id="rId7" Type="http://schemas.openxmlformats.org/officeDocument/2006/relationships/image" Target="../media/image8.jpg"/><Relationship Id="rId8" Type="http://schemas.openxmlformats.org/officeDocument/2006/relationships/image" Target="../media/image6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Relationship Id="rId4" Type="http://schemas.openxmlformats.org/officeDocument/2006/relationships/image" Target="../media/image6.jp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Relationship Id="rId4" Type="http://schemas.openxmlformats.org/officeDocument/2006/relationships/image" Target="../media/image6.jpg"/><Relationship Id="rId5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Relationship Id="rId4" Type="http://schemas.openxmlformats.org/officeDocument/2006/relationships/image" Target="../media/image6.jpg"/><Relationship Id="rId5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8.jpg"/><Relationship Id="rId5" Type="http://schemas.openxmlformats.org/officeDocument/2006/relationships/image" Target="../media/image6.jpg"/><Relationship Id="rId6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823625" y="-75"/>
            <a:ext cx="68685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55" name="Google Shape;55;p13"/>
          <p:cNvSpPr txBox="1"/>
          <p:nvPr>
            <p:ph type="title"/>
          </p:nvPr>
        </p:nvSpPr>
        <p:spPr>
          <a:xfrm>
            <a:off x="469075" y="518924"/>
            <a:ext cx="29331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latin typeface="IBM Plex Sans"/>
                <a:ea typeface="IBM Plex Sans"/>
                <a:cs typeface="IBM Plex Sans"/>
                <a:sym typeface="IBM Plex Sans"/>
              </a:rPr>
              <a:t>BOOTCAMP ONE | DAY THREE </a:t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HCD EXERCISE | PROTOTYPING</a:t>
            </a:r>
            <a:endParaRPr b="1" sz="14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IBM Plex Sans"/>
                <a:ea typeface="IBM Plex Sans"/>
                <a:cs typeface="IBM Plex Sans"/>
                <a:sym typeface="IBM Plex Sans"/>
              </a:rPr>
              <a:t>CONVERT IDEAS TO PROTOTYPES </a:t>
            </a:r>
            <a:endParaRPr/>
          </a:p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90750" y="1615976"/>
            <a:ext cx="2848500" cy="46875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Objective of Exercise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 bring ideas to life through quick representations that can help think through details. To create a testable asset for users to provide feedback on.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Tools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Storyboards, Role Plays, Wireframes, Physical Models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About ‘Storyboarding’</a:t>
            </a:r>
            <a:endParaRPr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An end to end visualisation of a process or service with many parts. Inspired by film makers and comics, storyboards help see and react to the big picture before making a commitment to full production.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About ‘Wireframing’</a:t>
            </a:r>
            <a:endParaRPr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Wireframing are basic sketches/mockups of website and mobile screens.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About ‘Role Plays’</a:t>
            </a:r>
            <a:endParaRPr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Role plays are used to act out conversations and interactions between users and other people and objects.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About ‘Physical Models’</a:t>
            </a:r>
            <a:endParaRPr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Physical representations of objects that form part of the solution, made usually with easily sourced materials.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7" name="Google Shape;57;p13"/>
          <p:cNvSpPr txBox="1"/>
          <p:nvPr>
            <p:ph type="title"/>
          </p:nvPr>
        </p:nvSpPr>
        <p:spPr>
          <a:xfrm>
            <a:off x="3924825" y="271721"/>
            <a:ext cx="5050800" cy="7002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BM Plex Sans"/>
                <a:ea typeface="IBM Plex Sans"/>
                <a:cs typeface="IBM Plex Sans"/>
                <a:sym typeface="IBM Plex Sans"/>
              </a:rPr>
              <a:t>PROTOTYPING TOOLS</a:t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HOW TO USE? </a:t>
            </a:r>
            <a:endParaRPr sz="1800"/>
          </a:p>
        </p:txBody>
      </p:sp>
      <p:sp>
        <p:nvSpPr>
          <p:cNvPr id="58" name="Google Shape;58;p13"/>
          <p:cNvSpPr txBox="1"/>
          <p:nvPr/>
        </p:nvSpPr>
        <p:spPr>
          <a:xfrm>
            <a:off x="4008325" y="1025426"/>
            <a:ext cx="28752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 1:</a:t>
            </a: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 Storyboards</a:t>
            </a:r>
            <a:endParaRPr/>
          </a:p>
        </p:txBody>
      </p:sp>
      <p:sp>
        <p:nvSpPr>
          <p:cNvPr id="59" name="Google Shape;59;p13"/>
          <p:cNvSpPr txBox="1"/>
          <p:nvPr/>
        </p:nvSpPr>
        <p:spPr>
          <a:xfrm>
            <a:off x="7722700" y="1025426"/>
            <a:ext cx="23586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 2: </a:t>
            </a: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Role Plays</a:t>
            </a:r>
            <a:endParaRPr/>
          </a:p>
        </p:txBody>
      </p:sp>
      <p:sp>
        <p:nvSpPr>
          <p:cNvPr id="60" name="Google Shape;60;p13"/>
          <p:cNvSpPr/>
          <p:nvPr/>
        </p:nvSpPr>
        <p:spPr>
          <a:xfrm>
            <a:off x="4034738" y="3843371"/>
            <a:ext cx="378600" cy="3939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1" name="Google Shape;61;p13"/>
          <p:cNvSpPr txBox="1"/>
          <p:nvPr/>
        </p:nvSpPr>
        <p:spPr>
          <a:xfrm>
            <a:off x="4466050" y="3710826"/>
            <a:ext cx="2622300" cy="11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Steps / Frames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Break it down: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Into the distinct stages/steps that you want to visualise. These steps could belong to a macro/high level  journey or you may want to get into detail in one part. Each distinct step can be visualised and detailed as a frame. 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4465875" y="2871951"/>
            <a:ext cx="26223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End to End Journey / Service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Consider: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If a storyboard is best used to represent the idea. Is the idea a process or service with many steps that need to be visualised? 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4034750" y="2983688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4466056" y="4845249"/>
            <a:ext cx="26223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Visualise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Draw it out: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Draw the key frames out including people, interactions, conversations, messaging etc. out to summarise the end to end journey or service.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4034738" y="4984091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66" name="Google Shape;66;p13"/>
          <p:cNvSpPr txBox="1"/>
          <p:nvPr/>
        </p:nvSpPr>
        <p:spPr>
          <a:xfrm>
            <a:off x="4466050" y="6070879"/>
            <a:ext cx="2622300" cy="99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 fine art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The visualisations on a storyboard do not need to be of a really high quality. They need to be functional and be able to communicate the essence of what is happening at each step.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4034738" y="6223260"/>
            <a:ext cx="378600" cy="3657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*</a:t>
            </a:r>
            <a:endParaRPr b="1" sz="10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68" name="Google Shape;68;p13"/>
          <p:cNvGrpSpPr/>
          <p:nvPr/>
        </p:nvGrpSpPr>
        <p:grpSpPr>
          <a:xfrm>
            <a:off x="4077905" y="1452829"/>
            <a:ext cx="2933197" cy="1202532"/>
            <a:chOff x="275258" y="807185"/>
            <a:chExt cx="10045195" cy="5614061"/>
          </a:xfrm>
        </p:grpSpPr>
        <p:sp>
          <p:nvSpPr>
            <p:cNvPr id="69" name="Google Shape;69;p13"/>
            <p:cNvSpPr txBox="1"/>
            <p:nvPr/>
          </p:nvSpPr>
          <p:spPr>
            <a:xfrm rot="-4420">
              <a:off x="484727" y="808756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1.</a:t>
              </a:r>
              <a:endParaRPr b="1" sz="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6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70" name="Google Shape;70;p13"/>
            <p:cNvSpPr txBox="1"/>
            <p:nvPr/>
          </p:nvSpPr>
          <p:spPr>
            <a:xfrm rot="-4420">
              <a:off x="2985502" y="808780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2. </a:t>
              </a:r>
              <a:endParaRPr b="1" i="1" sz="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71" name="Google Shape;71;p13"/>
            <p:cNvSpPr txBox="1"/>
            <p:nvPr/>
          </p:nvSpPr>
          <p:spPr>
            <a:xfrm rot="-4420">
              <a:off x="5486277" y="808685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3. </a:t>
              </a:r>
              <a:endParaRPr b="1" sz="6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72" name="Google Shape;72;p13"/>
            <p:cNvSpPr txBox="1"/>
            <p:nvPr/>
          </p:nvSpPr>
          <p:spPr>
            <a:xfrm rot="-4420">
              <a:off x="7987052" y="808685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4. </a:t>
              </a:r>
              <a:endParaRPr b="1" i="1" sz="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73" name="Google Shape;73;p13"/>
            <p:cNvSpPr txBox="1"/>
            <p:nvPr/>
          </p:nvSpPr>
          <p:spPr>
            <a:xfrm rot="-4420">
              <a:off x="484727" y="3941765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5. </a:t>
              </a:r>
              <a:endParaRPr b="1" sz="6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74" name="Google Shape;74;p13"/>
            <p:cNvSpPr txBox="1"/>
            <p:nvPr/>
          </p:nvSpPr>
          <p:spPr>
            <a:xfrm rot="-4420">
              <a:off x="2985502" y="3941740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6. </a:t>
              </a:r>
              <a:endParaRPr b="1" sz="6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75" name="Google Shape;75;p13"/>
            <p:cNvSpPr txBox="1"/>
            <p:nvPr/>
          </p:nvSpPr>
          <p:spPr>
            <a:xfrm rot="-4420">
              <a:off x="5486277" y="3941740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7.</a:t>
              </a:r>
              <a:endParaRPr b="1" sz="6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76" name="Google Shape;76;p13"/>
            <p:cNvSpPr txBox="1"/>
            <p:nvPr/>
          </p:nvSpPr>
          <p:spPr>
            <a:xfrm rot="-4420">
              <a:off x="7987052" y="3941858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8.</a:t>
              </a:r>
              <a:endParaRPr b="1" sz="6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77" name="Google Shape;77;p13"/>
            <p:cNvSpPr txBox="1"/>
            <p:nvPr/>
          </p:nvSpPr>
          <p:spPr>
            <a:xfrm>
              <a:off x="303536" y="2638533"/>
              <a:ext cx="2333400" cy="5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6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78" name="Google Shape;78;p13"/>
            <p:cNvSpPr txBox="1"/>
            <p:nvPr/>
          </p:nvSpPr>
          <p:spPr>
            <a:xfrm>
              <a:off x="2804311" y="2638533"/>
              <a:ext cx="2333400" cy="5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6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79" name="Google Shape;79;p13"/>
            <p:cNvSpPr txBox="1"/>
            <p:nvPr/>
          </p:nvSpPr>
          <p:spPr>
            <a:xfrm>
              <a:off x="5305086" y="2638533"/>
              <a:ext cx="2333400" cy="5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6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80" name="Google Shape;80;p13"/>
            <p:cNvSpPr txBox="1"/>
            <p:nvPr/>
          </p:nvSpPr>
          <p:spPr>
            <a:xfrm>
              <a:off x="7805861" y="2638533"/>
              <a:ext cx="2333400" cy="5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6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81" name="Google Shape;81;p13"/>
            <p:cNvSpPr txBox="1"/>
            <p:nvPr/>
          </p:nvSpPr>
          <p:spPr>
            <a:xfrm>
              <a:off x="275258" y="5874346"/>
              <a:ext cx="2333400" cy="5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6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82" name="Google Shape;82;p13"/>
            <p:cNvSpPr txBox="1"/>
            <p:nvPr/>
          </p:nvSpPr>
          <p:spPr>
            <a:xfrm>
              <a:off x="2776033" y="5874346"/>
              <a:ext cx="2333400" cy="5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6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83" name="Google Shape;83;p13"/>
            <p:cNvSpPr txBox="1"/>
            <p:nvPr/>
          </p:nvSpPr>
          <p:spPr>
            <a:xfrm>
              <a:off x="5276808" y="5874346"/>
              <a:ext cx="2333400" cy="5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6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84" name="Google Shape;84;p13"/>
            <p:cNvSpPr txBox="1"/>
            <p:nvPr/>
          </p:nvSpPr>
          <p:spPr>
            <a:xfrm>
              <a:off x="7777583" y="5874346"/>
              <a:ext cx="2333400" cy="54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6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</p:grpSp>
      <p:grpSp>
        <p:nvGrpSpPr>
          <p:cNvPr id="85" name="Google Shape;85;p13"/>
          <p:cNvGrpSpPr/>
          <p:nvPr/>
        </p:nvGrpSpPr>
        <p:grpSpPr>
          <a:xfrm>
            <a:off x="8309266" y="1449429"/>
            <a:ext cx="845229" cy="859009"/>
            <a:chOff x="10951893" y="1775540"/>
            <a:chExt cx="834300" cy="836100"/>
          </a:xfrm>
        </p:grpSpPr>
        <p:sp>
          <p:nvSpPr>
            <p:cNvPr id="86" name="Google Shape;86;p13"/>
            <p:cNvSpPr/>
            <p:nvPr/>
          </p:nvSpPr>
          <p:spPr>
            <a:xfrm>
              <a:off x="10951893" y="1775540"/>
              <a:ext cx="834300" cy="8361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7" name="Google Shape;87;p13"/>
            <p:cNvPicPr preferRelativeResize="0"/>
            <p:nvPr/>
          </p:nvPicPr>
          <p:blipFill rotWithShape="1">
            <a:blip r:embed="rId3">
              <a:alphaModFix/>
            </a:blip>
            <a:srcRect b="20673" l="10439" r="10352" t="10847"/>
            <a:stretch/>
          </p:blipFill>
          <p:spPr>
            <a:xfrm>
              <a:off x="11001003" y="1843500"/>
              <a:ext cx="750791" cy="700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8" name="Google Shape;88;p13"/>
          <p:cNvSpPr/>
          <p:nvPr/>
        </p:nvSpPr>
        <p:spPr>
          <a:xfrm>
            <a:off x="8545088" y="4027186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7893054" y="4377911"/>
            <a:ext cx="1701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Setting &amp; Roles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Break it down: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The setting for the interaction and the key characters or roles that are playing a part.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8545075" y="2566807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7893038" y="2898482"/>
            <a:ext cx="1701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Interactions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Consider: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If a Role Play is best used to represent the idea. Is it an interaction  or conversation between people that needs to be recreated?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8545075" y="5389123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7893038" y="5720798"/>
            <a:ext cx="17010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Script &amp; Act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Play it out: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The key steps, interactions, and conversations between people involved.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grpSp>
        <p:nvGrpSpPr>
          <p:cNvPr id="94" name="Google Shape;94;p13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sp>
          <p:nvSpPr>
            <p:cNvPr id="95" name="Google Shape;95;p13"/>
            <p:cNvSpPr/>
            <p:nvPr/>
          </p:nvSpPr>
          <p:spPr>
            <a:xfrm>
              <a:off x="0" y="7094850"/>
              <a:ext cx="10692000" cy="46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 txBox="1"/>
            <p:nvPr/>
          </p:nvSpPr>
          <p:spPr>
            <a:xfrm>
              <a:off x="514889" y="7198197"/>
              <a:ext cx="4216500" cy="26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2475" lIns="92475" spcFirstLastPara="1" rIns="92475" wrap="square" tIns="92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FINANCIAL INNOVATION LAB</a:t>
              </a: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| BOOTCAMP ONE </a:t>
              </a:r>
              <a:endParaRPr b="1" sz="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grpSp>
          <p:nvGrpSpPr>
            <p:cNvPr id="97" name="Google Shape;97;p13"/>
            <p:cNvGrpSpPr/>
            <p:nvPr/>
          </p:nvGrpSpPr>
          <p:grpSpPr>
            <a:xfrm>
              <a:off x="7712143" y="7094781"/>
              <a:ext cx="2412328" cy="430321"/>
              <a:chOff x="5831433" y="6857683"/>
              <a:chExt cx="4631966" cy="815774"/>
            </a:xfrm>
          </p:grpSpPr>
          <p:pic>
            <p:nvPicPr>
              <p:cNvPr id="98" name="Google Shape;98;p1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9513825" y="6857683"/>
                <a:ext cx="949574" cy="8157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9" name="Google Shape;99;p13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5831433" y="7117645"/>
                <a:ext cx="1933325" cy="446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0" name="Google Shape;100;p13"/>
              <p:cNvPicPr preferRelativeResize="0"/>
              <p:nvPr/>
            </p:nvPicPr>
            <p:blipFill rotWithShape="1">
              <a:blip r:embed="rId6">
                <a:alphaModFix/>
              </a:blip>
              <a:srcRect b="23935" l="18913" r="10250" t="28704"/>
              <a:stretch/>
            </p:blipFill>
            <p:spPr>
              <a:xfrm>
                <a:off x="8144179" y="7097827"/>
                <a:ext cx="990224" cy="3939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01" name="Google Shape;101;p13"/>
          <p:cNvSpPr/>
          <p:nvPr/>
        </p:nvSpPr>
        <p:spPr>
          <a:xfrm>
            <a:off x="0" y="-300"/>
            <a:ext cx="137100" cy="75600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4"/>
          <p:cNvSpPr/>
          <p:nvPr/>
        </p:nvSpPr>
        <p:spPr>
          <a:xfrm>
            <a:off x="0" y="-75"/>
            <a:ext cx="106920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07" name="Google Shape;107;p14"/>
          <p:cNvSpPr txBox="1"/>
          <p:nvPr/>
        </p:nvSpPr>
        <p:spPr>
          <a:xfrm>
            <a:off x="515656" y="1039478"/>
            <a:ext cx="28752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 3:</a:t>
            </a: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 Wireframes</a:t>
            </a:r>
            <a:endParaRPr/>
          </a:p>
        </p:txBody>
      </p:sp>
      <p:sp>
        <p:nvSpPr>
          <p:cNvPr id="108" name="Google Shape;108;p14"/>
          <p:cNvSpPr txBox="1"/>
          <p:nvPr/>
        </p:nvSpPr>
        <p:spPr>
          <a:xfrm>
            <a:off x="5147598" y="1039478"/>
            <a:ext cx="2875200" cy="3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 4:</a:t>
            </a:r>
            <a:r>
              <a:rPr b="1" lang="en">
                <a:latin typeface="IBM Plex Sans"/>
                <a:ea typeface="IBM Plex Sans"/>
                <a:cs typeface="IBM Plex Sans"/>
                <a:sym typeface="IBM Plex Sans"/>
              </a:rPr>
              <a:t> Physical Models</a:t>
            </a:r>
            <a:endParaRPr/>
          </a:p>
        </p:txBody>
      </p:sp>
      <p:sp>
        <p:nvSpPr>
          <p:cNvPr id="109" name="Google Shape;109;p14"/>
          <p:cNvSpPr txBox="1"/>
          <p:nvPr>
            <p:ph type="title"/>
          </p:nvPr>
        </p:nvSpPr>
        <p:spPr>
          <a:xfrm>
            <a:off x="7961400" y="181675"/>
            <a:ext cx="2730600" cy="517200"/>
          </a:xfrm>
          <a:prstGeom prst="rect">
            <a:avLst/>
          </a:prstGeom>
          <a:solidFill>
            <a:srgbClr val="FFFFFF"/>
          </a:solidFill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HCD EXERCISE | PROTOTYPING</a:t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latin typeface="IBM Plex Sans"/>
                <a:ea typeface="IBM Plex Sans"/>
                <a:cs typeface="IBM Plex Sans"/>
                <a:sym typeface="IBM Plex Sans"/>
              </a:rPr>
              <a:t>CONVERT IDEAS TO PROTOTYPES </a:t>
            </a:r>
            <a:endParaRPr sz="1100"/>
          </a:p>
        </p:txBody>
      </p:sp>
      <p:sp>
        <p:nvSpPr>
          <p:cNvPr id="110" name="Google Shape;110;p14"/>
          <p:cNvSpPr txBox="1"/>
          <p:nvPr>
            <p:ph type="title"/>
          </p:nvPr>
        </p:nvSpPr>
        <p:spPr>
          <a:xfrm>
            <a:off x="479567" y="271721"/>
            <a:ext cx="5050800" cy="7002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BM Plex Sans"/>
                <a:ea typeface="IBM Plex Sans"/>
                <a:cs typeface="IBM Plex Sans"/>
                <a:sym typeface="IBM Plex Sans"/>
              </a:rPr>
              <a:t>PROTOTYPING  TOOLS</a:t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HOW TO USE?</a:t>
            </a:r>
            <a:endParaRPr sz="1800"/>
          </a:p>
        </p:txBody>
      </p:sp>
      <p:grpSp>
        <p:nvGrpSpPr>
          <p:cNvPr id="111" name="Google Shape;111;p14"/>
          <p:cNvGrpSpPr/>
          <p:nvPr/>
        </p:nvGrpSpPr>
        <p:grpSpPr>
          <a:xfrm>
            <a:off x="640951" y="1506176"/>
            <a:ext cx="3130956" cy="1608000"/>
            <a:chOff x="640950" y="1645675"/>
            <a:chExt cx="3053400" cy="1608000"/>
          </a:xfrm>
        </p:grpSpPr>
        <p:sp>
          <p:nvSpPr>
            <p:cNvPr id="112" name="Google Shape;112;p14"/>
            <p:cNvSpPr/>
            <p:nvPr/>
          </p:nvSpPr>
          <p:spPr>
            <a:xfrm>
              <a:off x="640950" y="1645675"/>
              <a:ext cx="3053400" cy="1608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3" name="Google Shape;113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237801" y="1706108"/>
              <a:ext cx="1869693" cy="1479825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114" name="Google Shape;114;p14"/>
          <p:cNvSpPr/>
          <p:nvPr/>
        </p:nvSpPr>
        <p:spPr>
          <a:xfrm>
            <a:off x="640938" y="4186196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1072250" y="4053650"/>
            <a:ext cx="26223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Steps 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Break it down: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Into the distinct stages/steps that you want to visualise. These steps could belong to a macro/high level  journey or you may want to get into detail in one part. Each distinct step can be visualised and detailed as a wireframe. 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1072075" y="3182050"/>
            <a:ext cx="26223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Digital Interactions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Consider: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If wireframes are the best way to represent the idea. Is it a digital product, screens or interaction that needs to be visualised?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17" name="Google Shape;117;p14"/>
          <p:cNvSpPr/>
          <p:nvPr/>
        </p:nvSpPr>
        <p:spPr>
          <a:xfrm>
            <a:off x="640950" y="3293786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1072250" y="5188075"/>
            <a:ext cx="26223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Visualise &amp; Connect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Draw it out: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Draw the key wireframes out including key interactive elements, messages, flows and connections between the screens.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19" name="Google Shape;119;p14"/>
          <p:cNvSpPr/>
          <p:nvPr/>
        </p:nvSpPr>
        <p:spPr>
          <a:xfrm>
            <a:off x="640938" y="5326916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1038189" y="6003244"/>
            <a:ext cx="26223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Flows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App screens flow into each other. Therefore, it is important to establish connections between wireframe screens.  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21" name="Google Shape;121;p14"/>
          <p:cNvSpPr/>
          <p:nvPr/>
        </p:nvSpPr>
        <p:spPr>
          <a:xfrm>
            <a:off x="606877" y="6146204"/>
            <a:ext cx="378600" cy="3657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*</a:t>
            </a:r>
            <a:endParaRPr b="1" sz="10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2" name="Google Shape;122;p14"/>
          <p:cNvSpPr/>
          <p:nvPr/>
        </p:nvSpPr>
        <p:spPr>
          <a:xfrm>
            <a:off x="5262041" y="4109996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2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5693476" y="3977449"/>
            <a:ext cx="4541400" cy="7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Form &amp; Material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Choose: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The form that the physical model needs to take. The level of construction that should be appropriate to communicate the concept to a fair degree of proximity. The material used to build the physical object in the simplest form.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5693173" y="3182049"/>
            <a:ext cx="45414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Physical Objects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Consider: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 If physical objects are the best way to represent the idea. Is it a critical physical component (poster, form, machine, space etc.)  of the service that needs to be modelled? Can the same job  be done by a storyboard?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25" name="Google Shape;125;p14"/>
          <p:cNvSpPr/>
          <p:nvPr/>
        </p:nvSpPr>
        <p:spPr>
          <a:xfrm>
            <a:off x="5262053" y="3293786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1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26" name="Google Shape;126;p14"/>
          <p:cNvSpPr txBox="1"/>
          <p:nvPr/>
        </p:nvSpPr>
        <p:spPr>
          <a:xfrm>
            <a:off x="5693486" y="4794173"/>
            <a:ext cx="45414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Construct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Build: </a:t>
            </a: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The physical object with the material available. 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27" name="Google Shape;127;p14"/>
          <p:cNvSpPr/>
          <p:nvPr/>
        </p:nvSpPr>
        <p:spPr>
          <a:xfrm>
            <a:off x="5262041" y="4933015"/>
            <a:ext cx="378600" cy="365700"/>
          </a:xfrm>
          <a:prstGeom prst="ellipse">
            <a:avLst/>
          </a:prstGeom>
          <a:solidFill>
            <a:srgbClr val="FFFFF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latin typeface="IBM Plex Sans"/>
                <a:ea typeface="IBM Plex Sans"/>
                <a:cs typeface="IBM Plex Sans"/>
                <a:sym typeface="IBM Plex Sans"/>
              </a:rPr>
              <a:t>3</a:t>
            </a:r>
            <a:endParaRPr b="1" sz="10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28" name="Google Shape;128;p14"/>
          <p:cNvGrpSpPr/>
          <p:nvPr/>
        </p:nvGrpSpPr>
        <p:grpSpPr>
          <a:xfrm>
            <a:off x="5237227" y="1506176"/>
            <a:ext cx="4997700" cy="1608000"/>
            <a:chOff x="5237227" y="1645675"/>
            <a:chExt cx="4997700" cy="1608000"/>
          </a:xfrm>
        </p:grpSpPr>
        <p:sp>
          <p:nvSpPr>
            <p:cNvPr id="129" name="Google Shape;129;p14"/>
            <p:cNvSpPr/>
            <p:nvPr/>
          </p:nvSpPr>
          <p:spPr>
            <a:xfrm>
              <a:off x="5237227" y="1645675"/>
              <a:ext cx="4997700" cy="1608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0" name="Google Shape;130;p1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467723" y="1799123"/>
              <a:ext cx="1288750" cy="128875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31" name="Google Shape;131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130674" y="1844274"/>
              <a:ext cx="1210800" cy="12108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32" name="Google Shape;132;p14"/>
            <p:cNvPicPr preferRelativeResize="0"/>
            <p:nvPr/>
          </p:nvPicPr>
          <p:blipFill rotWithShape="1">
            <a:blip r:embed="rId6">
              <a:alphaModFix/>
            </a:blip>
            <a:srcRect b="18622" l="19834" r="19840" t="17950"/>
            <a:stretch/>
          </p:blipFill>
          <p:spPr>
            <a:xfrm>
              <a:off x="8668036" y="1767863"/>
              <a:ext cx="1288751" cy="1355000"/>
            </a:xfrm>
            <a:prstGeom prst="rect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sp>
        <p:nvSpPr>
          <p:cNvPr id="133" name="Google Shape;133;p14"/>
          <p:cNvSpPr txBox="1"/>
          <p:nvPr/>
        </p:nvSpPr>
        <p:spPr>
          <a:xfrm>
            <a:off x="5668558" y="5993825"/>
            <a:ext cx="44793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Physical Model Vs. Storyboard</a:t>
            </a:r>
            <a:endParaRPr sz="10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There may be no need to build a physical model in case one is just trying to explain the journey. Storyboards should be enough for that. A physical model should be built for a part of the product or service experience of the user that a storyboard can’t quite do justice to. For example, physical models for a sign up form, or a physical booth, or a QR code poster - things that users will actually experience, can be made..   </a:t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34" name="Google Shape;134;p14"/>
          <p:cNvSpPr/>
          <p:nvPr/>
        </p:nvSpPr>
        <p:spPr>
          <a:xfrm>
            <a:off x="5237227" y="6146204"/>
            <a:ext cx="378600" cy="365700"/>
          </a:xfrm>
          <a:prstGeom prst="ellipse">
            <a:avLst/>
          </a:prstGeom>
          <a:solidFill>
            <a:srgbClr val="3C78D8"/>
          </a:solidFill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rPr>
              <a:t>*</a:t>
            </a:r>
            <a:endParaRPr b="1" sz="1000">
              <a:solidFill>
                <a:srgbClr val="FFFFFF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35" name="Google Shape;135;p14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sp>
          <p:nvSpPr>
            <p:cNvPr id="136" name="Google Shape;136;p14"/>
            <p:cNvSpPr/>
            <p:nvPr/>
          </p:nvSpPr>
          <p:spPr>
            <a:xfrm>
              <a:off x="0" y="7094850"/>
              <a:ext cx="10692000" cy="46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4"/>
            <p:cNvSpPr txBox="1"/>
            <p:nvPr/>
          </p:nvSpPr>
          <p:spPr>
            <a:xfrm>
              <a:off x="514889" y="7198197"/>
              <a:ext cx="4216500" cy="26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2475" lIns="92475" spcFirstLastPara="1" rIns="92475" wrap="square" tIns="92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FINANCIAL INNOVATION LAB</a:t>
              </a: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| BOOTCAMP ONE </a:t>
              </a:r>
              <a:endParaRPr b="1" sz="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grpSp>
          <p:nvGrpSpPr>
            <p:cNvPr id="138" name="Google Shape;138;p14"/>
            <p:cNvGrpSpPr/>
            <p:nvPr/>
          </p:nvGrpSpPr>
          <p:grpSpPr>
            <a:xfrm>
              <a:off x="7712143" y="7094781"/>
              <a:ext cx="2412328" cy="430321"/>
              <a:chOff x="5831433" y="6857683"/>
              <a:chExt cx="4631966" cy="815774"/>
            </a:xfrm>
          </p:grpSpPr>
          <p:pic>
            <p:nvPicPr>
              <p:cNvPr id="139" name="Google Shape;139;p14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9513825" y="6857683"/>
                <a:ext cx="949574" cy="8157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0" name="Google Shape;140;p14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5831433" y="7117645"/>
                <a:ext cx="1933325" cy="446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1" name="Google Shape;141;p14"/>
              <p:cNvPicPr preferRelativeResize="0"/>
              <p:nvPr/>
            </p:nvPicPr>
            <p:blipFill rotWithShape="1">
              <a:blip r:embed="rId9">
                <a:alphaModFix/>
              </a:blip>
              <a:srcRect b="23935" l="18913" r="10250" t="28704"/>
              <a:stretch/>
            </p:blipFill>
            <p:spPr>
              <a:xfrm>
                <a:off x="8144179" y="7097827"/>
                <a:ext cx="990224" cy="3939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42" name="Google Shape;142;p14"/>
          <p:cNvSpPr/>
          <p:nvPr/>
        </p:nvSpPr>
        <p:spPr>
          <a:xfrm>
            <a:off x="0" y="-300"/>
            <a:ext cx="137100" cy="75600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/>
          <p:nvPr/>
        </p:nvSpPr>
        <p:spPr>
          <a:xfrm>
            <a:off x="0" y="0"/>
            <a:ext cx="3414300" cy="75600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48" name="Google Shape;148;p15"/>
          <p:cNvSpPr txBox="1"/>
          <p:nvPr>
            <p:ph idx="1" type="body"/>
          </p:nvPr>
        </p:nvSpPr>
        <p:spPr>
          <a:xfrm>
            <a:off x="3649550" y="1071328"/>
            <a:ext cx="3076800" cy="43254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Session Flow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Sharing the Objective | 2 Min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Facilitators to share the objective of the session/exercise.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Walkthrough - Example | 10 Min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Facilitators to walk through 1-2 examples of the tool in use.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Walkthrough - ‘How To?’ | 10 Min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Facilitators to walk through the ‘How to?’ of the tool as per instructions on the toolsheet. 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Clarifications | 8 Min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Facilitators to clarify doubts from participants.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AutoNum type="arabicPeriod"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Exercise | 45 Min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Participants to use tool with guidance from the facilitation team.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27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IBM Plex Sans"/>
              <a:buChar char="➔"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Discuss and Choose Prototype  </a:t>
            </a:r>
            <a:r>
              <a:rPr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- 5 Min</a:t>
            </a:r>
            <a:endParaRPr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27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1100"/>
              <a:buFont typeface="IBM Plex Sans"/>
              <a:buChar char="➔"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Make Prototype</a:t>
            </a:r>
            <a:r>
              <a:rPr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 - 40 Min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3684938" y="571933"/>
            <a:ext cx="30000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Notes</a:t>
            </a:r>
            <a:endParaRPr sz="18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0" name="Google Shape;150;p15"/>
          <p:cNvSpPr txBox="1"/>
          <p:nvPr/>
        </p:nvSpPr>
        <p:spPr>
          <a:xfrm>
            <a:off x="546650" y="1657499"/>
            <a:ext cx="3000000" cy="19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Tools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Storyboards, Role Plays, Wireframes, Physical Models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Material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Template, Chart Paper, Post-Its, Pens/ Sketch Pens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Time </a:t>
            </a:r>
            <a:endParaRPr b="1"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75 Minutes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1" name="Google Shape;151;p15"/>
          <p:cNvSpPr txBox="1"/>
          <p:nvPr>
            <p:ph idx="1" type="body"/>
          </p:nvPr>
        </p:nvSpPr>
        <p:spPr>
          <a:xfrm>
            <a:off x="7228300" y="1071328"/>
            <a:ext cx="3076800" cy="5825700"/>
          </a:xfrm>
          <a:prstGeom prst="rect">
            <a:avLst/>
          </a:prstGeom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Points to Consider</a:t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numbering provided in the How To? is a recommended path. Startups may still choose to fill the template as per their convenience.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choice of prototype has to be such that it takes the idea a step further and makes it testable.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People often tend to create physical models to tell stories that storyboards can easily be used for - if the physical model is not adding value then just try and let it go.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Prototypes evolve through many rounds of iteration. The first prototypes are not expected to be high fidelity at all.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To try and explain an end to end journey, one can create multiple kinds of prototypes that can work together to explain the experience.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-184150" lvl="0" marL="228600" marR="4572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IBM Plex Sans"/>
              <a:buChar char="●"/>
            </a:pPr>
            <a:r>
              <a:rPr lang="en" sz="11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There is no perfect way or material to make prototypes. Try and make it happen with whatever material is easily accessible.  </a:t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2000"/>
              </a:spcBef>
              <a:spcAft>
                <a:spcPts val="2000"/>
              </a:spcAft>
              <a:buNone/>
            </a:pPr>
            <a:r>
              <a:rPr lang="en" sz="11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 </a:t>
            </a:r>
            <a:endParaRPr sz="110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52" name="Google Shape;152;p15"/>
          <p:cNvSpPr txBox="1"/>
          <p:nvPr>
            <p:ph type="title"/>
          </p:nvPr>
        </p:nvSpPr>
        <p:spPr>
          <a:xfrm>
            <a:off x="469075" y="518924"/>
            <a:ext cx="2933100" cy="11106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IBM Plex Sans"/>
                <a:ea typeface="IBM Plex Sans"/>
                <a:cs typeface="IBM Plex Sans"/>
                <a:sym typeface="IBM Plex Sans"/>
              </a:rPr>
              <a:t>BOOTCAMP ONE | DAY THREE </a:t>
            </a:r>
            <a:endParaRPr sz="10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HCD EXERCISE | PROTOTYPING</a:t>
            </a:r>
            <a:endParaRPr b="1" sz="14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IBM Plex Sans"/>
                <a:ea typeface="IBM Plex Sans"/>
                <a:cs typeface="IBM Plex Sans"/>
                <a:sym typeface="IBM Plex Sans"/>
              </a:rPr>
              <a:t>CONVERT IDEAS TO PROTOTYPES </a:t>
            </a:r>
            <a:endParaRPr/>
          </a:p>
        </p:txBody>
      </p:sp>
      <p:grpSp>
        <p:nvGrpSpPr>
          <p:cNvPr id="153" name="Google Shape;153;p15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sp>
          <p:nvSpPr>
            <p:cNvPr id="154" name="Google Shape;154;p15"/>
            <p:cNvSpPr/>
            <p:nvPr/>
          </p:nvSpPr>
          <p:spPr>
            <a:xfrm>
              <a:off x="0" y="7094850"/>
              <a:ext cx="10692000" cy="46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5"/>
            <p:cNvSpPr txBox="1"/>
            <p:nvPr/>
          </p:nvSpPr>
          <p:spPr>
            <a:xfrm>
              <a:off x="514889" y="7198197"/>
              <a:ext cx="4216500" cy="26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2475" lIns="92475" spcFirstLastPara="1" rIns="92475" wrap="square" tIns="92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FINANCIAL INNOVATION LAB</a:t>
              </a: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| BOOTCAMP ONE </a:t>
              </a:r>
              <a:endParaRPr b="1" sz="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grpSp>
          <p:nvGrpSpPr>
            <p:cNvPr id="156" name="Google Shape;156;p15"/>
            <p:cNvGrpSpPr/>
            <p:nvPr/>
          </p:nvGrpSpPr>
          <p:grpSpPr>
            <a:xfrm>
              <a:off x="7712143" y="7094781"/>
              <a:ext cx="2412328" cy="430321"/>
              <a:chOff x="5831433" y="6857683"/>
              <a:chExt cx="4631966" cy="815774"/>
            </a:xfrm>
          </p:grpSpPr>
          <p:pic>
            <p:nvPicPr>
              <p:cNvPr id="157" name="Google Shape;157;p15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513825" y="6857683"/>
                <a:ext cx="949574" cy="8157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8" name="Google Shape;158;p1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831433" y="7117645"/>
                <a:ext cx="1933325" cy="446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9" name="Google Shape;159;p15"/>
              <p:cNvPicPr preferRelativeResize="0"/>
              <p:nvPr/>
            </p:nvPicPr>
            <p:blipFill rotWithShape="1">
              <a:blip r:embed="rId5">
                <a:alphaModFix/>
              </a:blip>
              <a:srcRect b="23935" l="18913" r="10250" t="28704"/>
              <a:stretch/>
            </p:blipFill>
            <p:spPr>
              <a:xfrm>
                <a:off x="8144179" y="7097827"/>
                <a:ext cx="990224" cy="3939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60" name="Google Shape;160;p15"/>
          <p:cNvSpPr/>
          <p:nvPr/>
        </p:nvSpPr>
        <p:spPr>
          <a:xfrm>
            <a:off x="0" y="-300"/>
            <a:ext cx="137100" cy="7560000"/>
          </a:xfrm>
          <a:prstGeom prst="rect">
            <a:avLst/>
          </a:prstGeom>
          <a:solidFill>
            <a:srgbClr val="3C78D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C78D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6"/>
          <p:cNvSpPr txBox="1"/>
          <p:nvPr>
            <p:ph type="title"/>
          </p:nvPr>
        </p:nvSpPr>
        <p:spPr>
          <a:xfrm>
            <a:off x="345547" y="293700"/>
            <a:ext cx="8499000" cy="3915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PROTOTYPING TOOLS:</a:t>
            </a: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 STORYBOARD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66" name="Google Shape;166;p16"/>
          <p:cNvGrpSpPr/>
          <p:nvPr/>
        </p:nvGrpSpPr>
        <p:grpSpPr>
          <a:xfrm>
            <a:off x="484729" y="883374"/>
            <a:ext cx="9750157" cy="5867065"/>
            <a:chOff x="484725" y="807185"/>
            <a:chExt cx="9835728" cy="5867065"/>
          </a:xfrm>
        </p:grpSpPr>
        <p:sp>
          <p:nvSpPr>
            <p:cNvPr id="167" name="Google Shape;167;p16"/>
            <p:cNvSpPr txBox="1"/>
            <p:nvPr/>
          </p:nvSpPr>
          <p:spPr>
            <a:xfrm rot="-4420">
              <a:off x="484727" y="808756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90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1.</a:t>
              </a:r>
              <a:endParaRPr b="1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168" name="Google Shape;168;p16"/>
            <p:cNvSpPr txBox="1"/>
            <p:nvPr/>
          </p:nvSpPr>
          <p:spPr>
            <a:xfrm rot="-4420">
              <a:off x="2985502" y="808780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IBM Plex Sans"/>
                  <a:ea typeface="IBM Plex Sans"/>
                  <a:cs typeface="IBM Plex Sans"/>
                  <a:sym typeface="IBM Plex Sans"/>
                </a:rPr>
                <a:t>2. </a:t>
              </a:r>
              <a:endParaRPr b="1" i="1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69" name="Google Shape;169;p16"/>
            <p:cNvSpPr txBox="1"/>
            <p:nvPr/>
          </p:nvSpPr>
          <p:spPr>
            <a:xfrm rot="-4420">
              <a:off x="5486277" y="808685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IBM Plex Sans"/>
                  <a:ea typeface="IBM Plex Sans"/>
                  <a:cs typeface="IBM Plex Sans"/>
                  <a:sym typeface="IBM Plex Sans"/>
                </a:rPr>
                <a:t>3. </a:t>
              </a:r>
              <a:endParaRPr b="1" sz="9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70" name="Google Shape;170;p16"/>
            <p:cNvSpPr txBox="1"/>
            <p:nvPr/>
          </p:nvSpPr>
          <p:spPr>
            <a:xfrm rot="-4420">
              <a:off x="7987052" y="808685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IBM Plex Sans"/>
                  <a:ea typeface="IBM Plex Sans"/>
                  <a:cs typeface="IBM Plex Sans"/>
                  <a:sym typeface="IBM Plex Sans"/>
                </a:rPr>
                <a:t>4. </a:t>
              </a:r>
              <a:endParaRPr b="1" i="1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71" name="Google Shape;171;p16"/>
            <p:cNvSpPr txBox="1"/>
            <p:nvPr/>
          </p:nvSpPr>
          <p:spPr>
            <a:xfrm rot="-4420">
              <a:off x="484727" y="3941765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IBM Plex Sans"/>
                  <a:ea typeface="IBM Plex Sans"/>
                  <a:cs typeface="IBM Plex Sans"/>
                  <a:sym typeface="IBM Plex Sans"/>
                </a:rPr>
                <a:t>5. </a:t>
              </a:r>
              <a:endParaRPr b="1" sz="9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72" name="Google Shape;172;p16"/>
            <p:cNvSpPr txBox="1"/>
            <p:nvPr/>
          </p:nvSpPr>
          <p:spPr>
            <a:xfrm rot="-4420">
              <a:off x="2985502" y="3941740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IBM Plex Sans"/>
                  <a:ea typeface="IBM Plex Sans"/>
                  <a:cs typeface="IBM Plex Sans"/>
                  <a:sym typeface="IBM Plex Sans"/>
                </a:rPr>
                <a:t>6. </a:t>
              </a:r>
              <a:endParaRPr b="1" sz="9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73" name="Google Shape;173;p16"/>
            <p:cNvSpPr txBox="1"/>
            <p:nvPr/>
          </p:nvSpPr>
          <p:spPr>
            <a:xfrm rot="-4420">
              <a:off x="5486277" y="3941740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IBM Plex Sans"/>
                  <a:ea typeface="IBM Plex Sans"/>
                  <a:cs typeface="IBM Plex Sans"/>
                  <a:sym typeface="IBM Plex Sans"/>
                </a:rPr>
                <a:t>7.</a:t>
              </a:r>
              <a:endParaRPr b="1" sz="9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74" name="Google Shape;174;p16"/>
            <p:cNvSpPr txBox="1"/>
            <p:nvPr/>
          </p:nvSpPr>
          <p:spPr>
            <a:xfrm rot="-4420">
              <a:off x="7987052" y="3941858"/>
              <a:ext cx="2333402" cy="21840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latin typeface="IBM Plex Sans"/>
                  <a:ea typeface="IBM Plex Sans"/>
                  <a:cs typeface="IBM Plex Sans"/>
                  <a:sym typeface="IBM Plex Sans"/>
                </a:rPr>
                <a:t>8.</a:t>
              </a:r>
              <a:endParaRPr b="1" sz="900"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i="1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sp>
          <p:nvSpPr>
            <p:cNvPr id="175" name="Google Shape;175;p16"/>
            <p:cNvSpPr txBox="1"/>
            <p:nvPr/>
          </p:nvSpPr>
          <p:spPr>
            <a:xfrm>
              <a:off x="484725" y="2994275"/>
              <a:ext cx="2333400" cy="546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10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176" name="Google Shape;176;p16"/>
            <p:cNvSpPr txBox="1"/>
            <p:nvPr/>
          </p:nvSpPr>
          <p:spPr>
            <a:xfrm>
              <a:off x="2985500" y="2994275"/>
              <a:ext cx="2333400" cy="546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10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177" name="Google Shape;177;p16"/>
            <p:cNvSpPr txBox="1"/>
            <p:nvPr/>
          </p:nvSpPr>
          <p:spPr>
            <a:xfrm>
              <a:off x="5486275" y="2994275"/>
              <a:ext cx="2333400" cy="546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10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178" name="Google Shape;178;p16"/>
            <p:cNvSpPr txBox="1"/>
            <p:nvPr/>
          </p:nvSpPr>
          <p:spPr>
            <a:xfrm>
              <a:off x="7987050" y="2994275"/>
              <a:ext cx="2333400" cy="546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10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179" name="Google Shape;179;p16"/>
            <p:cNvSpPr txBox="1"/>
            <p:nvPr/>
          </p:nvSpPr>
          <p:spPr>
            <a:xfrm>
              <a:off x="484725" y="6127350"/>
              <a:ext cx="2333400" cy="546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10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180" name="Google Shape;180;p16"/>
            <p:cNvSpPr txBox="1"/>
            <p:nvPr/>
          </p:nvSpPr>
          <p:spPr>
            <a:xfrm>
              <a:off x="2985500" y="6127350"/>
              <a:ext cx="2333400" cy="546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10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181" name="Google Shape;181;p16"/>
            <p:cNvSpPr txBox="1"/>
            <p:nvPr/>
          </p:nvSpPr>
          <p:spPr>
            <a:xfrm>
              <a:off x="5486275" y="6127350"/>
              <a:ext cx="2333400" cy="546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10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182" name="Google Shape;182;p16"/>
            <p:cNvSpPr txBox="1"/>
            <p:nvPr/>
          </p:nvSpPr>
          <p:spPr>
            <a:xfrm>
              <a:off x="7987050" y="6127350"/>
              <a:ext cx="2333400" cy="5469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1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Summary: </a:t>
              </a:r>
              <a:endParaRPr sz="1000">
                <a:solidFill>
                  <a:srgbClr val="3C78D8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</p:grpSp>
      <p:grpSp>
        <p:nvGrpSpPr>
          <p:cNvPr id="183" name="Google Shape;183;p16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sp>
          <p:nvSpPr>
            <p:cNvPr id="184" name="Google Shape;184;p16"/>
            <p:cNvSpPr/>
            <p:nvPr/>
          </p:nvSpPr>
          <p:spPr>
            <a:xfrm>
              <a:off x="0" y="7094850"/>
              <a:ext cx="10692000" cy="46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16"/>
            <p:cNvSpPr txBox="1"/>
            <p:nvPr/>
          </p:nvSpPr>
          <p:spPr>
            <a:xfrm>
              <a:off x="514889" y="7198197"/>
              <a:ext cx="4216500" cy="26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2475" lIns="92475" spcFirstLastPara="1" rIns="92475" wrap="square" tIns="92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FINANCIAL INNOVATION LAB</a:t>
              </a: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| BOOTCAMP ONE </a:t>
              </a:r>
              <a:endParaRPr b="1" sz="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grpSp>
          <p:nvGrpSpPr>
            <p:cNvPr id="186" name="Google Shape;186;p16"/>
            <p:cNvGrpSpPr/>
            <p:nvPr/>
          </p:nvGrpSpPr>
          <p:grpSpPr>
            <a:xfrm>
              <a:off x="7712143" y="7094781"/>
              <a:ext cx="2412328" cy="430321"/>
              <a:chOff x="5831433" y="6857683"/>
              <a:chExt cx="4631966" cy="815774"/>
            </a:xfrm>
          </p:grpSpPr>
          <p:pic>
            <p:nvPicPr>
              <p:cNvPr id="187" name="Google Shape;187;p16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513825" y="6857683"/>
                <a:ext cx="949574" cy="8157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8" name="Google Shape;188;p16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831433" y="7117645"/>
                <a:ext cx="1933325" cy="446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9" name="Google Shape;189;p16"/>
              <p:cNvPicPr preferRelativeResize="0"/>
              <p:nvPr/>
            </p:nvPicPr>
            <p:blipFill rotWithShape="1">
              <a:blip r:embed="rId5">
                <a:alphaModFix/>
              </a:blip>
              <a:srcRect b="23935" l="18913" r="10250" t="28704"/>
              <a:stretch/>
            </p:blipFill>
            <p:spPr>
              <a:xfrm>
                <a:off x="8144179" y="7097827"/>
                <a:ext cx="990224" cy="3939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type="title"/>
          </p:nvPr>
        </p:nvSpPr>
        <p:spPr>
          <a:xfrm>
            <a:off x="345547" y="293700"/>
            <a:ext cx="8499000" cy="3915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PROTOTYPING TOOLS:</a:t>
            </a: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 ROLE PLAY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95" name="Google Shape;195;p17"/>
          <p:cNvSpPr txBox="1"/>
          <p:nvPr/>
        </p:nvSpPr>
        <p:spPr>
          <a:xfrm rot="-4361">
            <a:off x="1856752" y="1119269"/>
            <a:ext cx="5912105" cy="8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1807649" y="2115475"/>
            <a:ext cx="23334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Key Steps </a:t>
            </a:r>
            <a:endParaRPr sz="1000">
              <a:solidFill>
                <a:srgbClr val="3C78D8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97" name="Google Shape;197;p17"/>
          <p:cNvSpPr txBox="1"/>
          <p:nvPr/>
        </p:nvSpPr>
        <p:spPr>
          <a:xfrm>
            <a:off x="431179" y="760753"/>
            <a:ext cx="23334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Characters </a:t>
            </a:r>
            <a:endParaRPr sz="1000">
              <a:solidFill>
                <a:srgbClr val="3C78D8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98" name="Google Shape;198;p17"/>
          <p:cNvSpPr txBox="1"/>
          <p:nvPr/>
        </p:nvSpPr>
        <p:spPr>
          <a:xfrm>
            <a:off x="1794106" y="769881"/>
            <a:ext cx="23334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The Setting </a:t>
            </a:r>
            <a:endParaRPr sz="1000">
              <a:solidFill>
                <a:srgbClr val="3C78D8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199" name="Google Shape;199;p17"/>
          <p:cNvSpPr txBox="1"/>
          <p:nvPr/>
        </p:nvSpPr>
        <p:spPr>
          <a:xfrm>
            <a:off x="2999752" y="2115475"/>
            <a:ext cx="23334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Actions / Interactions</a:t>
            </a:r>
            <a:endParaRPr sz="1000">
              <a:solidFill>
                <a:srgbClr val="3C78D8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00" name="Google Shape;200;p17"/>
          <p:cNvSpPr txBox="1"/>
          <p:nvPr/>
        </p:nvSpPr>
        <p:spPr>
          <a:xfrm>
            <a:off x="5703602" y="2115475"/>
            <a:ext cx="23334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Conversations</a:t>
            </a:r>
            <a:endParaRPr sz="1000">
              <a:solidFill>
                <a:srgbClr val="3C78D8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01" name="Google Shape;201;p17"/>
          <p:cNvSpPr txBox="1"/>
          <p:nvPr/>
        </p:nvSpPr>
        <p:spPr>
          <a:xfrm>
            <a:off x="8613149" y="2115475"/>
            <a:ext cx="23334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Characters Involved</a:t>
            </a:r>
            <a:endParaRPr sz="1000">
              <a:solidFill>
                <a:srgbClr val="3C78D8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02" name="Google Shape;202;p17"/>
          <p:cNvSpPr txBox="1"/>
          <p:nvPr/>
        </p:nvSpPr>
        <p:spPr>
          <a:xfrm rot="-4854">
            <a:off x="1878904" y="2479561"/>
            <a:ext cx="10623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1.</a:t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03" name="Google Shape;203;p17"/>
          <p:cNvSpPr txBox="1"/>
          <p:nvPr/>
        </p:nvSpPr>
        <p:spPr>
          <a:xfrm rot="-4854">
            <a:off x="1878904" y="3404278"/>
            <a:ext cx="10623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2.</a:t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04" name="Google Shape;204;p17"/>
          <p:cNvSpPr txBox="1"/>
          <p:nvPr/>
        </p:nvSpPr>
        <p:spPr>
          <a:xfrm rot="-4854">
            <a:off x="1878904" y="4328979"/>
            <a:ext cx="10623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3.</a:t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05" name="Google Shape;205;p17"/>
          <p:cNvSpPr txBox="1"/>
          <p:nvPr/>
        </p:nvSpPr>
        <p:spPr>
          <a:xfrm rot="-4854">
            <a:off x="1878904" y="5253687"/>
            <a:ext cx="10623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4.</a:t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06" name="Google Shape;206;p17"/>
          <p:cNvSpPr txBox="1"/>
          <p:nvPr/>
        </p:nvSpPr>
        <p:spPr>
          <a:xfrm rot="-4854">
            <a:off x="1878904" y="6171378"/>
            <a:ext cx="10623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5.</a:t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07" name="Google Shape;207;p17"/>
          <p:cNvSpPr txBox="1"/>
          <p:nvPr/>
        </p:nvSpPr>
        <p:spPr>
          <a:xfrm rot="-2406">
            <a:off x="3065766" y="2479420"/>
            <a:ext cx="25722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08" name="Google Shape;208;p17"/>
          <p:cNvSpPr txBox="1"/>
          <p:nvPr/>
        </p:nvSpPr>
        <p:spPr>
          <a:xfrm rot="-2406">
            <a:off x="3065766" y="3404128"/>
            <a:ext cx="25722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09" name="Google Shape;209;p17"/>
          <p:cNvSpPr txBox="1"/>
          <p:nvPr/>
        </p:nvSpPr>
        <p:spPr>
          <a:xfrm rot="-2406">
            <a:off x="3065766" y="4328835"/>
            <a:ext cx="25722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10" name="Google Shape;210;p17"/>
          <p:cNvSpPr txBox="1"/>
          <p:nvPr/>
        </p:nvSpPr>
        <p:spPr>
          <a:xfrm rot="-2406">
            <a:off x="3065766" y="5253542"/>
            <a:ext cx="25722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11" name="Google Shape;211;p17"/>
          <p:cNvSpPr txBox="1"/>
          <p:nvPr/>
        </p:nvSpPr>
        <p:spPr>
          <a:xfrm rot="-2406">
            <a:off x="3065766" y="6171221"/>
            <a:ext cx="25722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12" name="Google Shape;212;p17"/>
          <p:cNvSpPr txBox="1"/>
          <p:nvPr/>
        </p:nvSpPr>
        <p:spPr>
          <a:xfrm rot="-4016">
            <a:off x="8693999" y="2479425"/>
            <a:ext cx="15408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13" name="Google Shape;213;p17"/>
          <p:cNvSpPr txBox="1"/>
          <p:nvPr/>
        </p:nvSpPr>
        <p:spPr>
          <a:xfrm rot="-4016">
            <a:off x="8693999" y="3404132"/>
            <a:ext cx="15408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14" name="Google Shape;214;p17"/>
          <p:cNvSpPr txBox="1"/>
          <p:nvPr/>
        </p:nvSpPr>
        <p:spPr>
          <a:xfrm rot="-4016">
            <a:off x="8693999" y="4328839"/>
            <a:ext cx="15408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15" name="Google Shape;215;p17"/>
          <p:cNvSpPr txBox="1"/>
          <p:nvPr/>
        </p:nvSpPr>
        <p:spPr>
          <a:xfrm rot="-4016">
            <a:off x="8693999" y="5253546"/>
            <a:ext cx="15408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16" name="Google Shape;216;p17"/>
          <p:cNvSpPr txBox="1"/>
          <p:nvPr/>
        </p:nvSpPr>
        <p:spPr>
          <a:xfrm rot="-4016">
            <a:off x="8693999" y="6171225"/>
            <a:ext cx="15408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grpSp>
        <p:nvGrpSpPr>
          <p:cNvPr id="217" name="Google Shape;217;p17"/>
          <p:cNvGrpSpPr/>
          <p:nvPr/>
        </p:nvGrpSpPr>
        <p:grpSpPr>
          <a:xfrm>
            <a:off x="485374" y="1133251"/>
            <a:ext cx="1141200" cy="3397796"/>
            <a:chOff x="498275" y="1120375"/>
            <a:chExt cx="1141200" cy="4147700"/>
          </a:xfrm>
        </p:grpSpPr>
        <p:sp>
          <p:nvSpPr>
            <p:cNvPr id="218" name="Google Shape;218;p17"/>
            <p:cNvSpPr txBox="1"/>
            <p:nvPr/>
          </p:nvSpPr>
          <p:spPr>
            <a:xfrm rot="-4519">
              <a:off x="498275" y="1121125"/>
              <a:ext cx="1141201" cy="718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1.</a:t>
              </a:r>
              <a:endParaRPr b="1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219" name="Google Shape;219;p17"/>
            <p:cNvSpPr txBox="1"/>
            <p:nvPr/>
          </p:nvSpPr>
          <p:spPr>
            <a:xfrm rot="-4519">
              <a:off x="498275" y="1978050"/>
              <a:ext cx="1141201" cy="718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2.</a:t>
              </a:r>
              <a:endParaRPr b="1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220" name="Google Shape;220;p17"/>
            <p:cNvSpPr txBox="1"/>
            <p:nvPr/>
          </p:nvSpPr>
          <p:spPr>
            <a:xfrm rot="-4519">
              <a:off x="498275" y="2834975"/>
              <a:ext cx="1141201" cy="718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3.</a:t>
              </a:r>
              <a:endParaRPr b="1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221" name="Google Shape;221;p17"/>
            <p:cNvSpPr txBox="1"/>
            <p:nvPr/>
          </p:nvSpPr>
          <p:spPr>
            <a:xfrm rot="-4519">
              <a:off x="498275" y="3691900"/>
              <a:ext cx="1141201" cy="718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4.</a:t>
              </a:r>
              <a:endParaRPr b="1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  <p:sp>
          <p:nvSpPr>
            <p:cNvPr id="222" name="Google Shape;222;p17"/>
            <p:cNvSpPr txBox="1"/>
            <p:nvPr/>
          </p:nvSpPr>
          <p:spPr>
            <a:xfrm rot="-4519">
              <a:off x="498275" y="4548825"/>
              <a:ext cx="1141201" cy="7185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116050" lIns="116050" spcFirstLastPara="1" rIns="116050" wrap="square" tIns="11605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900">
                  <a:solidFill>
                    <a:schemeClr val="dk1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5.</a:t>
              </a:r>
              <a:endParaRPr b="1" sz="9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i="1" sz="900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endParaRPr>
            </a:p>
          </p:txBody>
        </p:sp>
      </p:grpSp>
      <p:sp>
        <p:nvSpPr>
          <p:cNvPr id="223" name="Google Shape;223;p17"/>
          <p:cNvSpPr txBox="1"/>
          <p:nvPr/>
        </p:nvSpPr>
        <p:spPr>
          <a:xfrm rot="-4253">
            <a:off x="7932128" y="1113904"/>
            <a:ext cx="2182202" cy="854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9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24" name="Google Shape;224;p17"/>
          <p:cNvSpPr txBox="1"/>
          <p:nvPr/>
        </p:nvSpPr>
        <p:spPr>
          <a:xfrm>
            <a:off x="7927603" y="769881"/>
            <a:ext cx="2333400" cy="5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Props/Material</a:t>
            </a:r>
            <a:endParaRPr sz="1000">
              <a:solidFill>
                <a:srgbClr val="3C78D8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25" name="Google Shape;225;p17"/>
          <p:cNvSpPr txBox="1"/>
          <p:nvPr/>
        </p:nvSpPr>
        <p:spPr>
          <a:xfrm rot="-2222">
            <a:off x="5769202" y="2479414"/>
            <a:ext cx="27852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26" name="Google Shape;226;p17"/>
          <p:cNvSpPr txBox="1"/>
          <p:nvPr/>
        </p:nvSpPr>
        <p:spPr>
          <a:xfrm rot="-2222">
            <a:off x="5769202" y="3404125"/>
            <a:ext cx="27852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27" name="Google Shape;227;p17"/>
          <p:cNvSpPr txBox="1"/>
          <p:nvPr/>
        </p:nvSpPr>
        <p:spPr>
          <a:xfrm rot="-2222">
            <a:off x="5769202" y="4328836"/>
            <a:ext cx="27852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28" name="Google Shape;228;p17"/>
          <p:cNvSpPr txBox="1"/>
          <p:nvPr/>
        </p:nvSpPr>
        <p:spPr>
          <a:xfrm rot="-2222">
            <a:off x="5769202" y="5253547"/>
            <a:ext cx="27852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229" name="Google Shape;229;p17"/>
          <p:cNvSpPr txBox="1"/>
          <p:nvPr/>
        </p:nvSpPr>
        <p:spPr>
          <a:xfrm rot="-2222">
            <a:off x="5769202" y="6171230"/>
            <a:ext cx="2785201" cy="775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rgbClr val="3C78D8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900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grpSp>
        <p:nvGrpSpPr>
          <p:cNvPr id="230" name="Google Shape;230;p17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sp>
          <p:nvSpPr>
            <p:cNvPr id="231" name="Google Shape;231;p17"/>
            <p:cNvSpPr/>
            <p:nvPr/>
          </p:nvSpPr>
          <p:spPr>
            <a:xfrm>
              <a:off x="0" y="7094850"/>
              <a:ext cx="10692000" cy="46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7"/>
            <p:cNvSpPr txBox="1"/>
            <p:nvPr/>
          </p:nvSpPr>
          <p:spPr>
            <a:xfrm>
              <a:off x="514889" y="7198197"/>
              <a:ext cx="4216500" cy="26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2475" lIns="92475" spcFirstLastPara="1" rIns="92475" wrap="square" tIns="92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FINANCIAL INNOVATION LAB</a:t>
              </a: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| BOOTCAMP ONE </a:t>
              </a:r>
              <a:endParaRPr b="1" sz="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grpSp>
          <p:nvGrpSpPr>
            <p:cNvPr id="233" name="Google Shape;233;p17"/>
            <p:cNvGrpSpPr/>
            <p:nvPr/>
          </p:nvGrpSpPr>
          <p:grpSpPr>
            <a:xfrm>
              <a:off x="7712143" y="7094781"/>
              <a:ext cx="2412328" cy="430321"/>
              <a:chOff x="5831433" y="6857683"/>
              <a:chExt cx="4631966" cy="815774"/>
            </a:xfrm>
          </p:grpSpPr>
          <p:pic>
            <p:nvPicPr>
              <p:cNvPr id="234" name="Google Shape;234;p1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9513825" y="6857683"/>
                <a:ext cx="949574" cy="8157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5" name="Google Shape;235;p17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5831433" y="7117645"/>
                <a:ext cx="1933325" cy="446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6" name="Google Shape;236;p17"/>
              <p:cNvPicPr preferRelativeResize="0"/>
              <p:nvPr/>
            </p:nvPicPr>
            <p:blipFill rotWithShape="1">
              <a:blip r:embed="rId5">
                <a:alphaModFix/>
              </a:blip>
              <a:srcRect b="23935" l="18913" r="10250" t="28704"/>
              <a:stretch/>
            </p:blipFill>
            <p:spPr>
              <a:xfrm>
                <a:off x="8144179" y="7097827"/>
                <a:ext cx="990224" cy="3939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8"/>
          <p:cNvSpPr txBox="1"/>
          <p:nvPr>
            <p:ph type="title"/>
          </p:nvPr>
        </p:nvSpPr>
        <p:spPr>
          <a:xfrm>
            <a:off x="345547" y="293700"/>
            <a:ext cx="8499000" cy="391500"/>
          </a:xfrm>
          <a:prstGeom prst="rect">
            <a:avLst/>
          </a:prstGeom>
        </p:spPr>
        <p:txBody>
          <a:bodyPr anchorCtr="0" anchor="b" bIns="116050" lIns="116050" spcFirstLastPara="1" rIns="116050" wrap="square" tIns="1160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rPr>
              <a:t>PROTOTYPING TOOLS:</a:t>
            </a:r>
            <a:r>
              <a:rPr b="1" lang="en" sz="1800">
                <a:latin typeface="IBM Plex Sans"/>
                <a:ea typeface="IBM Plex Sans"/>
                <a:cs typeface="IBM Plex Sans"/>
                <a:sym typeface="IBM Plex Sans"/>
              </a:rPr>
              <a:t> WIREFRAMES</a:t>
            </a:r>
            <a:endParaRPr sz="180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42" name="Google Shape;242;p18"/>
          <p:cNvPicPr preferRelativeResize="0"/>
          <p:nvPr/>
        </p:nvPicPr>
        <p:blipFill rotWithShape="1">
          <a:blip r:embed="rId3">
            <a:alphaModFix/>
          </a:blip>
          <a:srcRect b="0" l="10033" r="5578" t="0"/>
          <a:stretch/>
        </p:blipFill>
        <p:spPr>
          <a:xfrm>
            <a:off x="774901" y="750780"/>
            <a:ext cx="1737750" cy="31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18"/>
          <p:cNvPicPr preferRelativeResize="0"/>
          <p:nvPr/>
        </p:nvPicPr>
        <p:blipFill rotWithShape="1">
          <a:blip r:embed="rId3">
            <a:alphaModFix/>
          </a:blip>
          <a:srcRect b="0" l="10033" r="5578" t="0"/>
          <a:stretch/>
        </p:blipFill>
        <p:spPr>
          <a:xfrm>
            <a:off x="774901" y="3857796"/>
            <a:ext cx="1737750" cy="31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8"/>
          <p:cNvPicPr preferRelativeResize="0"/>
          <p:nvPr/>
        </p:nvPicPr>
        <p:blipFill rotWithShape="1">
          <a:blip r:embed="rId3">
            <a:alphaModFix/>
          </a:blip>
          <a:srcRect b="0" l="10033" r="5578" t="0"/>
          <a:stretch/>
        </p:blipFill>
        <p:spPr>
          <a:xfrm>
            <a:off x="3212251" y="750780"/>
            <a:ext cx="1737750" cy="31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18"/>
          <p:cNvPicPr preferRelativeResize="0"/>
          <p:nvPr/>
        </p:nvPicPr>
        <p:blipFill rotWithShape="1">
          <a:blip r:embed="rId3">
            <a:alphaModFix/>
          </a:blip>
          <a:srcRect b="0" l="10033" r="5578" t="0"/>
          <a:stretch/>
        </p:blipFill>
        <p:spPr>
          <a:xfrm>
            <a:off x="3212251" y="3857796"/>
            <a:ext cx="1737750" cy="31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18"/>
          <p:cNvPicPr preferRelativeResize="0"/>
          <p:nvPr/>
        </p:nvPicPr>
        <p:blipFill rotWithShape="1">
          <a:blip r:embed="rId3">
            <a:alphaModFix/>
          </a:blip>
          <a:srcRect b="0" l="10033" r="5578" t="0"/>
          <a:stretch/>
        </p:blipFill>
        <p:spPr>
          <a:xfrm>
            <a:off x="5649601" y="750780"/>
            <a:ext cx="1737750" cy="31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18"/>
          <p:cNvPicPr preferRelativeResize="0"/>
          <p:nvPr/>
        </p:nvPicPr>
        <p:blipFill rotWithShape="1">
          <a:blip r:embed="rId3">
            <a:alphaModFix/>
          </a:blip>
          <a:srcRect b="0" l="10033" r="5578" t="0"/>
          <a:stretch/>
        </p:blipFill>
        <p:spPr>
          <a:xfrm>
            <a:off x="5649601" y="3857796"/>
            <a:ext cx="1737750" cy="31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18"/>
          <p:cNvPicPr preferRelativeResize="0"/>
          <p:nvPr/>
        </p:nvPicPr>
        <p:blipFill rotWithShape="1">
          <a:blip r:embed="rId3">
            <a:alphaModFix/>
          </a:blip>
          <a:srcRect b="0" l="10033" r="5578" t="0"/>
          <a:stretch/>
        </p:blipFill>
        <p:spPr>
          <a:xfrm>
            <a:off x="8163151" y="750780"/>
            <a:ext cx="1737750" cy="3111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18"/>
          <p:cNvPicPr preferRelativeResize="0"/>
          <p:nvPr/>
        </p:nvPicPr>
        <p:blipFill rotWithShape="1">
          <a:blip r:embed="rId3">
            <a:alphaModFix/>
          </a:blip>
          <a:srcRect b="0" l="10033" r="5578" t="0"/>
          <a:stretch/>
        </p:blipFill>
        <p:spPr>
          <a:xfrm>
            <a:off x="8163151" y="3857796"/>
            <a:ext cx="1737750" cy="31113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0" name="Google Shape;250;p18"/>
          <p:cNvGrpSpPr/>
          <p:nvPr/>
        </p:nvGrpSpPr>
        <p:grpSpPr>
          <a:xfrm>
            <a:off x="0" y="7094781"/>
            <a:ext cx="10692000" cy="465069"/>
            <a:chOff x="0" y="7094781"/>
            <a:chExt cx="10692000" cy="465069"/>
          </a:xfrm>
        </p:grpSpPr>
        <p:sp>
          <p:nvSpPr>
            <p:cNvPr id="251" name="Google Shape;251;p18"/>
            <p:cNvSpPr/>
            <p:nvPr/>
          </p:nvSpPr>
          <p:spPr>
            <a:xfrm>
              <a:off x="0" y="7094850"/>
              <a:ext cx="10692000" cy="465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8"/>
            <p:cNvSpPr txBox="1"/>
            <p:nvPr/>
          </p:nvSpPr>
          <p:spPr>
            <a:xfrm>
              <a:off x="514889" y="7198197"/>
              <a:ext cx="4216500" cy="26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2475" lIns="92475" spcFirstLastPara="1" rIns="92475" wrap="square" tIns="9247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60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">
                  <a:latin typeface="IBM Plex Sans"/>
                  <a:ea typeface="IBM Plex Sans"/>
                  <a:cs typeface="IBM Plex Sans"/>
                  <a:sym typeface="IBM Plex Sans"/>
                </a:rPr>
                <a:t>FINANCIAL INNOVATION LAB</a:t>
              </a:r>
              <a:r>
                <a:rPr b="1" lang="en" sz="600">
                  <a:solidFill>
                    <a:srgbClr val="3C78D8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 | BOOTCAMP ONE </a:t>
              </a:r>
              <a:endParaRPr b="1" sz="600">
                <a:solidFill>
                  <a:srgbClr val="3C78D8"/>
                </a:solidFill>
                <a:latin typeface="IBM Plex Sans"/>
                <a:ea typeface="IBM Plex Sans"/>
                <a:cs typeface="IBM Plex Sans"/>
                <a:sym typeface="IBM Plex Sans"/>
              </a:endParaRPr>
            </a:p>
          </p:txBody>
        </p:sp>
        <p:grpSp>
          <p:nvGrpSpPr>
            <p:cNvPr id="253" name="Google Shape;253;p18"/>
            <p:cNvGrpSpPr/>
            <p:nvPr/>
          </p:nvGrpSpPr>
          <p:grpSpPr>
            <a:xfrm>
              <a:off x="7712143" y="7094781"/>
              <a:ext cx="2412328" cy="430321"/>
              <a:chOff x="5831433" y="6857683"/>
              <a:chExt cx="4631966" cy="815774"/>
            </a:xfrm>
          </p:grpSpPr>
          <p:pic>
            <p:nvPicPr>
              <p:cNvPr id="254" name="Google Shape;254;p18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9513825" y="6857683"/>
                <a:ext cx="949574" cy="815774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5" name="Google Shape;255;p1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5831433" y="7117645"/>
                <a:ext cx="1933325" cy="44640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" name="Google Shape;256;p18"/>
              <p:cNvPicPr preferRelativeResize="0"/>
              <p:nvPr/>
            </p:nvPicPr>
            <p:blipFill rotWithShape="1">
              <a:blip r:embed="rId6">
                <a:alphaModFix/>
              </a:blip>
              <a:srcRect b="23935" l="18913" r="10250" t="28704"/>
              <a:stretch/>
            </p:blipFill>
            <p:spPr>
              <a:xfrm>
                <a:off x="8144179" y="7097827"/>
                <a:ext cx="990224" cy="39390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