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7560000" cx="10692000"/>
  <p:notesSz cx="7560000" cy="10692000"/>
  <p:embeddedFontLst>
    <p:embeddedFont>
      <p:font typeface="IBM Plex Sans"/>
      <p:regular r:id="rId12"/>
      <p:bold r:id="rId13"/>
      <p:italic r:id="rId14"/>
      <p:boldItalic r:id="rId15"/>
    </p:embeddedFont>
    <p:embeddedFont>
      <p:font typeface="IBM Plex Sans Light"/>
      <p:regular r:id="rId16"/>
      <p:bold r:id="rId17"/>
      <p:italic r:id="rId18"/>
      <p:boldItalic r:id="rId19"/>
    </p:embeddedFont>
    <p:embeddedFont>
      <p:font typeface="Work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A18D19A-BD00-45BA-9931-0B14420830A5}">
  <a:tblStyle styleId="{1A18D19A-BD00-45BA-9931-0B14420830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WorkSans-bold.fntdata"/><Relationship Id="rId13" Type="http://schemas.openxmlformats.org/officeDocument/2006/relationships/font" Target="fonts/IBMPlexSans-bold.fntdata"/><Relationship Id="rId12" Type="http://schemas.openxmlformats.org/officeDocument/2006/relationships/font" Target="fonts/IBMPlex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IBMPlexSans-boldItalic.fntdata"/><Relationship Id="rId14" Type="http://schemas.openxmlformats.org/officeDocument/2006/relationships/font" Target="fonts/IBMPlexSans-italic.fntdata"/><Relationship Id="rId17" Type="http://schemas.openxmlformats.org/officeDocument/2006/relationships/font" Target="fonts/IBMPlexSansLight-bold.fntdata"/><Relationship Id="rId16" Type="http://schemas.openxmlformats.org/officeDocument/2006/relationships/font" Target="fonts/IBMPlexSansLight-regular.fntdata"/><Relationship Id="rId5" Type="http://schemas.openxmlformats.org/officeDocument/2006/relationships/slideMaster" Target="slideMasters/slideMaster1.xml"/><Relationship Id="rId19" Type="http://schemas.openxmlformats.org/officeDocument/2006/relationships/font" Target="fonts/IBMPlexSansLight-boldItalic.fntdata"/><Relationship Id="rId6" Type="http://schemas.openxmlformats.org/officeDocument/2006/relationships/notesMaster" Target="notesMasters/notesMaster1.xml"/><Relationship Id="rId18" Type="http://schemas.openxmlformats.org/officeDocument/2006/relationships/font" Target="fonts/IBMPlexSansLigh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45bece476_0_18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45bece47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45bece476_0_21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45bece47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45bece476_0_23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45bece47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45bece476_0_24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45bece47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45bece476_0_259: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45bece47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68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1" name="Google Shape;11;p2"/>
          <p:cNvSpPr txBox="1"/>
          <p:nvPr>
            <p:ph idx="1" type="subTitle"/>
          </p:nvPr>
        </p:nvSpPr>
        <p:spPr>
          <a:xfrm>
            <a:off x="364468" y="4165643"/>
            <a:ext cx="9963000" cy="11649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468" y="1625801"/>
            <a:ext cx="9963000" cy="28860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p:nvPr>
            <p:ph idx="1" type="body"/>
          </p:nvPr>
        </p:nvSpPr>
        <p:spPr>
          <a:xfrm>
            <a:off x="364468" y="4633192"/>
            <a:ext cx="9963000" cy="1911900"/>
          </a:xfrm>
          <a:prstGeom prst="rect">
            <a:avLst/>
          </a:prstGeom>
        </p:spPr>
        <p:txBody>
          <a:bodyPr anchorCtr="0" anchor="t" bIns="116050" lIns="116050" spcFirstLastPara="1" rIns="116050" wrap="square" tIns="116050">
            <a:noAutofit/>
          </a:bodyPr>
          <a:lstStyle>
            <a:lvl1pPr indent="-374650" lvl="0" marL="457200" algn="ctr">
              <a:spcBef>
                <a:spcPts val="0"/>
              </a:spcBef>
              <a:spcAft>
                <a:spcPts val="0"/>
              </a:spcAft>
              <a:buSzPts val="2300"/>
              <a:buChar char="●"/>
              <a:defRPr/>
            </a:lvl1pPr>
            <a:lvl2pPr indent="-342900" lvl="1" marL="914400" algn="ctr">
              <a:spcBef>
                <a:spcPts val="2000"/>
              </a:spcBef>
              <a:spcAft>
                <a:spcPts val="0"/>
              </a:spcAft>
              <a:buSzPts val="1800"/>
              <a:buChar char="○"/>
              <a:defRPr/>
            </a:lvl2pPr>
            <a:lvl3pPr indent="-342900" lvl="2" marL="1371600" algn="ctr">
              <a:spcBef>
                <a:spcPts val="2000"/>
              </a:spcBef>
              <a:spcAft>
                <a:spcPts val="0"/>
              </a:spcAft>
              <a:buSzPts val="1800"/>
              <a:buChar char="■"/>
              <a:defRPr/>
            </a:lvl3pPr>
            <a:lvl4pPr indent="-342900" lvl="3" marL="1828800" algn="ctr">
              <a:spcBef>
                <a:spcPts val="2000"/>
              </a:spcBef>
              <a:spcAft>
                <a:spcPts val="0"/>
              </a:spcAft>
              <a:buSzPts val="1800"/>
              <a:buChar char="●"/>
              <a:defRPr/>
            </a:lvl4pPr>
            <a:lvl5pPr indent="-342900" lvl="4" marL="2286000" algn="ctr">
              <a:spcBef>
                <a:spcPts val="2000"/>
              </a:spcBef>
              <a:spcAft>
                <a:spcPts val="0"/>
              </a:spcAft>
              <a:buSzPts val="1800"/>
              <a:buChar char="○"/>
              <a:defRPr/>
            </a:lvl5pPr>
            <a:lvl6pPr indent="-342900" lvl="5" marL="2743200" algn="ctr">
              <a:spcBef>
                <a:spcPts val="2000"/>
              </a:spcBef>
              <a:spcAft>
                <a:spcPts val="0"/>
              </a:spcAft>
              <a:buSzPts val="1800"/>
              <a:buChar char="■"/>
              <a:defRPr/>
            </a:lvl6pPr>
            <a:lvl7pPr indent="-342900" lvl="6" marL="3200400" algn="ctr">
              <a:spcBef>
                <a:spcPts val="2000"/>
              </a:spcBef>
              <a:spcAft>
                <a:spcPts val="0"/>
              </a:spcAft>
              <a:buSzPts val="1800"/>
              <a:buChar char="●"/>
              <a:defRPr/>
            </a:lvl7pPr>
            <a:lvl8pPr indent="-342900" lvl="7" marL="3657600" algn="ctr">
              <a:spcBef>
                <a:spcPts val="2000"/>
              </a:spcBef>
              <a:spcAft>
                <a:spcPts val="0"/>
              </a:spcAft>
              <a:buSzPts val="1800"/>
              <a:buChar char="○"/>
              <a:defRPr/>
            </a:lvl8pPr>
            <a:lvl9pPr indent="-342900" lvl="8" marL="4114800" algn="ctr">
              <a:spcBef>
                <a:spcPts val="2000"/>
              </a:spcBef>
              <a:spcAft>
                <a:spcPts val="2000"/>
              </a:spcAft>
              <a:buSzPts val="1800"/>
              <a:buChar char="■"/>
              <a:defRPr/>
            </a:lvl9pPr>
          </a:lstStyle>
          <a:p/>
        </p:txBody>
      </p:sp>
      <p:sp>
        <p:nvSpPr>
          <p:cNvPr id="47" name="Google Shape;47;p11"/>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468" y="3161354"/>
            <a:ext cx="9963000" cy="1237200"/>
          </a:xfrm>
          <a:prstGeom prst="rect">
            <a:avLst/>
          </a:prstGeom>
        </p:spPr>
        <p:txBody>
          <a:bodyPr anchorCtr="0" anchor="ctr" bIns="116050" lIns="116050" spcFirstLastPara="1" rIns="116050" wrap="square" tIns="11605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15" name="Google Shape;15;p3"/>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364468" y="1693927"/>
            <a:ext cx="9963000" cy="5021400"/>
          </a:xfrm>
          <a:prstGeom prst="rect">
            <a:avLst/>
          </a:prstGeom>
        </p:spPr>
        <p:txBody>
          <a:bodyPr anchorCtr="0" anchor="t" bIns="116050" lIns="116050" spcFirstLastPara="1" rIns="116050" wrap="square" tIns="116050">
            <a:noAutofit/>
          </a:bodyPr>
          <a:lstStyle>
            <a:lvl1pPr indent="-374650" lvl="0" marL="457200">
              <a:spcBef>
                <a:spcPts val="0"/>
              </a:spcBef>
              <a:spcAft>
                <a:spcPts val="0"/>
              </a:spcAft>
              <a:buSzPts val="2300"/>
              <a:buChar char="●"/>
              <a:defRPr/>
            </a:lvl1pPr>
            <a:lvl2pPr indent="-342900" lvl="1" marL="914400">
              <a:spcBef>
                <a:spcPts val="2000"/>
              </a:spcBef>
              <a:spcAft>
                <a:spcPts val="0"/>
              </a:spcAft>
              <a:buSzPts val="1800"/>
              <a:buChar char="○"/>
              <a:defRPr/>
            </a:lvl2pPr>
            <a:lvl3pPr indent="-342900" lvl="2" marL="1371600">
              <a:spcBef>
                <a:spcPts val="2000"/>
              </a:spcBef>
              <a:spcAft>
                <a:spcPts val="0"/>
              </a:spcAft>
              <a:buSzPts val="1800"/>
              <a:buChar char="■"/>
              <a:defRPr/>
            </a:lvl3pPr>
            <a:lvl4pPr indent="-342900" lvl="3" marL="1828800">
              <a:spcBef>
                <a:spcPts val="2000"/>
              </a:spcBef>
              <a:spcAft>
                <a:spcPts val="0"/>
              </a:spcAft>
              <a:buSzPts val="1800"/>
              <a:buChar char="●"/>
              <a:defRPr/>
            </a:lvl4pPr>
            <a:lvl5pPr indent="-342900" lvl="4" marL="2286000">
              <a:spcBef>
                <a:spcPts val="2000"/>
              </a:spcBef>
              <a:spcAft>
                <a:spcPts val="0"/>
              </a:spcAft>
              <a:buSzPts val="1800"/>
              <a:buChar char="○"/>
              <a:defRPr/>
            </a:lvl5pPr>
            <a:lvl6pPr indent="-342900" lvl="5" marL="2743200">
              <a:spcBef>
                <a:spcPts val="2000"/>
              </a:spcBef>
              <a:spcAft>
                <a:spcPts val="0"/>
              </a:spcAft>
              <a:buSzPts val="1800"/>
              <a:buChar char="■"/>
              <a:defRPr/>
            </a:lvl6pPr>
            <a:lvl7pPr indent="-342900" lvl="6" marL="3200400">
              <a:spcBef>
                <a:spcPts val="2000"/>
              </a:spcBef>
              <a:spcAft>
                <a:spcPts val="0"/>
              </a:spcAft>
              <a:buSzPts val="1800"/>
              <a:buChar char="●"/>
              <a:defRPr/>
            </a:lvl7pPr>
            <a:lvl8pPr indent="-342900" lvl="7" marL="3657600">
              <a:spcBef>
                <a:spcPts val="2000"/>
              </a:spcBef>
              <a:spcAft>
                <a:spcPts val="0"/>
              </a:spcAft>
              <a:buSzPts val="1800"/>
              <a:buChar char="○"/>
              <a:defRPr/>
            </a:lvl8pPr>
            <a:lvl9pPr indent="-342900" lvl="8" marL="4114800">
              <a:spcBef>
                <a:spcPts val="2000"/>
              </a:spcBef>
              <a:spcAft>
                <a:spcPts val="2000"/>
              </a:spcAft>
              <a:buSzPts val="1800"/>
              <a:buChar char="■"/>
              <a:defRPr/>
            </a:lvl9pPr>
          </a:lstStyle>
          <a:p/>
        </p:txBody>
      </p:sp>
      <p:sp>
        <p:nvSpPr>
          <p:cNvPr id="19" name="Google Shape;19;p4"/>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5"/>
          <p:cNvSpPr txBox="1"/>
          <p:nvPr>
            <p:ph idx="1" type="body"/>
          </p:nvPr>
        </p:nvSpPr>
        <p:spPr>
          <a:xfrm>
            <a:off x="364468" y="1693927"/>
            <a:ext cx="4677000" cy="5021400"/>
          </a:xfrm>
          <a:prstGeom prst="rect">
            <a:avLst/>
          </a:prstGeom>
        </p:spPr>
        <p:txBody>
          <a:bodyPr anchorCtr="0" anchor="t" bIns="116050" lIns="116050" spcFirstLastPara="1" rIns="116050" wrap="square" tIns="116050">
            <a:noAutofit/>
          </a:bodyPr>
          <a:lstStyle>
            <a:lvl1pPr indent="-342900" lvl="0" marL="457200">
              <a:spcBef>
                <a:spcPts val="0"/>
              </a:spcBef>
              <a:spcAft>
                <a:spcPts val="0"/>
              </a:spcAft>
              <a:buSzPts val="1800"/>
              <a:buChar char="●"/>
              <a:defRPr sz="18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3" name="Google Shape;23;p5"/>
          <p:cNvSpPr txBox="1"/>
          <p:nvPr>
            <p:ph idx="2" type="body"/>
          </p:nvPr>
        </p:nvSpPr>
        <p:spPr>
          <a:xfrm>
            <a:off x="5650483" y="1693927"/>
            <a:ext cx="4677000" cy="5021400"/>
          </a:xfrm>
          <a:prstGeom prst="rect">
            <a:avLst/>
          </a:prstGeom>
        </p:spPr>
        <p:txBody>
          <a:bodyPr anchorCtr="0" anchor="t" bIns="116050" lIns="116050" spcFirstLastPara="1" rIns="116050" wrap="square" tIns="116050">
            <a:noAutofit/>
          </a:bodyPr>
          <a:lstStyle>
            <a:lvl1pPr indent="-342900" lvl="0" marL="457200">
              <a:spcBef>
                <a:spcPts val="0"/>
              </a:spcBef>
              <a:spcAft>
                <a:spcPts val="0"/>
              </a:spcAft>
              <a:buSzPts val="1800"/>
              <a:buChar char="●"/>
              <a:defRPr sz="18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4" name="Google Shape;24;p5"/>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6"/>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64468" y="2042457"/>
            <a:ext cx="3283500" cy="4673100"/>
          </a:xfrm>
          <a:prstGeom prst="rect">
            <a:avLst/>
          </a:prstGeom>
        </p:spPr>
        <p:txBody>
          <a:bodyPr anchorCtr="0" anchor="t" bIns="116050" lIns="116050" spcFirstLastPara="1" rIns="116050" wrap="square" tIns="116050">
            <a:noAutofit/>
          </a:bodyPr>
          <a:lstStyle>
            <a:lvl1pPr indent="-323850" lvl="0" marL="457200">
              <a:spcBef>
                <a:spcPts val="0"/>
              </a:spcBef>
              <a:spcAft>
                <a:spcPts val="0"/>
              </a:spcAft>
              <a:buSzPts val="1500"/>
              <a:buChar char="●"/>
              <a:defRPr sz="15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31" name="Google Shape;31;p7"/>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245" y="661638"/>
            <a:ext cx="7445700" cy="6012600"/>
          </a:xfrm>
          <a:prstGeom prst="rect">
            <a:avLst/>
          </a:prstGeom>
        </p:spPr>
        <p:txBody>
          <a:bodyPr anchorCtr="0" anchor="ctr" bIns="116050" lIns="116050" spcFirstLastPara="1" rIns="116050" wrap="square" tIns="116050">
            <a:no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4" name="Google Shape;34;p8"/>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6000" y="-184"/>
            <a:ext cx="5346000" cy="7560000"/>
          </a:xfrm>
          <a:prstGeom prst="rect">
            <a:avLst/>
          </a:prstGeom>
          <a:solidFill>
            <a:schemeClr val="lt2"/>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10447" y="1812541"/>
            <a:ext cx="4730100" cy="21786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38" name="Google Shape;38;p9"/>
          <p:cNvSpPr txBox="1"/>
          <p:nvPr>
            <p:ph idx="1" type="subTitle"/>
          </p:nvPr>
        </p:nvSpPr>
        <p:spPr>
          <a:xfrm>
            <a:off x="310447" y="4120005"/>
            <a:ext cx="4730100" cy="18153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39" name="Google Shape;39;p9"/>
          <p:cNvSpPr txBox="1"/>
          <p:nvPr>
            <p:ph idx="2" type="body"/>
          </p:nvPr>
        </p:nvSpPr>
        <p:spPr>
          <a:xfrm>
            <a:off x="5775715" y="1064257"/>
            <a:ext cx="4486500" cy="5431200"/>
          </a:xfrm>
          <a:prstGeom prst="rect">
            <a:avLst/>
          </a:prstGeom>
        </p:spPr>
        <p:txBody>
          <a:bodyPr anchorCtr="0" anchor="ctr" bIns="116050" lIns="116050" spcFirstLastPara="1" rIns="116050" wrap="square" tIns="116050">
            <a:noAutofit/>
          </a:bodyPr>
          <a:lstStyle>
            <a:lvl1pPr indent="-374650" lvl="0" marL="457200">
              <a:spcBef>
                <a:spcPts val="0"/>
              </a:spcBef>
              <a:spcAft>
                <a:spcPts val="0"/>
              </a:spcAft>
              <a:buSzPts val="2300"/>
              <a:buChar char="●"/>
              <a:defRPr/>
            </a:lvl1pPr>
            <a:lvl2pPr indent="-342900" lvl="1" marL="914400">
              <a:spcBef>
                <a:spcPts val="2000"/>
              </a:spcBef>
              <a:spcAft>
                <a:spcPts val="0"/>
              </a:spcAft>
              <a:buSzPts val="1800"/>
              <a:buChar char="○"/>
              <a:defRPr/>
            </a:lvl2pPr>
            <a:lvl3pPr indent="-342900" lvl="2" marL="1371600">
              <a:spcBef>
                <a:spcPts val="2000"/>
              </a:spcBef>
              <a:spcAft>
                <a:spcPts val="0"/>
              </a:spcAft>
              <a:buSzPts val="1800"/>
              <a:buChar char="■"/>
              <a:defRPr/>
            </a:lvl3pPr>
            <a:lvl4pPr indent="-342900" lvl="3" marL="1828800">
              <a:spcBef>
                <a:spcPts val="2000"/>
              </a:spcBef>
              <a:spcAft>
                <a:spcPts val="0"/>
              </a:spcAft>
              <a:buSzPts val="1800"/>
              <a:buChar char="●"/>
              <a:defRPr/>
            </a:lvl4pPr>
            <a:lvl5pPr indent="-342900" lvl="4" marL="2286000">
              <a:spcBef>
                <a:spcPts val="2000"/>
              </a:spcBef>
              <a:spcAft>
                <a:spcPts val="0"/>
              </a:spcAft>
              <a:buSzPts val="1800"/>
              <a:buChar char="○"/>
              <a:defRPr/>
            </a:lvl5pPr>
            <a:lvl6pPr indent="-342900" lvl="5" marL="2743200">
              <a:spcBef>
                <a:spcPts val="2000"/>
              </a:spcBef>
              <a:spcAft>
                <a:spcPts val="0"/>
              </a:spcAft>
              <a:buSzPts val="1800"/>
              <a:buChar char="■"/>
              <a:defRPr/>
            </a:lvl6pPr>
            <a:lvl7pPr indent="-342900" lvl="6" marL="3200400">
              <a:spcBef>
                <a:spcPts val="2000"/>
              </a:spcBef>
              <a:spcAft>
                <a:spcPts val="0"/>
              </a:spcAft>
              <a:buSzPts val="1800"/>
              <a:buChar char="●"/>
              <a:defRPr/>
            </a:lvl7pPr>
            <a:lvl8pPr indent="-342900" lvl="7" marL="3657600">
              <a:spcBef>
                <a:spcPts val="2000"/>
              </a:spcBef>
              <a:spcAft>
                <a:spcPts val="0"/>
              </a:spcAft>
              <a:buSzPts val="1800"/>
              <a:buChar char="○"/>
              <a:defRPr/>
            </a:lvl8pPr>
            <a:lvl9pPr indent="-342900" lvl="8" marL="4114800">
              <a:spcBef>
                <a:spcPts val="2000"/>
              </a:spcBef>
              <a:spcAft>
                <a:spcPts val="2000"/>
              </a:spcAft>
              <a:buSzPts val="1800"/>
              <a:buChar char="■"/>
              <a:defRPr/>
            </a:lvl9pPr>
          </a:lstStyle>
          <a:p/>
        </p:txBody>
      </p:sp>
      <p:sp>
        <p:nvSpPr>
          <p:cNvPr id="40" name="Google Shape;40;p9"/>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468" y="6218168"/>
            <a:ext cx="7014300" cy="889500"/>
          </a:xfrm>
          <a:prstGeom prst="rect">
            <a:avLst/>
          </a:prstGeom>
        </p:spPr>
        <p:txBody>
          <a:bodyPr anchorCtr="0" anchor="ctr" bIns="116050" lIns="116050" spcFirstLastPara="1" rIns="116050" wrap="square" tIns="116050">
            <a:noAutofit/>
          </a:bodyPr>
          <a:lstStyle>
            <a:lvl1pPr indent="-228600" lvl="0" marL="457200">
              <a:lnSpc>
                <a:spcPct val="100000"/>
              </a:lnSpc>
              <a:spcBef>
                <a:spcPts val="0"/>
              </a:spcBef>
              <a:spcAft>
                <a:spcPts val="0"/>
              </a:spcAft>
              <a:buSzPts val="2300"/>
              <a:buNone/>
              <a:defRPr/>
            </a:lvl1pPr>
          </a:lstStyle>
          <a:p/>
        </p:txBody>
      </p:sp>
      <p:sp>
        <p:nvSpPr>
          <p:cNvPr id="43" name="Google Shape;43;p10"/>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png"/><Relationship Id="rId6"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grpSp>
        <p:nvGrpSpPr>
          <p:cNvPr id="55" name="Google Shape;55;p13"/>
          <p:cNvGrpSpPr/>
          <p:nvPr/>
        </p:nvGrpSpPr>
        <p:grpSpPr>
          <a:xfrm>
            <a:off x="0" y="7094781"/>
            <a:ext cx="10692000" cy="465069"/>
            <a:chOff x="0" y="7094781"/>
            <a:chExt cx="10692000" cy="465069"/>
          </a:xfrm>
        </p:grpSpPr>
        <p:sp>
          <p:nvSpPr>
            <p:cNvPr id="56" name="Google Shape;56;p1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58" name="Google Shape;58;p13"/>
            <p:cNvGrpSpPr/>
            <p:nvPr/>
          </p:nvGrpSpPr>
          <p:grpSpPr>
            <a:xfrm>
              <a:off x="7712143" y="7094781"/>
              <a:ext cx="2412328" cy="430321"/>
              <a:chOff x="5831433" y="6857683"/>
              <a:chExt cx="4631966" cy="815774"/>
            </a:xfrm>
          </p:grpSpPr>
          <p:pic>
            <p:nvPicPr>
              <p:cNvPr id="59" name="Google Shape;59;p13"/>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60" name="Google Shape;60;p13"/>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61" name="Google Shape;61;p13"/>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
        <p:nvSpPr>
          <p:cNvPr id="62" name="Google Shape;62;p13"/>
          <p:cNvSpPr txBox="1"/>
          <p:nvPr>
            <p:ph type="title"/>
          </p:nvPr>
        </p:nvSpPr>
        <p:spPr>
          <a:xfrm>
            <a:off x="469087" y="518273"/>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BOOTCAMP ONE | DAY ONE </a:t>
            </a:r>
            <a:endParaRPr sz="1000">
              <a:latin typeface="IBM Plex Sans"/>
              <a:ea typeface="IBM Plex Sans"/>
              <a:cs typeface="IBM Plex Sans"/>
              <a:sym typeface="IBM Plex Sans"/>
            </a:endParaRPr>
          </a:p>
          <a:p>
            <a:pPr indent="0" lvl="0" marL="0" rtl="0" algn="l">
              <a:spcBef>
                <a:spcPts val="0"/>
              </a:spcBef>
              <a:spcAft>
                <a:spcPts val="0"/>
              </a:spcAft>
              <a:buNone/>
            </a:pPr>
            <a:r>
              <a:rPr b="1" lang="en" sz="1400">
                <a:solidFill>
                  <a:srgbClr val="3C78D8"/>
                </a:solidFill>
                <a:latin typeface="IBM Plex Sans"/>
                <a:ea typeface="IBM Plex Sans"/>
                <a:cs typeface="IBM Plex Sans"/>
                <a:sym typeface="IBM Plex Sans"/>
              </a:rPr>
              <a:t>KNOWING THE STARTUPS</a:t>
            </a:r>
            <a:endParaRPr b="1" sz="14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MAP STARTUP &amp;</a:t>
            </a:r>
            <a:endParaRPr b="1" sz="2400">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PRIORITIES</a:t>
            </a:r>
            <a:endParaRPr/>
          </a:p>
        </p:txBody>
      </p:sp>
      <p:sp>
        <p:nvSpPr>
          <p:cNvPr id="63" name="Google Shape;63;p13"/>
          <p:cNvSpPr txBox="1"/>
          <p:nvPr>
            <p:ph idx="1" type="body"/>
          </p:nvPr>
        </p:nvSpPr>
        <p:spPr>
          <a:xfrm>
            <a:off x="469087" y="1579774"/>
            <a:ext cx="2848500" cy="46875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To create a summary of the organisations that startups can use to introduce themselves. To help startups assess their business model, and map top concerns/issues to be focused on in the program.</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Startup Canvas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About ‘Startup Canvas’</a:t>
            </a:r>
            <a:endParaRPr sz="11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The ‘Startup Canvas’ is inspired by the Lean Canvas. The canvas is useful for organisations to summarise the most important elements of their business model. The canvas is also useful as a dashboard for organisations, and to call out top concerns/issues with regards to different parts of the organisation.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graphicFrame>
        <p:nvGraphicFramePr>
          <p:cNvPr id="64" name="Google Shape;64;p13"/>
          <p:cNvGraphicFramePr/>
          <p:nvPr/>
        </p:nvGraphicFramePr>
        <p:xfrm>
          <a:off x="5395170" y="2061008"/>
          <a:ext cx="3000000" cy="3000000"/>
        </p:xfrm>
        <a:graphic>
          <a:graphicData uri="http://schemas.openxmlformats.org/drawingml/2006/table">
            <a:tbl>
              <a:tblPr>
                <a:noFill/>
                <a:tableStyleId>{1A18D19A-BD00-45BA-9931-0B14420830A5}</a:tableStyleId>
              </a:tblPr>
              <a:tblGrid>
                <a:gridCol w="716100"/>
                <a:gridCol w="716100"/>
                <a:gridCol w="716100"/>
                <a:gridCol w="716100"/>
                <a:gridCol w="716100"/>
              </a:tblGrid>
              <a:tr h="280750">
                <a:tc>
                  <a:txBody>
                    <a:bodyPr/>
                    <a:lstStyle/>
                    <a:p>
                      <a:pPr indent="0" lvl="0" marL="0" rtl="0" algn="l">
                        <a:spcBef>
                          <a:spcPts val="0"/>
                        </a:spcBef>
                        <a:spcAft>
                          <a:spcPts val="0"/>
                        </a:spcAft>
                        <a:buNone/>
                      </a:pPr>
                      <a:r>
                        <a:rPr b="1" lang="en" sz="700">
                          <a:latin typeface="Work Sans"/>
                          <a:ea typeface="Work Sans"/>
                          <a:cs typeface="Work Sans"/>
                          <a:sym typeface="Work Sans"/>
                        </a:rPr>
                        <a:t>Start Up</a:t>
                      </a:r>
                      <a:endParaRPr b="1"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700">
                          <a:solidFill>
                            <a:schemeClr val="dk1"/>
                          </a:solidFill>
                          <a:latin typeface="Work Sans"/>
                          <a:ea typeface="Work Sans"/>
                          <a:cs typeface="Work Sans"/>
                          <a:sym typeface="Work Sans"/>
                        </a:rPr>
                        <a:t>Domain</a:t>
                      </a:r>
                      <a:endParaRPr/>
                    </a:p>
                  </a:txBody>
                  <a:tcPr marT="91425" marB="91425" marR="91425" marL="9142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700">
                          <a:solidFill>
                            <a:schemeClr val="dk1"/>
                          </a:solidFill>
                          <a:latin typeface="Work Sans"/>
                          <a:ea typeface="Work Sans"/>
                          <a:cs typeface="Work Sans"/>
                          <a:sym typeface="Work Sans"/>
                        </a:rPr>
                        <a:t>Stage</a:t>
                      </a:r>
                      <a:endParaRPr b="1"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b="1" lang="en" sz="700">
                          <a:solidFill>
                            <a:schemeClr val="dk1"/>
                          </a:solidFill>
                          <a:latin typeface="Work Sans"/>
                          <a:ea typeface="Work Sans"/>
                          <a:cs typeface="Work Sans"/>
                          <a:sym typeface="Work Sans"/>
                        </a:rPr>
                        <a:t> Mission: </a:t>
                      </a:r>
                      <a:endParaRPr/>
                    </a:p>
                  </a:txBody>
                  <a:tcPr marT="91425" marB="91425" marR="91425" marL="9142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668725">
                <a:tc rowSpan="2">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Problem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Solution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3">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Unique Value Proposition</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Unfair Advantage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Customer Segments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668725">
                <a:tc vMerge="1"/>
                <a:tc>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Key Metrics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c>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Channels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r>
              <a:tr h="394100">
                <a:tc gridSpan="2">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Cost Structure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vMerge="1"/>
                <a:tc gridSpan="2">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Revenue Streams</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bl>
          </a:graphicData>
        </a:graphic>
      </p:graphicFrame>
      <p:sp>
        <p:nvSpPr>
          <p:cNvPr id="65" name="Google Shape;65;p13"/>
          <p:cNvSpPr/>
          <p:nvPr/>
        </p:nvSpPr>
        <p:spPr>
          <a:xfrm>
            <a:off x="4364450" y="97819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66" name="Google Shape;66;p13"/>
          <p:cNvSpPr/>
          <p:nvPr/>
        </p:nvSpPr>
        <p:spPr>
          <a:xfrm>
            <a:off x="4364438" y="315112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4</a:t>
            </a:r>
            <a:endParaRPr b="1" sz="1000">
              <a:latin typeface="IBM Plex Sans"/>
              <a:ea typeface="IBM Plex Sans"/>
              <a:cs typeface="IBM Plex Sans"/>
              <a:sym typeface="IBM Plex Sans"/>
            </a:endParaRPr>
          </a:p>
        </p:txBody>
      </p:sp>
      <p:sp>
        <p:nvSpPr>
          <p:cNvPr id="67" name="Google Shape;67;p13"/>
          <p:cNvSpPr/>
          <p:nvPr/>
        </p:nvSpPr>
        <p:spPr>
          <a:xfrm>
            <a:off x="9579050" y="315112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5</a:t>
            </a:r>
            <a:endParaRPr b="1" sz="1000">
              <a:latin typeface="IBM Plex Sans"/>
              <a:ea typeface="IBM Plex Sans"/>
              <a:cs typeface="IBM Plex Sans"/>
              <a:sym typeface="IBM Plex Sans"/>
            </a:endParaRPr>
          </a:p>
        </p:txBody>
      </p:sp>
      <p:sp>
        <p:nvSpPr>
          <p:cNvPr id="68" name="Google Shape;68;p13"/>
          <p:cNvSpPr/>
          <p:nvPr/>
        </p:nvSpPr>
        <p:spPr>
          <a:xfrm>
            <a:off x="9579050" y="97819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69" name="Google Shape;69;p13"/>
          <p:cNvSpPr/>
          <p:nvPr/>
        </p:nvSpPr>
        <p:spPr>
          <a:xfrm>
            <a:off x="4364438" y="51593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7</a:t>
            </a:r>
            <a:endParaRPr b="1" sz="1000">
              <a:latin typeface="IBM Plex Sans"/>
              <a:ea typeface="IBM Plex Sans"/>
              <a:cs typeface="IBM Plex Sans"/>
              <a:sym typeface="IBM Plex Sans"/>
            </a:endParaRPr>
          </a:p>
        </p:txBody>
      </p:sp>
      <p:sp>
        <p:nvSpPr>
          <p:cNvPr id="70" name="Google Shape;70;p13"/>
          <p:cNvSpPr/>
          <p:nvPr/>
        </p:nvSpPr>
        <p:spPr>
          <a:xfrm>
            <a:off x="9579038" y="51593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6</a:t>
            </a:r>
            <a:endParaRPr b="1" sz="1000">
              <a:latin typeface="IBM Plex Sans"/>
              <a:ea typeface="IBM Plex Sans"/>
              <a:cs typeface="IBM Plex Sans"/>
              <a:sym typeface="IBM Plex Sans"/>
            </a:endParaRPr>
          </a:p>
        </p:txBody>
      </p:sp>
      <p:sp>
        <p:nvSpPr>
          <p:cNvPr id="71" name="Google Shape;71;p13"/>
          <p:cNvSpPr txBox="1"/>
          <p:nvPr/>
        </p:nvSpPr>
        <p:spPr>
          <a:xfrm>
            <a:off x="3859239" y="1303769"/>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Problem</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top 1-3 fundamental problems for your customers/ users.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How well do you understand these problems? What is your top priority?</a:t>
            </a:r>
            <a:endParaRPr sz="9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72" name="Google Shape;72;p13"/>
          <p:cNvSpPr txBox="1"/>
          <p:nvPr/>
        </p:nvSpPr>
        <p:spPr>
          <a:xfrm>
            <a:off x="3859239" y="3496648"/>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Solution</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solutions proposed by you to these problems.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How confident are you of your solution?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73" name="Google Shape;73;p13"/>
          <p:cNvSpPr txBox="1"/>
          <p:nvPr/>
        </p:nvSpPr>
        <p:spPr>
          <a:xfrm>
            <a:off x="3859239" y="5490970"/>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Cost Structure</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Clr>
                <a:srgbClr val="000000"/>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Your fixed and variable costs.</a:t>
            </a:r>
            <a:endParaRPr sz="9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Clr>
                <a:srgbClr val="000000"/>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Are you comfortable about your cost structure?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74" name="Google Shape;74;p13"/>
          <p:cNvSpPr txBox="1"/>
          <p:nvPr/>
        </p:nvSpPr>
        <p:spPr>
          <a:xfrm>
            <a:off x="9073852" y="1303769"/>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Work Sans"/>
                <a:ea typeface="Work Sans"/>
                <a:cs typeface="Work Sans"/>
                <a:sym typeface="Work Sans"/>
              </a:rPr>
              <a:t>Customer Segments </a:t>
            </a:r>
            <a:endParaRPr b="1" sz="1100">
              <a:solidFill>
                <a:srgbClr val="3C78D8"/>
              </a:solidFill>
              <a:latin typeface="Work Sans"/>
              <a:ea typeface="Work Sans"/>
              <a:cs typeface="Work Sans"/>
              <a:sym typeface="Work Sans"/>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Write down: </a:t>
            </a:r>
            <a:r>
              <a:rPr lang="en" sz="900">
                <a:solidFill>
                  <a:schemeClr val="dk1"/>
                </a:solidFill>
                <a:latin typeface="IBM Plex Sans Light"/>
                <a:ea typeface="IBM Plex Sans Light"/>
                <a:cs typeface="IBM Plex Sans Light"/>
                <a:sym typeface="IBM Plex Sans Light"/>
              </a:rPr>
              <a:t>The profile of your customer / user segments.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How well do you understand these segments?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75" name="Google Shape;75;p13"/>
          <p:cNvSpPr txBox="1"/>
          <p:nvPr/>
        </p:nvSpPr>
        <p:spPr>
          <a:xfrm>
            <a:off x="9073852" y="3480034"/>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Channels</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paths between you and customers (inbound &amp; outbound).</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How well are your channels working?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76" name="Google Shape;76;p13"/>
          <p:cNvSpPr txBox="1"/>
          <p:nvPr/>
        </p:nvSpPr>
        <p:spPr>
          <a:xfrm>
            <a:off x="9073852" y="5490970"/>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Revenue Streams</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Your revenue streams.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Are you comfortable about your revenue streams?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77" name="Google Shape;77;p13"/>
          <p:cNvSpPr/>
          <p:nvPr/>
        </p:nvSpPr>
        <p:spPr>
          <a:xfrm>
            <a:off x="6980525" y="426587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78" name="Google Shape;78;p13"/>
          <p:cNvSpPr txBox="1"/>
          <p:nvPr/>
        </p:nvSpPr>
        <p:spPr>
          <a:xfrm>
            <a:off x="5493555" y="4584354"/>
            <a:ext cx="33447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Unique Value Proposition</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Your single, compelling message stating why you are different and worth paying attention to.</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Is your Unique Value Proposition compelling? </a:t>
            </a:r>
            <a:endParaRPr sz="8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rPr lang="en" sz="800">
                <a:solidFill>
                  <a:srgbClr val="3C78D8"/>
                </a:solidFill>
                <a:latin typeface="IBM Plex Sans"/>
                <a:ea typeface="IBM Plex Sans"/>
                <a:cs typeface="IBM Plex Sans"/>
                <a:sym typeface="IBM Plex Sans"/>
              </a:rPr>
              <a:t>What is your top priority?</a:t>
            </a:r>
            <a:endParaRPr sz="8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t/>
            </a:r>
            <a:endParaRPr sz="8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79" name="Google Shape;79;p13"/>
          <p:cNvSpPr txBox="1"/>
          <p:nvPr/>
        </p:nvSpPr>
        <p:spPr>
          <a:xfrm>
            <a:off x="5586050" y="1318799"/>
            <a:ext cx="31500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Start Up | Domain | Stage | Mission</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rPr b="1" lang="en" sz="1000">
                <a:solidFill>
                  <a:schemeClr val="dk1"/>
                </a:solidFill>
                <a:latin typeface="IBM Plex Sans"/>
                <a:ea typeface="IBM Plex Sans"/>
                <a:cs typeface="IBM Plex Sans"/>
                <a:sym typeface="IBM Plex Sans"/>
              </a:rPr>
              <a:t>Note down:</a:t>
            </a:r>
            <a:r>
              <a:rPr lang="en" sz="1000">
                <a:solidFill>
                  <a:schemeClr val="dk1"/>
                </a:solidFill>
                <a:latin typeface="IBM Plex Sans Light"/>
                <a:ea typeface="IBM Plex Sans Light"/>
                <a:cs typeface="IBM Plex Sans Light"/>
                <a:sym typeface="IBM Plex Sans Light"/>
              </a:rPr>
              <a:t> </a:t>
            </a:r>
            <a:r>
              <a:rPr lang="en" sz="900">
                <a:solidFill>
                  <a:schemeClr val="dk1"/>
                </a:solidFill>
                <a:latin typeface="IBM Plex Sans Light"/>
                <a:ea typeface="IBM Plex Sans Light"/>
                <a:cs typeface="IBM Plex Sans Light"/>
                <a:sym typeface="IBM Plex Sans Light"/>
              </a:rPr>
              <a:t>The name of your startup, the domain it operates in, stage of startup journey, and mission.</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80" name="Google Shape;80;p13"/>
          <p:cNvSpPr/>
          <p:nvPr/>
        </p:nvSpPr>
        <p:spPr>
          <a:xfrm>
            <a:off x="6944038" y="5632063"/>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8</a:t>
            </a:r>
            <a:endParaRPr b="1" sz="1000">
              <a:latin typeface="IBM Plex Sans"/>
              <a:ea typeface="IBM Plex Sans"/>
              <a:cs typeface="IBM Plex Sans"/>
              <a:sym typeface="IBM Plex Sans"/>
            </a:endParaRPr>
          </a:p>
        </p:txBody>
      </p:sp>
      <p:sp>
        <p:nvSpPr>
          <p:cNvPr id="81" name="Google Shape;81;p13"/>
          <p:cNvSpPr txBox="1"/>
          <p:nvPr/>
        </p:nvSpPr>
        <p:spPr>
          <a:xfrm>
            <a:off x="6017124" y="5963734"/>
            <a:ext cx="22149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Key Metrics</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numbers that tell you how your business is doing.</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Are your key metrics working well for you?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82" name="Google Shape;82;p13"/>
          <p:cNvSpPr txBox="1"/>
          <p:nvPr>
            <p:ph type="title"/>
          </p:nvPr>
        </p:nvSpPr>
        <p:spPr>
          <a:xfrm>
            <a:off x="3924825" y="271721"/>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STARTUP CANVAS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 </a:t>
            </a:r>
            <a:endParaRPr sz="1800"/>
          </a:p>
        </p:txBody>
      </p:sp>
      <p:sp>
        <p:nvSpPr>
          <p:cNvPr id="83" name="Google Shape;83;p13"/>
          <p:cNvSpPr/>
          <p:nvPr/>
        </p:nvSpPr>
        <p:spPr>
          <a:xfrm>
            <a:off x="6971750" y="978190"/>
            <a:ext cx="378600" cy="365700"/>
          </a:xfrm>
          <a:prstGeom prst="ellipse">
            <a:avLst/>
          </a:prstGeom>
          <a:solidFill>
            <a:srgbClr val="3C78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IBM Plex Sans"/>
                <a:ea typeface="IBM Plex Sans"/>
                <a:cs typeface="IBM Plex Sans"/>
                <a:sym typeface="IBM Plex Sans"/>
              </a:rPr>
              <a:t>0</a:t>
            </a:r>
            <a:endParaRPr b="1" sz="1000">
              <a:solidFill>
                <a:srgbClr val="FFFFFF"/>
              </a:solidFill>
              <a:latin typeface="IBM Plex Sans"/>
              <a:ea typeface="IBM Plex Sans"/>
              <a:cs typeface="IBM Plex Sans"/>
              <a:sym typeface="IBM Plex Sans"/>
            </a:endParaRPr>
          </a:p>
        </p:txBody>
      </p:sp>
      <p:sp>
        <p:nvSpPr>
          <p:cNvPr id="84" name="Google Shape;84;p13"/>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p:nvPr/>
        </p:nvSpPr>
        <p:spPr>
          <a:xfrm>
            <a:off x="0" y="0"/>
            <a:ext cx="34278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90" name="Google Shape;90;p14"/>
          <p:cNvSpPr txBox="1"/>
          <p:nvPr/>
        </p:nvSpPr>
        <p:spPr>
          <a:xfrm>
            <a:off x="3684938" y="570727"/>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Notes</a:t>
            </a:r>
            <a:endParaRPr sz="1800">
              <a:solidFill>
                <a:srgbClr val="3C78D8"/>
              </a:solidFill>
              <a:latin typeface="IBM Plex Sans"/>
              <a:ea typeface="IBM Plex Sans"/>
              <a:cs typeface="IBM Plex Sans"/>
              <a:sym typeface="IBM Plex Sans"/>
            </a:endParaRPr>
          </a:p>
        </p:txBody>
      </p:sp>
      <p:sp>
        <p:nvSpPr>
          <p:cNvPr id="91" name="Google Shape;91;p14"/>
          <p:cNvSpPr txBox="1"/>
          <p:nvPr/>
        </p:nvSpPr>
        <p:spPr>
          <a:xfrm>
            <a:off x="545275" y="1670400"/>
            <a:ext cx="28485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Startup Canvas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 Chart 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90 Minutes</a:t>
            </a:r>
            <a:endParaRPr sz="1100">
              <a:solidFill>
                <a:schemeClr val="dk1"/>
              </a:solidFill>
              <a:latin typeface="IBM Plex Sans"/>
              <a:ea typeface="IBM Plex Sans"/>
              <a:cs typeface="IBM Plex Sans"/>
              <a:sym typeface="IBM Plex Sans"/>
            </a:endParaRPr>
          </a:p>
        </p:txBody>
      </p:sp>
      <p:sp>
        <p:nvSpPr>
          <p:cNvPr id="92" name="Google Shape;92;p14"/>
          <p:cNvSpPr txBox="1"/>
          <p:nvPr>
            <p:ph idx="1" type="body"/>
          </p:nvPr>
        </p:nvSpPr>
        <p:spPr>
          <a:xfrm>
            <a:off x="7228300" y="1070122"/>
            <a:ext cx="3076800" cy="56238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Points to Consider</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184150" lvl="0" marL="228600" marR="45720" rtl="0" algn="l">
              <a:lnSpc>
                <a:spcPct val="115000"/>
              </a:lnSpc>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‘problems’ section focuses on the fundamental/basic/core problems that customers face and that the startup is solving - these are not the problems the company is facing. The ‘priority’ under each section is the problem/issue for the startup with regards to that aspect.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While the ‘Unique Value Proposition’ is customer/user focused, the ‘Unfair Advantage’ is competition focused.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Startups may choose to fill the ‘Customer Segments’ section as broad segments or as specific profiles. The more specific one can get, the better.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It is possible that participants may not have a full view of their own startups and may not be able to map priorities comprehensively. A more informed view of priorities based on discussions with colleagues can be shared on day four.</a:t>
            </a:r>
            <a:endParaRPr sz="1100">
              <a:solidFill>
                <a:srgbClr val="000000"/>
              </a:solidFill>
              <a:latin typeface="IBM Plex Sans"/>
              <a:ea typeface="IBM Plex Sans"/>
              <a:cs typeface="IBM Plex Sans"/>
              <a:sym typeface="IBM Plex Sans"/>
            </a:endParaRPr>
          </a:p>
          <a:p>
            <a:pPr indent="0" lvl="0" marL="0" rtl="0" algn="l">
              <a:spcBef>
                <a:spcPts val="1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93" name="Google Shape;93;p14"/>
          <p:cNvSpPr txBox="1"/>
          <p:nvPr>
            <p:ph type="title"/>
          </p:nvPr>
        </p:nvSpPr>
        <p:spPr>
          <a:xfrm>
            <a:off x="469087" y="518273"/>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BOOTCAMP ONE | DAY ONE </a:t>
            </a:r>
            <a:endParaRPr sz="1000">
              <a:latin typeface="IBM Plex Sans"/>
              <a:ea typeface="IBM Plex Sans"/>
              <a:cs typeface="IBM Plex Sans"/>
              <a:sym typeface="IBM Plex Sans"/>
            </a:endParaRPr>
          </a:p>
          <a:p>
            <a:pPr indent="0" lvl="0" marL="0" rtl="0" algn="l">
              <a:spcBef>
                <a:spcPts val="0"/>
              </a:spcBef>
              <a:spcAft>
                <a:spcPts val="0"/>
              </a:spcAft>
              <a:buNone/>
            </a:pPr>
            <a:r>
              <a:rPr b="1" lang="en" sz="1400">
                <a:solidFill>
                  <a:srgbClr val="3C78D8"/>
                </a:solidFill>
                <a:latin typeface="IBM Plex Sans"/>
                <a:ea typeface="IBM Plex Sans"/>
                <a:cs typeface="IBM Plex Sans"/>
                <a:sym typeface="IBM Plex Sans"/>
              </a:rPr>
              <a:t>KNOWING THE STARTUPS</a:t>
            </a:r>
            <a:endParaRPr b="1" sz="14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MAP STARTUP &amp;</a:t>
            </a:r>
            <a:endParaRPr b="1" sz="2400">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PRIORITIES</a:t>
            </a:r>
            <a:endParaRPr/>
          </a:p>
        </p:txBody>
      </p:sp>
      <p:sp>
        <p:nvSpPr>
          <p:cNvPr id="94" name="Google Shape;94;p14"/>
          <p:cNvSpPr txBox="1"/>
          <p:nvPr>
            <p:ph idx="1" type="body"/>
          </p:nvPr>
        </p:nvSpPr>
        <p:spPr>
          <a:xfrm>
            <a:off x="3649550" y="1071324"/>
            <a:ext cx="3076800" cy="52296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Session Flow</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Sharing the Objective | 2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Clr>
                <a:srgbClr val="000000"/>
              </a:buClr>
              <a:buSzPts val="1100"/>
              <a:buFont typeface="Arial"/>
              <a:buNone/>
            </a:pPr>
            <a:r>
              <a:rPr lang="en" sz="1100">
                <a:solidFill>
                  <a:srgbClr val="000000"/>
                </a:solidFill>
                <a:latin typeface="IBM Plex Sans"/>
                <a:ea typeface="IBM Plex Sans"/>
                <a:cs typeface="IBM Plex Sans"/>
                <a:sym typeface="IBM Plex Sans"/>
              </a:rPr>
              <a:t>Facilitators to share the objective of the session/exercise.</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Walkthrough - Example | 10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Facilitators to walk through 1-2 examples of the tool in use.</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Walkthrough - ‘How To?’ | 10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Facilitators to walk through the ‘How to?’ of the tool as per instructions on the toolsheet.  </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Clarifications | 8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Facilitators to clarify doubts from participants.</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Exercise | 60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Participants to use tool with guidance from the facilitation team. A potential flow of the exercise could be -</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Filling the template with details under each section </a:t>
            </a:r>
            <a:r>
              <a:rPr lang="en" sz="1100">
                <a:solidFill>
                  <a:srgbClr val="3C78D8"/>
                </a:solidFill>
                <a:latin typeface="IBM Plex Sans"/>
                <a:ea typeface="IBM Plex Sans"/>
                <a:cs typeface="IBM Plex Sans"/>
                <a:sym typeface="IBM Plex Sans"/>
              </a:rPr>
              <a:t>- 30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Mapping priorities </a:t>
            </a:r>
            <a:r>
              <a:rPr lang="en" sz="1100">
                <a:solidFill>
                  <a:srgbClr val="3C78D8"/>
                </a:solidFill>
                <a:latin typeface="IBM Plex Sans"/>
                <a:ea typeface="IBM Plex Sans"/>
                <a:cs typeface="IBM Plex Sans"/>
                <a:sym typeface="IBM Plex Sans"/>
              </a:rPr>
              <a:t>- 20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Reflecting and refining</a:t>
            </a:r>
            <a:r>
              <a:rPr lang="en" sz="1100">
                <a:solidFill>
                  <a:srgbClr val="3C78D8"/>
                </a:solidFill>
                <a:latin typeface="IBM Plex Sans"/>
                <a:ea typeface="IBM Plex Sans"/>
                <a:cs typeface="IBM Plex Sans"/>
                <a:sym typeface="IBM Plex Sans"/>
              </a:rPr>
              <a:t>- 10 Min</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grpSp>
        <p:nvGrpSpPr>
          <p:cNvPr id="95" name="Google Shape;95;p14"/>
          <p:cNvGrpSpPr/>
          <p:nvPr/>
        </p:nvGrpSpPr>
        <p:grpSpPr>
          <a:xfrm>
            <a:off x="0" y="7094781"/>
            <a:ext cx="10692000" cy="465069"/>
            <a:chOff x="0" y="7094781"/>
            <a:chExt cx="10692000" cy="465069"/>
          </a:xfrm>
        </p:grpSpPr>
        <p:sp>
          <p:nvSpPr>
            <p:cNvPr id="96" name="Google Shape;96;p1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98" name="Google Shape;98;p14"/>
            <p:cNvGrpSpPr/>
            <p:nvPr/>
          </p:nvGrpSpPr>
          <p:grpSpPr>
            <a:xfrm>
              <a:off x="7712143" y="7094781"/>
              <a:ext cx="2412328" cy="430321"/>
              <a:chOff x="5831433" y="6857683"/>
              <a:chExt cx="4631966" cy="815774"/>
            </a:xfrm>
          </p:grpSpPr>
          <p:pic>
            <p:nvPicPr>
              <p:cNvPr id="99" name="Google Shape;99;p14"/>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100" name="Google Shape;100;p14"/>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101" name="Google Shape;101;p14"/>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
        <p:nvSpPr>
          <p:cNvPr id="102" name="Google Shape;102;p14"/>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STARTUP CANVAS</a:t>
            </a:r>
            <a:endParaRPr sz="1800">
              <a:latin typeface="IBM Plex Sans"/>
              <a:ea typeface="IBM Plex Sans"/>
              <a:cs typeface="IBM Plex Sans"/>
              <a:sym typeface="IBM Plex Sans"/>
            </a:endParaRPr>
          </a:p>
        </p:txBody>
      </p:sp>
      <p:pic>
        <p:nvPicPr>
          <p:cNvPr id="108" name="Google Shape;108;p15"/>
          <p:cNvPicPr preferRelativeResize="0"/>
          <p:nvPr/>
        </p:nvPicPr>
        <p:blipFill rotWithShape="1">
          <a:blip r:embed="rId3">
            <a:alphaModFix/>
          </a:blip>
          <a:srcRect b="0" l="4745" r="2926" t="0"/>
          <a:stretch/>
        </p:blipFill>
        <p:spPr>
          <a:xfrm>
            <a:off x="607513" y="893061"/>
            <a:ext cx="9476974" cy="5773874"/>
          </a:xfrm>
          <a:prstGeom prst="rect">
            <a:avLst/>
          </a:prstGeom>
          <a:noFill/>
          <a:ln>
            <a:noFill/>
          </a:ln>
        </p:spPr>
      </p:pic>
      <p:grpSp>
        <p:nvGrpSpPr>
          <p:cNvPr id="109" name="Google Shape;109;p15"/>
          <p:cNvGrpSpPr/>
          <p:nvPr/>
        </p:nvGrpSpPr>
        <p:grpSpPr>
          <a:xfrm>
            <a:off x="0" y="7094781"/>
            <a:ext cx="10692000" cy="465069"/>
            <a:chOff x="0" y="7094781"/>
            <a:chExt cx="10692000" cy="465069"/>
          </a:xfrm>
        </p:grpSpPr>
        <p:sp>
          <p:nvSpPr>
            <p:cNvPr id="110" name="Google Shape;110;p1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112" name="Google Shape;112;p15"/>
            <p:cNvGrpSpPr/>
            <p:nvPr/>
          </p:nvGrpSpPr>
          <p:grpSpPr>
            <a:xfrm>
              <a:off x="7712143" y="7094781"/>
              <a:ext cx="2412328" cy="430321"/>
              <a:chOff x="5831433" y="6857683"/>
              <a:chExt cx="4631966" cy="815774"/>
            </a:xfrm>
          </p:grpSpPr>
          <p:pic>
            <p:nvPicPr>
              <p:cNvPr id="113" name="Google Shape;113;p15"/>
              <p:cNvPicPr preferRelativeResize="0"/>
              <p:nvPr/>
            </p:nvPicPr>
            <p:blipFill>
              <a:blip r:embed="rId4">
                <a:alphaModFix/>
              </a:blip>
              <a:stretch>
                <a:fillRect/>
              </a:stretch>
            </p:blipFill>
            <p:spPr>
              <a:xfrm>
                <a:off x="9513825" y="6857683"/>
                <a:ext cx="949574" cy="815774"/>
              </a:xfrm>
              <a:prstGeom prst="rect">
                <a:avLst/>
              </a:prstGeom>
              <a:noFill/>
              <a:ln>
                <a:noFill/>
              </a:ln>
            </p:spPr>
          </p:pic>
          <p:pic>
            <p:nvPicPr>
              <p:cNvPr id="114" name="Google Shape;114;p15"/>
              <p:cNvPicPr preferRelativeResize="0"/>
              <p:nvPr/>
            </p:nvPicPr>
            <p:blipFill>
              <a:blip r:embed="rId5">
                <a:alphaModFix/>
              </a:blip>
              <a:stretch>
                <a:fillRect/>
              </a:stretch>
            </p:blipFill>
            <p:spPr>
              <a:xfrm>
                <a:off x="5831433" y="7117645"/>
                <a:ext cx="1933325" cy="446407"/>
              </a:xfrm>
              <a:prstGeom prst="rect">
                <a:avLst/>
              </a:prstGeom>
              <a:noFill/>
              <a:ln>
                <a:noFill/>
              </a:ln>
            </p:spPr>
          </p:pic>
          <p:pic>
            <p:nvPicPr>
              <p:cNvPr id="115" name="Google Shape;115;p15"/>
              <p:cNvPicPr preferRelativeResize="0"/>
              <p:nvPr/>
            </p:nvPicPr>
            <p:blipFill rotWithShape="1">
              <a:blip r:embed="rId6">
                <a:alphaModFix/>
              </a:blip>
              <a:srcRect b="23935" l="18913" r="10250" t="28704"/>
              <a:stretch/>
            </p:blipFill>
            <p:spPr>
              <a:xfrm>
                <a:off x="8144179" y="7097827"/>
                <a:ext cx="990224" cy="393901"/>
              </a:xfrm>
              <a:prstGeom prst="rect">
                <a:avLst/>
              </a:prstGeom>
              <a:noFill/>
              <a:ln>
                <a:noFill/>
              </a:ln>
            </p:spPr>
          </p:pic>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STARTUP CANVAS</a:t>
            </a:r>
            <a:endParaRPr sz="1800">
              <a:latin typeface="IBM Plex Sans"/>
              <a:ea typeface="IBM Plex Sans"/>
              <a:cs typeface="IBM Plex Sans"/>
              <a:sym typeface="IBM Plex Sans"/>
            </a:endParaRPr>
          </a:p>
        </p:txBody>
      </p:sp>
      <p:grpSp>
        <p:nvGrpSpPr>
          <p:cNvPr id="121" name="Google Shape;121;p16"/>
          <p:cNvGrpSpPr/>
          <p:nvPr/>
        </p:nvGrpSpPr>
        <p:grpSpPr>
          <a:xfrm>
            <a:off x="0" y="7094781"/>
            <a:ext cx="10692000" cy="465069"/>
            <a:chOff x="0" y="7094781"/>
            <a:chExt cx="10692000" cy="465069"/>
          </a:xfrm>
        </p:grpSpPr>
        <p:sp>
          <p:nvSpPr>
            <p:cNvPr id="122" name="Google Shape;122;p1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124" name="Google Shape;124;p16"/>
            <p:cNvGrpSpPr/>
            <p:nvPr/>
          </p:nvGrpSpPr>
          <p:grpSpPr>
            <a:xfrm>
              <a:off x="7712143" y="7094781"/>
              <a:ext cx="2412328" cy="430321"/>
              <a:chOff x="5831433" y="6857683"/>
              <a:chExt cx="4631966" cy="815774"/>
            </a:xfrm>
          </p:grpSpPr>
          <p:pic>
            <p:nvPicPr>
              <p:cNvPr id="125" name="Google Shape;125;p16"/>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126" name="Google Shape;126;p16"/>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127" name="Google Shape;127;p16"/>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pic>
        <p:nvPicPr>
          <p:cNvPr id="128" name="Google Shape;128;p16"/>
          <p:cNvPicPr preferRelativeResize="0"/>
          <p:nvPr/>
        </p:nvPicPr>
        <p:blipFill rotWithShape="1">
          <a:blip r:embed="rId6">
            <a:alphaModFix/>
          </a:blip>
          <a:srcRect b="8587" l="0" r="0" t="17953"/>
          <a:stretch/>
        </p:blipFill>
        <p:spPr>
          <a:xfrm>
            <a:off x="2148376" y="800104"/>
            <a:ext cx="6084749" cy="59598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graphicFrame>
        <p:nvGraphicFramePr>
          <p:cNvPr id="133" name="Google Shape;133;p17"/>
          <p:cNvGraphicFramePr/>
          <p:nvPr/>
        </p:nvGraphicFramePr>
        <p:xfrm>
          <a:off x="442158" y="757650"/>
          <a:ext cx="3000000" cy="3000000"/>
        </p:xfrm>
        <a:graphic>
          <a:graphicData uri="http://schemas.openxmlformats.org/drawingml/2006/table">
            <a:tbl>
              <a:tblPr>
                <a:noFill/>
                <a:tableStyleId>{1A18D19A-BD00-45BA-9931-0B14420830A5}</a:tableStyleId>
              </a:tblPr>
              <a:tblGrid>
                <a:gridCol w="1955525"/>
                <a:gridCol w="1955525"/>
                <a:gridCol w="1955525"/>
                <a:gridCol w="1955525"/>
                <a:gridCol w="1955525"/>
              </a:tblGrid>
              <a:tr h="391200">
                <a:tc gridSpan="2">
                  <a:txBody>
                    <a:bodyPr/>
                    <a:lstStyle/>
                    <a:p>
                      <a:pPr indent="0" lvl="0" marL="0" rtl="0" algn="l">
                        <a:spcBef>
                          <a:spcPts val="0"/>
                        </a:spcBef>
                        <a:spcAft>
                          <a:spcPts val="0"/>
                        </a:spcAft>
                        <a:buNone/>
                      </a:pPr>
                      <a:r>
                        <a:rPr b="1" lang="en" sz="1100">
                          <a:latin typeface="IBM Plex Sans"/>
                          <a:ea typeface="IBM Plex Sans"/>
                          <a:cs typeface="IBM Plex Sans"/>
                          <a:sym typeface="IBM Plex Sans"/>
                        </a:rPr>
                        <a:t>Start Up:</a:t>
                      </a:r>
                      <a:endParaRPr b="1" sz="11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l">
                        <a:spcBef>
                          <a:spcPts val="0"/>
                        </a:spcBef>
                        <a:spcAft>
                          <a:spcPts val="0"/>
                        </a:spcAft>
                        <a:buNone/>
                      </a:pPr>
                      <a:r>
                        <a:rPr b="1" lang="en" sz="1100">
                          <a:latin typeface="IBM Plex Sans"/>
                          <a:ea typeface="IBM Plex Sans"/>
                          <a:cs typeface="IBM Plex Sans"/>
                          <a:sym typeface="IBM Plex Sans"/>
                        </a:rPr>
                        <a:t>Domain:</a:t>
                      </a:r>
                      <a:endParaRPr b="1" sz="11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Stage:</a:t>
                      </a:r>
                      <a:endParaRPr sz="11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6525">
                <a:tc rowSpan="2">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Problem</a:t>
                      </a:r>
                      <a:r>
                        <a:rPr b="1" lang="en" sz="1200">
                          <a:solidFill>
                            <a:schemeClr val="dk1"/>
                          </a:solidFill>
                          <a:latin typeface="IBM Plex Sans"/>
                          <a:ea typeface="IBM Plex Sans"/>
                          <a:cs typeface="IBM Plex Sans"/>
                          <a:sym typeface="IBM Plex Sans"/>
                        </a:rPr>
                        <a:t> </a:t>
                      </a:r>
                      <a:endParaRPr b="1" sz="12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800">
                          <a:latin typeface="IBM Plex Sans"/>
                          <a:ea typeface="IBM Plex Sans"/>
                          <a:cs typeface="IBM Plex Sans"/>
                          <a:sym typeface="IBM Plex Sans"/>
                        </a:rPr>
                        <a:t>What are your Top 1-3 Problems for Customers/Users?</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8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Solution</a:t>
                      </a:r>
                      <a:r>
                        <a:rPr b="1" lang="en" sz="1200">
                          <a:solidFill>
                            <a:schemeClr val="dk1"/>
                          </a:solidFill>
                          <a:latin typeface="IBM Plex Sans"/>
                          <a:ea typeface="IBM Plex Sans"/>
                          <a:cs typeface="IBM Plex Sans"/>
                          <a:sym typeface="IBM Plex Sans"/>
                        </a:rPr>
                        <a:t> </a:t>
                      </a:r>
                      <a:endParaRPr b="1" sz="12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the solutions proposed by you to these problems?</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Unique Value Proposition</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is your single, compelling message stating why you are different and worth paying attention to?</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Unfair Advantage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is something that your have that cannot be bought or copied?</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Customer Segments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is the profile of your target customers/users? </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6525">
                <a:tc vMerge="1"/>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Key Metrics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the key numbers that tell you how your business is doing?</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Channels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the paths between you and customers (inbound &amp; outbound)?</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517800">
                <a:tc gridSpan="2">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Cost Structure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your fixed and variable costs?</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vMerge="1"/>
                <a:tc gridSpan="2">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Revenue Streams</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your revenue streams?</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134" name="Google Shape;134;p17"/>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STARTUP CANVAS</a:t>
            </a:r>
            <a:endParaRPr sz="1800">
              <a:latin typeface="IBM Plex Sans"/>
              <a:ea typeface="IBM Plex Sans"/>
              <a:cs typeface="IBM Plex Sans"/>
              <a:sym typeface="IBM Plex Sans"/>
            </a:endParaRPr>
          </a:p>
        </p:txBody>
      </p:sp>
      <p:sp>
        <p:nvSpPr>
          <p:cNvPr id="135" name="Google Shape;135;p17"/>
          <p:cNvSpPr txBox="1"/>
          <p:nvPr/>
        </p:nvSpPr>
        <p:spPr>
          <a:xfrm>
            <a:off x="457200"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How well do you understand these problems? What is your top priority?</a:t>
            </a:r>
            <a:endParaRPr sz="800">
              <a:solidFill>
                <a:srgbClr val="3C78D8"/>
              </a:solidFill>
              <a:latin typeface="IBM Plex Sans"/>
              <a:ea typeface="IBM Plex Sans"/>
              <a:cs typeface="IBM Plex Sans"/>
              <a:sym typeface="IBM Plex Sans"/>
            </a:endParaRPr>
          </a:p>
        </p:txBody>
      </p:sp>
      <p:sp>
        <p:nvSpPr>
          <p:cNvPr id="136" name="Google Shape;136;p17"/>
          <p:cNvSpPr txBox="1"/>
          <p:nvPr/>
        </p:nvSpPr>
        <p:spPr>
          <a:xfrm>
            <a:off x="2397675"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Are your key metrics working well for you? What is your top priority?</a:t>
            </a:r>
            <a:endParaRPr sz="800">
              <a:solidFill>
                <a:srgbClr val="3C78D8"/>
              </a:solidFill>
              <a:latin typeface="IBM Plex Sans"/>
              <a:ea typeface="IBM Plex Sans"/>
              <a:cs typeface="IBM Plex Sans"/>
              <a:sym typeface="IBM Plex Sans"/>
            </a:endParaRPr>
          </a:p>
        </p:txBody>
      </p:sp>
      <p:sp>
        <p:nvSpPr>
          <p:cNvPr id="137" name="Google Shape;137;p17"/>
          <p:cNvSpPr txBox="1"/>
          <p:nvPr/>
        </p:nvSpPr>
        <p:spPr>
          <a:xfrm>
            <a:off x="457200" y="6731365"/>
            <a:ext cx="38808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Are your comfortable about your cost structure? What is your top priority?</a:t>
            </a:r>
            <a:endParaRPr sz="800">
              <a:solidFill>
                <a:srgbClr val="3C78D8"/>
              </a:solidFill>
              <a:latin typeface="IBM Plex Sans"/>
              <a:ea typeface="IBM Plex Sans"/>
              <a:cs typeface="IBM Plex Sans"/>
              <a:sym typeface="IBM Plex Sans"/>
            </a:endParaRPr>
          </a:p>
        </p:txBody>
      </p:sp>
      <p:sp>
        <p:nvSpPr>
          <p:cNvPr id="138" name="Google Shape;138;p17"/>
          <p:cNvSpPr txBox="1"/>
          <p:nvPr/>
        </p:nvSpPr>
        <p:spPr>
          <a:xfrm>
            <a:off x="2412705" y="2926705"/>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How confident are you of your solution? What is your top priority?</a:t>
            </a:r>
            <a:endParaRPr sz="800">
              <a:solidFill>
                <a:srgbClr val="3C78D8"/>
              </a:solidFill>
              <a:latin typeface="IBM Plex Sans"/>
              <a:ea typeface="IBM Plex Sans"/>
              <a:cs typeface="IBM Plex Sans"/>
              <a:sym typeface="IBM Plex Sans"/>
            </a:endParaRPr>
          </a:p>
        </p:txBody>
      </p:sp>
      <p:sp>
        <p:nvSpPr>
          <p:cNvPr id="139" name="Google Shape;139;p17"/>
          <p:cNvSpPr txBox="1"/>
          <p:nvPr/>
        </p:nvSpPr>
        <p:spPr>
          <a:xfrm>
            <a:off x="6308725"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How well are your channels working? What is your top priority?</a:t>
            </a:r>
            <a:endParaRPr sz="800">
              <a:solidFill>
                <a:srgbClr val="3C78D8"/>
              </a:solidFill>
              <a:latin typeface="IBM Plex Sans"/>
              <a:ea typeface="IBM Plex Sans"/>
              <a:cs typeface="IBM Plex Sans"/>
              <a:sym typeface="IBM Plex Sans"/>
            </a:endParaRPr>
          </a:p>
        </p:txBody>
      </p:sp>
      <p:sp>
        <p:nvSpPr>
          <p:cNvPr id="140" name="Google Shape;140;p17"/>
          <p:cNvSpPr txBox="1"/>
          <p:nvPr/>
        </p:nvSpPr>
        <p:spPr>
          <a:xfrm>
            <a:off x="6323755" y="2926705"/>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Is your Unfair Advantage strong enough? What is your top priority?</a:t>
            </a:r>
            <a:endParaRPr sz="800">
              <a:solidFill>
                <a:srgbClr val="3C78D8"/>
              </a:solidFill>
              <a:latin typeface="IBM Plex Sans"/>
              <a:ea typeface="IBM Plex Sans"/>
              <a:cs typeface="IBM Plex Sans"/>
              <a:sym typeface="IBM Plex Sans"/>
            </a:endParaRPr>
          </a:p>
        </p:txBody>
      </p:sp>
      <p:sp>
        <p:nvSpPr>
          <p:cNvPr id="141" name="Google Shape;141;p17"/>
          <p:cNvSpPr txBox="1"/>
          <p:nvPr/>
        </p:nvSpPr>
        <p:spPr>
          <a:xfrm>
            <a:off x="8264250"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How well do you understand these segments? What is your top priority?</a:t>
            </a:r>
            <a:endParaRPr sz="800">
              <a:solidFill>
                <a:srgbClr val="3C78D8"/>
              </a:solidFill>
              <a:latin typeface="IBM Plex Sans"/>
              <a:ea typeface="IBM Plex Sans"/>
              <a:cs typeface="IBM Plex Sans"/>
              <a:sym typeface="IBM Plex Sans"/>
            </a:endParaRPr>
          </a:p>
        </p:txBody>
      </p:sp>
      <p:sp>
        <p:nvSpPr>
          <p:cNvPr id="142" name="Google Shape;142;p17"/>
          <p:cNvSpPr txBox="1"/>
          <p:nvPr/>
        </p:nvSpPr>
        <p:spPr>
          <a:xfrm>
            <a:off x="6323750" y="6731365"/>
            <a:ext cx="38808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Are you comfortable about your revenue streams? What is your top priority?</a:t>
            </a:r>
            <a:endParaRPr sz="800">
              <a:solidFill>
                <a:srgbClr val="3C78D8"/>
              </a:solidFill>
              <a:latin typeface="IBM Plex Sans"/>
              <a:ea typeface="IBM Plex Sans"/>
              <a:cs typeface="IBM Plex Sans"/>
              <a:sym typeface="IBM Plex Sans"/>
            </a:endParaRPr>
          </a:p>
        </p:txBody>
      </p:sp>
      <p:sp>
        <p:nvSpPr>
          <p:cNvPr id="143" name="Google Shape;143;p17"/>
          <p:cNvSpPr txBox="1"/>
          <p:nvPr/>
        </p:nvSpPr>
        <p:spPr>
          <a:xfrm>
            <a:off x="4360775" y="6638080"/>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Is your Unique Value Proposition compelling? What is your top priority?</a:t>
            </a:r>
            <a:endParaRPr sz="800">
              <a:solidFill>
                <a:srgbClr val="3C78D8"/>
              </a:solidFill>
              <a:latin typeface="IBM Plex Sans"/>
              <a:ea typeface="IBM Plex Sans"/>
              <a:cs typeface="IBM Plex Sans"/>
              <a:sym typeface="IBM Plex Sans"/>
            </a:endParaRPr>
          </a:p>
        </p:txBody>
      </p:sp>
      <p:grpSp>
        <p:nvGrpSpPr>
          <p:cNvPr id="144" name="Google Shape;144;p17"/>
          <p:cNvGrpSpPr/>
          <p:nvPr/>
        </p:nvGrpSpPr>
        <p:grpSpPr>
          <a:xfrm>
            <a:off x="0" y="7094781"/>
            <a:ext cx="10692000" cy="465069"/>
            <a:chOff x="0" y="7094781"/>
            <a:chExt cx="10692000" cy="465069"/>
          </a:xfrm>
        </p:grpSpPr>
        <p:sp>
          <p:nvSpPr>
            <p:cNvPr id="145" name="Google Shape;145;p17"/>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147" name="Google Shape;147;p17"/>
            <p:cNvGrpSpPr/>
            <p:nvPr/>
          </p:nvGrpSpPr>
          <p:grpSpPr>
            <a:xfrm>
              <a:off x="7712143" y="7094781"/>
              <a:ext cx="2412328" cy="430321"/>
              <a:chOff x="5831433" y="6857683"/>
              <a:chExt cx="4631966" cy="815774"/>
            </a:xfrm>
          </p:grpSpPr>
          <p:pic>
            <p:nvPicPr>
              <p:cNvPr id="148" name="Google Shape;148;p17"/>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149" name="Google Shape;149;p17"/>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150" name="Google Shape;150;p17"/>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