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7560000" cy="10692000"/>
  <p:embeddedFontLst>
    <p:embeddedFont>
      <p:font typeface="IBM Plex Sans"/>
      <p:regular r:id="rId19"/>
      <p:bold r:id="rId20"/>
      <p:italic r:id="rId21"/>
      <p:boldItalic r:id="rId22"/>
    </p:embeddedFont>
    <p:embeddedFont>
      <p:font typeface="IBM Plex Sans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46">
          <p15:clr>
            <a:srgbClr val="A4A3A4"/>
          </p15:clr>
        </p15:guide>
        <p15:guide id="2" pos="5514">
          <p15:clr>
            <a:srgbClr val="A4A3A4"/>
          </p15:clr>
        </p15:guide>
        <p15:guide id="3" orient="horz" pos="144">
          <p15:clr>
            <a:srgbClr val="A4A3A4"/>
          </p15:clr>
        </p15:guide>
        <p15:guide id="4" orient="horz" pos="3109">
          <p15:clr>
            <a:srgbClr val="A4A3A4"/>
          </p15:clr>
        </p15:guide>
        <p15:guide id="5" pos="3676">
          <p15:clr>
            <a:srgbClr val="A4A3A4"/>
          </p15:clr>
        </p15:guide>
        <p15:guide id="6" pos="3676">
          <p15:clr>
            <a:srgbClr val="A4A3A4"/>
          </p15:clr>
        </p15:guide>
        <p15:guide id="7" pos="2032">
          <p15:clr>
            <a:srgbClr val="A4A3A4"/>
          </p15:clr>
        </p15:guide>
        <p15:guide id="8" pos="424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6"/>
        <p:guide pos="5514"/>
        <p:guide pos="144" orient="horz"/>
        <p:guide pos="3109" orient="horz"/>
        <p:guide pos="3676"/>
        <p:guide pos="3676"/>
        <p:guide pos="2032"/>
        <p:guide pos="424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-bold.fntdata"/><Relationship Id="rId22" Type="http://schemas.openxmlformats.org/officeDocument/2006/relationships/font" Target="fonts/IBMPlexSans-boldItalic.fntdata"/><Relationship Id="rId21" Type="http://schemas.openxmlformats.org/officeDocument/2006/relationships/font" Target="fonts/IBMPlexSans-italic.fntdata"/><Relationship Id="rId24" Type="http://schemas.openxmlformats.org/officeDocument/2006/relationships/font" Target="fonts/IBMPlexSansLight-bold.fntdata"/><Relationship Id="rId23" Type="http://schemas.openxmlformats.org/officeDocument/2006/relationships/font" Target="fonts/IBMPlexSans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SansLight-boldItalic.fntdata"/><Relationship Id="rId25" Type="http://schemas.openxmlformats.org/officeDocument/2006/relationships/font" Target="fonts/IBMPlexSans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IBMPlexSans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8254c708e_0_891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8254c708e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8254c708e_0_773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8254c708e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8254c708e_0_803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8254c708e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254c708e_0_788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254c708e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8254c708e_0_819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8254c708e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254c708e_0_902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8254c708e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254c708e_0_662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8254c708e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8254c708e_0_673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8254c708e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254c708e_0_698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254c708e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254c708e_0_713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8254c708e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8254c708e_0_728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8254c708e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8254c708e_0_743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8254c708e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8254c708e_0_758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8254c708e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475" lIns="92475" spcFirstLastPara="1" rIns="92475" wrap="square" tIns="9247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1.jp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1.jp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1.jpg"/><Relationship Id="rId6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1.jp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1.jp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1.jp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1.jp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1.jp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1.jp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1.jp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1.jp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67200" y="1682650"/>
            <a:ext cx="7632300" cy="17778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OBJECTIVE</a:t>
            </a:r>
            <a:endParaRPr b="1" sz="14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introduce the SWITCH model as a framework to look at behaviour change.</a:t>
            </a:r>
            <a:endParaRPr b="1" sz="2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SWITCH MODEL</a:t>
            </a:r>
            <a:endParaRPr b="1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58" name="Google Shape;5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3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13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FINANCIAL INNOVATION LAB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| BOOTCAMP TWO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467200" y="1015075"/>
            <a:ext cx="6268800" cy="33294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MOTIVATE THE ELEPHANT</a:t>
            </a:r>
            <a:endParaRPr b="1" sz="14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GROW YOUR 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PEOPLE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Cultivate a sense of identity and instill the growth mindset. Elevate them to bring about change by equipping them with the knowledge and skills, and most importantly the confidence to complete chance. 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do we provide confidence to people? How do we equip them with skills, knowledge, tools helpful to them? 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FINANCIAL INNOVATION LAB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| BOOTCAMP TWO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87" name="Google Shape;187;p22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188" name="Google Shape;188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22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1" name="Google Shape;191;p22"/>
          <p:cNvGrpSpPr/>
          <p:nvPr/>
        </p:nvGrpSpPr>
        <p:grpSpPr>
          <a:xfrm>
            <a:off x="4795838" y="1167299"/>
            <a:ext cx="1771692" cy="969813"/>
            <a:chOff x="4706925" y="1167225"/>
            <a:chExt cx="1813400" cy="942573"/>
          </a:xfrm>
        </p:grpSpPr>
        <p:pic>
          <p:nvPicPr>
            <p:cNvPr id="192" name="Google Shape;192;p22"/>
            <p:cNvPicPr preferRelativeResize="0"/>
            <p:nvPr/>
          </p:nvPicPr>
          <p:blipFill rotWithShape="1">
            <a:blip r:embed="rId6">
              <a:alphaModFix/>
            </a:blip>
            <a:srcRect b="0" l="2337" r="1462" t="0"/>
            <a:stretch/>
          </p:blipFill>
          <p:spPr>
            <a:xfrm>
              <a:off x="4706925" y="1167225"/>
              <a:ext cx="1813400" cy="942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22"/>
            <p:cNvSpPr/>
            <p:nvPr/>
          </p:nvSpPr>
          <p:spPr>
            <a:xfrm>
              <a:off x="5971932" y="120180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5991200" y="195229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467200" y="1015075"/>
            <a:ext cx="6268800" cy="30462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SHAPE THE PATH</a:t>
            </a:r>
            <a:endParaRPr b="1" sz="14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TWEAK THE 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ENVIRONMENT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When the situation changes, the behavior changes. So change the situation. Observe, explore and tackle bottlenecks. 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can we realise behaviour change by changing something about the context, situation, journey itself? What can we simplify and create ease?</a:t>
            </a:r>
            <a:endParaRPr sz="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FINANCIAL INNOVATION LAB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| BOOTCAMP TWO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03" name="Google Shape;203;p23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204" name="Google Shape;20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23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7" name="Google Shape;207;p23"/>
          <p:cNvGrpSpPr/>
          <p:nvPr/>
        </p:nvGrpSpPr>
        <p:grpSpPr>
          <a:xfrm>
            <a:off x="4795838" y="1167299"/>
            <a:ext cx="1771692" cy="969790"/>
            <a:chOff x="4706925" y="1167225"/>
            <a:chExt cx="1813400" cy="942550"/>
          </a:xfrm>
        </p:grpSpPr>
        <p:pic>
          <p:nvPicPr>
            <p:cNvPr id="208" name="Google Shape;208;p23"/>
            <p:cNvPicPr preferRelativeResize="0"/>
            <p:nvPr/>
          </p:nvPicPr>
          <p:blipFill rotWithShape="1">
            <a:blip r:embed="rId6">
              <a:alphaModFix/>
            </a:blip>
            <a:srcRect b="0" l="2337" r="1462" t="0"/>
            <a:stretch/>
          </p:blipFill>
          <p:spPr>
            <a:xfrm>
              <a:off x="4706925" y="1167225"/>
              <a:ext cx="1813400" cy="942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23"/>
            <p:cNvSpPr/>
            <p:nvPr/>
          </p:nvSpPr>
          <p:spPr>
            <a:xfrm>
              <a:off x="5971932" y="120180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5991200" y="1359297"/>
              <a:ext cx="501000" cy="2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467200" y="1015075"/>
            <a:ext cx="6268800" cy="30462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SHAPE THE PATH</a:t>
            </a:r>
            <a:endParaRPr b="1" sz="1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BUILD HABITS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When behavior is habitual, it’s “free” and doesn’t tax the Rider. Look for ways to encourage habits. Habits help build long term change.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do we facilitate new behaviour to become habits? How do we make it consistent? How do we make it visible and accountable?</a:t>
            </a:r>
            <a:endParaRPr sz="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FINANCIAL INNOVATION LAB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| BOOTCAMP TWO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19" name="Google Shape;219;p24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220" name="Google Shape;22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24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3" name="Google Shape;223;p24"/>
          <p:cNvGrpSpPr/>
          <p:nvPr/>
        </p:nvGrpSpPr>
        <p:grpSpPr>
          <a:xfrm>
            <a:off x="4795838" y="1167299"/>
            <a:ext cx="1771692" cy="969790"/>
            <a:chOff x="4706925" y="1167225"/>
            <a:chExt cx="1813400" cy="942550"/>
          </a:xfrm>
        </p:grpSpPr>
        <p:pic>
          <p:nvPicPr>
            <p:cNvPr id="224" name="Google Shape;224;p24"/>
            <p:cNvPicPr preferRelativeResize="0"/>
            <p:nvPr/>
          </p:nvPicPr>
          <p:blipFill rotWithShape="1">
            <a:blip r:embed="rId6">
              <a:alphaModFix/>
            </a:blip>
            <a:srcRect b="0" l="2337" r="1462" t="0"/>
            <a:stretch/>
          </p:blipFill>
          <p:spPr>
            <a:xfrm>
              <a:off x="4706925" y="1167225"/>
              <a:ext cx="1813400" cy="942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24"/>
            <p:cNvSpPr/>
            <p:nvPr/>
          </p:nvSpPr>
          <p:spPr>
            <a:xfrm>
              <a:off x="5971932" y="120180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24"/>
          <p:cNvSpPr/>
          <p:nvPr/>
        </p:nvSpPr>
        <p:spPr>
          <a:xfrm>
            <a:off x="6050575" y="1364922"/>
            <a:ext cx="489600" cy="23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467200" y="1015075"/>
            <a:ext cx="6268800" cy="30462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SHAPE THE PATH</a:t>
            </a:r>
            <a:endParaRPr b="1" sz="1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RALLY THE HERD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Behavior is contagious. Help it spread.Get people involved. Move it beyond individuals. Get changed recognised and adopted by other people. 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do we spread the behaviour from individuals to a group? How do we get sanction from others? How do we get others excited?</a:t>
            </a:r>
            <a:endParaRPr sz="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FINANCIAL INNOVATION LAB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| BOOTCAMP TWO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35" name="Google Shape;235;p25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236" name="Google Shape;236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25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9" name="Google Shape;239;p25"/>
          <p:cNvGrpSpPr/>
          <p:nvPr/>
        </p:nvGrpSpPr>
        <p:grpSpPr>
          <a:xfrm>
            <a:off x="4795838" y="1167299"/>
            <a:ext cx="1771692" cy="969790"/>
            <a:chOff x="4706925" y="1167225"/>
            <a:chExt cx="1813400" cy="942550"/>
          </a:xfrm>
        </p:grpSpPr>
        <p:pic>
          <p:nvPicPr>
            <p:cNvPr id="240" name="Google Shape;240;p25"/>
            <p:cNvPicPr preferRelativeResize="0"/>
            <p:nvPr/>
          </p:nvPicPr>
          <p:blipFill rotWithShape="1">
            <a:blip r:embed="rId6">
              <a:alphaModFix/>
            </a:blip>
            <a:srcRect b="0" l="2337" r="1462" t="0"/>
            <a:stretch/>
          </p:blipFill>
          <p:spPr>
            <a:xfrm>
              <a:off x="4706925" y="1167225"/>
              <a:ext cx="1813400" cy="942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25"/>
            <p:cNvSpPr/>
            <p:nvPr/>
          </p:nvSpPr>
          <p:spPr>
            <a:xfrm>
              <a:off x="5971932" y="120180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25"/>
          <p:cNvSpPr/>
          <p:nvPr/>
        </p:nvSpPr>
        <p:spPr>
          <a:xfrm>
            <a:off x="6050575" y="1364922"/>
            <a:ext cx="489600" cy="23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46575" y="802501"/>
            <a:ext cx="7632300" cy="35385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‘SWITCH MODEL’</a:t>
            </a:r>
            <a:endParaRPr b="1" sz="14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Switch Model is a widely used framework to guide behaviour change approaches - especially in the behaviour change communication domain. </a:t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Similar and built on forward from the NUDGE framework, it goes beyond complex choices and focuses on what it takes to create sustainable behaviour change. </a:t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model proposes that there are three elements of behaviour of a person - the rational side (The Rider), the emotion side (The Elephant), and the environment (The Path).</a:t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FINANCIAL INNOVATION LAB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| BOOTCAMP ONE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70" name="Google Shape;70;p14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71" name="Google Shape;7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4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FINANCIAL INNOVATION LAB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| BOOTCAMP TWO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80" name="Google Shape;80;p15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81" name="Google Shape;8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15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4" name="Google Shape;84;p15"/>
          <p:cNvPicPr preferRelativeResize="0"/>
          <p:nvPr/>
        </p:nvPicPr>
        <p:blipFill rotWithShape="1">
          <a:blip r:embed="rId6">
            <a:alphaModFix/>
          </a:blip>
          <a:srcRect b="0" l="2337" r="1462" t="0"/>
          <a:stretch/>
        </p:blipFill>
        <p:spPr>
          <a:xfrm>
            <a:off x="2628325" y="1668100"/>
            <a:ext cx="3477149" cy="18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1319000" y="1961250"/>
            <a:ext cx="1097400" cy="1097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Existing Behaviour</a:t>
            </a:r>
            <a:endParaRPr b="1" sz="9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6629450" y="1961250"/>
            <a:ext cx="1097400" cy="10974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New</a:t>
            </a:r>
            <a:endParaRPr b="1" sz="9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Behaviour</a:t>
            </a:r>
            <a:endParaRPr b="1" sz="9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FINANCIAL INNOVATION LAB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| BOOTCAMP TWO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93" name="Google Shape;93;p16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94" name="Google Shape;9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6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7" name="Google Shape;97;p16"/>
          <p:cNvPicPr preferRelativeResize="0"/>
          <p:nvPr/>
        </p:nvPicPr>
        <p:blipFill rotWithShape="1">
          <a:blip r:embed="rId6">
            <a:alphaModFix/>
          </a:blip>
          <a:srcRect b="0" l="2337" r="1462" t="0"/>
          <a:stretch/>
        </p:blipFill>
        <p:spPr>
          <a:xfrm>
            <a:off x="5275850" y="1716250"/>
            <a:ext cx="3477149" cy="18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288925" y="1142400"/>
            <a:ext cx="51627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Direct The Rider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What looks like resistance is often a lack of clarity - provide a crystal clear direction to the rational side (The Rider) of a person who is to adopt a behaviour.</a:t>
            </a:r>
            <a:endParaRPr sz="12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11430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11430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Motivate The Elephant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What looks like laziness is often exhaustion. The Rider can’t get his way by force for very long - it is critical to engage a person’s emotion side (The Elephant). </a:t>
            </a:r>
            <a:endParaRPr b="1" sz="12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11430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Shape The Path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What looks like a people problem is often a situation problem. When one changes the situation/environment/context (The Path), often it makes it easier for the Rider and Elephant to follow.</a:t>
            </a:r>
            <a:endParaRPr sz="12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114300" marR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467200" y="1015075"/>
            <a:ext cx="6268800" cy="30462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DIRECT THE RIDER</a:t>
            </a:r>
            <a:endParaRPr b="1" sz="14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FOLLOW THE 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BRIGHT SPOTS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Build on existing positive behaviour and success stories rather than focusing all the energy on fixing the problematic areas. Learn from, and scale positives. 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is working? Who is it working for? How is it working? What can we clone, copy, or build on?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FINANCIAL INNOVATION LAB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| BOOTCAMP TWO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07" name="Google Shape;107;p17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108" name="Google Shape;10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7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" name="Google Shape;111;p17"/>
          <p:cNvGrpSpPr/>
          <p:nvPr/>
        </p:nvGrpSpPr>
        <p:grpSpPr>
          <a:xfrm>
            <a:off x="4795838" y="1167299"/>
            <a:ext cx="1771692" cy="969813"/>
            <a:chOff x="4706925" y="1167225"/>
            <a:chExt cx="1813400" cy="942573"/>
          </a:xfrm>
        </p:grpSpPr>
        <p:pic>
          <p:nvPicPr>
            <p:cNvPr id="112" name="Google Shape;112;p17"/>
            <p:cNvPicPr preferRelativeResize="0"/>
            <p:nvPr/>
          </p:nvPicPr>
          <p:blipFill rotWithShape="1">
            <a:blip r:embed="rId6">
              <a:alphaModFix/>
            </a:blip>
            <a:srcRect b="0" l="2337" r="1462" t="0"/>
            <a:stretch/>
          </p:blipFill>
          <p:spPr>
            <a:xfrm>
              <a:off x="4706925" y="1167225"/>
              <a:ext cx="1813400" cy="942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7"/>
            <p:cNvSpPr/>
            <p:nvPr/>
          </p:nvSpPr>
          <p:spPr>
            <a:xfrm>
              <a:off x="5971925" y="1414625"/>
              <a:ext cx="501000" cy="20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5991200" y="195229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67200" y="1015075"/>
            <a:ext cx="6268800" cy="30462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DIRECT THE RIDER</a:t>
            </a:r>
            <a:endParaRPr b="1" sz="14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SCRIPT THE 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CRITICAL MOVES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Don’t think big picture but in terms of specific behaviours. Dissolve the ambiguity. 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specific behaviours can we focus on? How can these specific behaviours contribute to bigger change?</a:t>
            </a:r>
            <a:endParaRPr sz="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FINANCIAL INNOVATION LAB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| BOOTCAMP TWO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23" name="Google Shape;123;p18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124" name="Google Shape;124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8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" name="Google Shape;127;p18"/>
          <p:cNvGrpSpPr/>
          <p:nvPr/>
        </p:nvGrpSpPr>
        <p:grpSpPr>
          <a:xfrm>
            <a:off x="4795838" y="1167299"/>
            <a:ext cx="1771692" cy="969813"/>
            <a:chOff x="4706925" y="1167225"/>
            <a:chExt cx="1813400" cy="942573"/>
          </a:xfrm>
        </p:grpSpPr>
        <p:pic>
          <p:nvPicPr>
            <p:cNvPr id="128" name="Google Shape;128;p18"/>
            <p:cNvPicPr preferRelativeResize="0"/>
            <p:nvPr/>
          </p:nvPicPr>
          <p:blipFill rotWithShape="1">
            <a:blip r:embed="rId6">
              <a:alphaModFix/>
            </a:blip>
            <a:srcRect b="0" l="2337" r="1462" t="0"/>
            <a:stretch/>
          </p:blipFill>
          <p:spPr>
            <a:xfrm>
              <a:off x="4706925" y="1167225"/>
              <a:ext cx="1813400" cy="942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18"/>
            <p:cNvSpPr/>
            <p:nvPr/>
          </p:nvSpPr>
          <p:spPr>
            <a:xfrm>
              <a:off x="5971925" y="1414625"/>
              <a:ext cx="501000" cy="20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5991200" y="195229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467200" y="1015075"/>
            <a:ext cx="6268800" cy="30462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DIRECT THE RIDER</a:t>
            </a:r>
            <a:endParaRPr b="1" sz="14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POINT TO THE DESTINATION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Paint a picture of what the end point will be, what change will look like. Create a specific clear goal that people can work towards and respond to.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is the vision for change? What does it look like? What would be goals that change would meet?</a:t>
            </a:r>
            <a:endParaRPr sz="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FINANCIAL INNOVATION LAB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| BOOTCAMP TWO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39" name="Google Shape;139;p19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140" name="Google Shape;14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9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" name="Google Shape;143;p19"/>
          <p:cNvGrpSpPr/>
          <p:nvPr/>
        </p:nvGrpSpPr>
        <p:grpSpPr>
          <a:xfrm>
            <a:off x="4795838" y="1167299"/>
            <a:ext cx="1771692" cy="969813"/>
            <a:chOff x="4706925" y="1167225"/>
            <a:chExt cx="1813400" cy="942573"/>
          </a:xfrm>
        </p:grpSpPr>
        <p:pic>
          <p:nvPicPr>
            <p:cNvPr id="144" name="Google Shape;144;p19"/>
            <p:cNvPicPr preferRelativeResize="0"/>
            <p:nvPr/>
          </p:nvPicPr>
          <p:blipFill rotWithShape="1">
            <a:blip r:embed="rId6">
              <a:alphaModFix/>
            </a:blip>
            <a:srcRect b="0" l="2337" r="1462" t="0"/>
            <a:stretch/>
          </p:blipFill>
          <p:spPr>
            <a:xfrm>
              <a:off x="4706925" y="1167225"/>
              <a:ext cx="1813400" cy="942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19"/>
            <p:cNvSpPr/>
            <p:nvPr/>
          </p:nvSpPr>
          <p:spPr>
            <a:xfrm>
              <a:off x="5971925" y="1414625"/>
              <a:ext cx="501000" cy="20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5991200" y="195229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467200" y="1015075"/>
            <a:ext cx="6268800" cy="30462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MOTIVATE THE ELEPHANT    </a:t>
            </a:r>
            <a:endParaRPr b="1" sz="1400">
              <a:solidFill>
                <a:srgbClr val="000000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FIND THE 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FEELING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Knowing something isn’t enough to cause change. 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Make people feel something. Focus on positive motivation rather than just negative reinforcement.</a:t>
            </a:r>
            <a:r>
              <a:rPr b="1"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feelings drive need for change? What are negative feelings? What are positive feelings? How to focus on positive motivation?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FINANCIAL INNOVATION LAB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| BOOTCAMP TWO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156" name="Google Shape;15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20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20"/>
          <p:cNvGrpSpPr/>
          <p:nvPr/>
        </p:nvGrpSpPr>
        <p:grpSpPr>
          <a:xfrm>
            <a:off x="4795838" y="1167299"/>
            <a:ext cx="1771692" cy="969813"/>
            <a:chOff x="4706925" y="1167225"/>
            <a:chExt cx="1813400" cy="942573"/>
          </a:xfrm>
        </p:grpSpPr>
        <p:pic>
          <p:nvPicPr>
            <p:cNvPr id="160" name="Google Shape;160;p20"/>
            <p:cNvPicPr preferRelativeResize="0"/>
            <p:nvPr/>
          </p:nvPicPr>
          <p:blipFill rotWithShape="1">
            <a:blip r:embed="rId6">
              <a:alphaModFix/>
            </a:blip>
            <a:srcRect b="0" l="2337" r="1462" t="0"/>
            <a:stretch/>
          </p:blipFill>
          <p:spPr>
            <a:xfrm>
              <a:off x="4706925" y="1167225"/>
              <a:ext cx="1813400" cy="942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20"/>
            <p:cNvSpPr/>
            <p:nvPr/>
          </p:nvSpPr>
          <p:spPr>
            <a:xfrm>
              <a:off x="5971932" y="120180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5991200" y="195229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67200" y="1015075"/>
            <a:ext cx="6268800" cy="3046200"/>
          </a:xfrm>
          <a:prstGeom prst="rect">
            <a:avLst/>
          </a:prstGeom>
          <a:solidFill>
            <a:srgbClr val="FFFFFF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MOTIVATE THE ELEPHANT</a:t>
            </a:r>
            <a:endParaRPr b="1" sz="14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SHRINK THE 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CHANGE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Break down the change until it no longer seems daunting. Provide people the sense of accomplishment of successfully affecting change in small ways. 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can one get started? How can the steps be kept simple and achievable? How can we create a sense of accomplishment soon?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FINANCIAL INNOVATION LAB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| BOOTCAMP TWO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6917336" y="4812275"/>
            <a:ext cx="1613268" cy="288299"/>
            <a:chOff x="805865" y="375582"/>
            <a:chExt cx="4067745" cy="755700"/>
          </a:xfrm>
        </p:grpSpPr>
        <p:pic>
          <p:nvPicPr>
            <p:cNvPr id="172" name="Google Shape;172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9638" y="375582"/>
              <a:ext cx="843973" cy="7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21"/>
            <p:cNvPicPr preferRelativeResize="0"/>
            <p:nvPr/>
          </p:nvPicPr>
          <p:blipFill rotWithShape="1">
            <a:blip r:embed="rId4">
              <a:alphaModFix/>
            </a:blip>
            <a:srcRect b="18507" l="13651" r="0" t="49643"/>
            <a:stretch/>
          </p:blipFill>
          <p:spPr>
            <a:xfrm>
              <a:off x="2569425" y="544250"/>
              <a:ext cx="1295350" cy="45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5865" y="576415"/>
              <a:ext cx="1522500" cy="372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" name="Google Shape;175;p21"/>
          <p:cNvGrpSpPr/>
          <p:nvPr/>
        </p:nvGrpSpPr>
        <p:grpSpPr>
          <a:xfrm>
            <a:off x="4795838" y="1167299"/>
            <a:ext cx="1771692" cy="969813"/>
            <a:chOff x="4706925" y="1167225"/>
            <a:chExt cx="1813400" cy="942573"/>
          </a:xfrm>
        </p:grpSpPr>
        <p:pic>
          <p:nvPicPr>
            <p:cNvPr id="176" name="Google Shape;176;p21"/>
            <p:cNvPicPr preferRelativeResize="0"/>
            <p:nvPr/>
          </p:nvPicPr>
          <p:blipFill rotWithShape="1">
            <a:blip r:embed="rId6">
              <a:alphaModFix/>
            </a:blip>
            <a:srcRect b="0" l="2337" r="1462" t="0"/>
            <a:stretch/>
          </p:blipFill>
          <p:spPr>
            <a:xfrm>
              <a:off x="4706925" y="1167225"/>
              <a:ext cx="1813400" cy="942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21"/>
            <p:cNvSpPr/>
            <p:nvPr/>
          </p:nvSpPr>
          <p:spPr>
            <a:xfrm>
              <a:off x="5971932" y="120180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5991200" y="1952298"/>
              <a:ext cx="501000" cy="157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