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7560000" cx="10692000"/>
  <p:notesSz cx="7560000" cy="10692000"/>
  <p:embeddedFontLst>
    <p:embeddedFont>
      <p:font typeface="IBM Plex Sans"/>
      <p:regular r:id="rId11"/>
      <p:bold r:id="rId12"/>
      <p:italic r:id="rId13"/>
      <p:boldItalic r:id="rId14"/>
    </p:embeddedFont>
    <p:embeddedFont>
      <p:font typeface="IBM Plex Sans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A4A3A4"/>
          </p15:clr>
        </p15:guide>
        <p15:guide id="2" pos="644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72">
          <p15:clr>
            <a:srgbClr val="A4A3A4"/>
          </p15:clr>
        </p15:guide>
        <p15:guide id="7" pos="2234">
          <p15:clr>
            <a:srgbClr val="A4A3A4"/>
          </p15:clr>
        </p15:guide>
        <p15:guide id="8" pos="4553">
          <p15:clr>
            <a:srgbClr val="A4A3A4"/>
          </p15:clr>
        </p15:guide>
        <p15:guide id="9" pos="4298">
          <p15:clr>
            <a:srgbClr val="A4A3A4"/>
          </p15:clr>
        </p15:guide>
        <p15:guide id="10" pos="2376">
          <p15:clr>
            <a:srgbClr val="A4A3A4"/>
          </p15:clr>
        </p15:guide>
        <p15:guide id="11" pos="29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B216D8A-AD03-4C26-8622-1678204AC164}">
  <a:tblStyle styleId="{5B216D8A-AD03-4C26-8622-1678204AC1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6447"/>
        <p:guide pos="212" orient="horz"/>
        <p:guide pos="4570" orient="horz"/>
        <p:guide pos="3368"/>
        <p:guide pos="1872" orient="horz"/>
        <p:guide pos="2234"/>
        <p:guide pos="4553"/>
        <p:guide pos="4298"/>
        <p:guide pos="2376"/>
        <p:guide pos="29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regular.fntdata"/><Relationship Id="rId10" Type="http://schemas.openxmlformats.org/officeDocument/2006/relationships/slide" Target="slides/slide4.xml"/><Relationship Id="rId13" Type="http://schemas.openxmlformats.org/officeDocument/2006/relationships/font" Target="fonts/IBMPlexSans-italic.fntdata"/><Relationship Id="rId12" Type="http://schemas.openxmlformats.org/officeDocument/2006/relationships/font" Target="fonts/IBMPlex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IBMPlexSansLight-regular.fntdata"/><Relationship Id="rId14" Type="http://schemas.openxmlformats.org/officeDocument/2006/relationships/font" Target="fonts/IBMPlexSans-boldItalic.fntdata"/><Relationship Id="rId17" Type="http://schemas.openxmlformats.org/officeDocument/2006/relationships/font" Target="fonts/IBMPlexSansLight-italic.fntdata"/><Relationship Id="rId16" Type="http://schemas.openxmlformats.org/officeDocument/2006/relationships/font" Target="fonts/IBMPlexSansLigh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IBMPlexSans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545bece476_0_2078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" name="Google Shape;12;g545bece476_0_2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545bece476_0_2118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545bece476_0_2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45bece476_0_2136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45bece476_0_2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5bece476_0_215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5bece476_0_2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823625" y="-75"/>
            <a:ext cx="68685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90762" y="516105"/>
            <a:ext cx="2848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IDEATION</a:t>
            </a:r>
            <a:endParaRPr sz="2400">
              <a:solidFill>
                <a:srgbClr val="8D86F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PRIORITISE &amp; PICK IDEAS </a:t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924825" y="269309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IDEATION 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</a:t>
            </a:r>
            <a:endParaRPr sz="1800">
              <a:solidFill>
                <a:srgbClr val="8D86FC"/>
              </a:solidFill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3970049" y="1012164"/>
            <a:ext cx="3151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Concept</a:t>
            </a: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 Prioritisation Matrix </a:t>
            </a:r>
            <a:endParaRPr>
              <a:solidFill>
                <a:srgbClr val="8D86FC"/>
              </a:solidFill>
            </a:endParaRPr>
          </a:p>
        </p:txBody>
      </p:sp>
      <p:graphicFrame>
        <p:nvGraphicFramePr>
          <p:cNvPr id="18" name="Google Shape;18;p3"/>
          <p:cNvGraphicFramePr/>
          <p:nvPr/>
        </p:nvGraphicFramePr>
        <p:xfrm>
          <a:off x="4089601" y="14460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{5B216D8A-AD03-4C26-8622-1678204AC164}</a:tableStyleId>
              </a:tblPr>
              <a:tblGrid>
                <a:gridCol w="2124425"/>
                <a:gridCol w="384875"/>
                <a:gridCol w="382850"/>
                <a:gridCol w="415225"/>
              </a:tblGrid>
              <a:tr h="31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Ideas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</a:t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It solves for the problem or opportunity</a:t>
                      </a:r>
                      <a:endParaRPr sz="7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It reflects the  insights and learnings</a:t>
                      </a:r>
                      <a:endParaRPr sz="7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Users will find it desirable</a:t>
                      </a:r>
                      <a:endParaRPr sz="7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The team is excited about it</a:t>
                      </a:r>
                      <a:endParaRPr sz="7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Will learn something important through it</a:t>
                      </a:r>
                      <a:endParaRPr b="1" sz="7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Other</a:t>
                      </a:r>
                      <a:endParaRPr b="1" sz="7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Google Shape;19;p3"/>
          <p:cNvSpPr/>
          <p:nvPr/>
        </p:nvSpPr>
        <p:spPr>
          <a:xfrm>
            <a:off x="4836363" y="393539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4184325" y="4283324"/>
            <a:ext cx="17010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Criteria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Review: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Criteria for the prioritisation matrix and/or the prioritisation grid (2x2).   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6996250" y="393539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6344225" y="4283323"/>
            <a:ext cx="17010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Ideas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Organise and map: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ideas for prioritisation on the chosen framework.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9137550" y="393539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8485513" y="4283330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Vote/Score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Input: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Against each idea give  a score or simply vote.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4921863" y="520732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4193626" y="5539001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Scores &amp; Sums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Sum: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scores under each of the criteria on the matrix. 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005550" y="520732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6353513" y="5539001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Rank &amp; Choice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Choose: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top ranked ideas as per the scores to take forward into the first round of prototyping.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9146850" y="520732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8494825" y="5539001"/>
            <a:ext cx="1701000" cy="14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2x2 GRID 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Ideas on the prioritisation grid to a macro - impact (on user experience or need) and feasibility (technology, resources, skills) map - required to take decisions on ideas moving forward.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1" name="Google Shape;31;p3"/>
          <p:cNvSpPr txBox="1"/>
          <p:nvPr>
            <p:ph idx="4294967295" type="body"/>
          </p:nvPr>
        </p:nvSpPr>
        <p:spPr>
          <a:xfrm>
            <a:off x="538113" y="1626138"/>
            <a:ext cx="2848500" cy="46875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 of Exercise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choose the ideas to take forward into prototyping. To ensure that ideas are taken through a robust prioritisation process.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 Prioritisation Matrix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‘First Idea + Crazy Idea’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Research through secondary sources - academia, news, publications etc. Research through secondary sources - academia, news, publications etc.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8D8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784600" y="1446050"/>
            <a:ext cx="2450100" cy="21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" name="Google Shape;34;p3"/>
          <p:cNvGraphicFramePr/>
          <p:nvPr/>
        </p:nvGraphicFramePr>
        <p:xfrm>
          <a:off x="8446819" y="20303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{5B216D8A-AD03-4C26-8622-1678204AC164}</a:tableStyleId>
              </a:tblPr>
              <a:tblGrid>
                <a:gridCol w="562425"/>
                <a:gridCol w="559500"/>
              </a:tblGrid>
              <a:tr h="5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" name="Google Shape;35;p3"/>
          <p:cNvSpPr txBox="1"/>
          <p:nvPr/>
        </p:nvSpPr>
        <p:spPr>
          <a:xfrm>
            <a:off x="7783393" y="2352525"/>
            <a:ext cx="641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 Feasibility</a:t>
            </a:r>
            <a:endParaRPr sz="7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9571097" y="2337075"/>
            <a:ext cx="641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 Feasibility</a:t>
            </a:r>
            <a:endParaRPr sz="7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8597148" y="1661030"/>
            <a:ext cx="81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 </a:t>
            </a:r>
            <a:endParaRPr b="1" sz="7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Impact </a:t>
            </a:r>
            <a:endParaRPr sz="7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8610049" y="3057226"/>
            <a:ext cx="81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 </a:t>
            </a:r>
            <a:endParaRPr b="1" sz="7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 Impact</a:t>
            </a:r>
            <a:endParaRPr sz="7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780050" y="1012175"/>
            <a:ext cx="24501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Concept</a:t>
            </a: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 Prioritisation Grid </a:t>
            </a:r>
            <a:endParaRPr>
              <a:solidFill>
                <a:srgbClr val="8D86FC"/>
              </a:solidFill>
            </a:endParaRPr>
          </a:p>
        </p:txBody>
      </p:sp>
      <p:grpSp>
        <p:nvGrpSpPr>
          <p:cNvPr id="40" name="Google Shape;40;p3"/>
          <p:cNvGrpSpPr/>
          <p:nvPr/>
        </p:nvGrpSpPr>
        <p:grpSpPr>
          <a:xfrm>
            <a:off x="8603933" y="2196065"/>
            <a:ext cx="249066" cy="195118"/>
            <a:chOff x="1070775" y="3295213"/>
            <a:chExt cx="1012050" cy="702875"/>
          </a:xfrm>
        </p:grpSpPr>
        <p:sp>
          <p:nvSpPr>
            <p:cNvPr id="41" name="Google Shape;41;p3"/>
            <p:cNvSpPr/>
            <p:nvPr/>
          </p:nvSpPr>
          <p:spPr>
            <a:xfrm>
              <a:off x="1661325" y="329521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70775" y="3724488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44" name="Google Shape;44;p3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47" name="Google Shape;47;p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8" name="Google Shape;48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0" y="0"/>
            <a:ext cx="34143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3684938" y="571933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Notes</a:t>
            </a:r>
            <a:endParaRPr sz="18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546650" y="1655557"/>
            <a:ext cx="3000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Tools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 Prioritisation Matrix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Material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Templates, Chart Paper, Post-Its, Pens/ Sketch Pens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30 Minutes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" name="Google Shape;56;p4"/>
          <p:cNvSpPr txBox="1"/>
          <p:nvPr>
            <p:ph idx="4294967295" type="body"/>
          </p:nvPr>
        </p:nvSpPr>
        <p:spPr>
          <a:xfrm>
            <a:off x="3649550" y="1071325"/>
            <a:ext cx="3076800" cy="5254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Session Flow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Sharing the Objective | 2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share the objective of the session/exercise.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Example | 5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1-2 examples of the tool in use.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‘How To?’ | 5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the ‘How to?’ of the tool as per instructions on the toolsheet. 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Clarifications | 3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clarify doubts from participants.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 | 15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Participants to use tool with guidance from the facilitation team. Since there are multiple tools, a recommended flow could be -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6FC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Confirming Ideas to Prioritise  </a:t>
            </a:r>
            <a:r>
              <a:rPr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- 5 Min</a:t>
            </a:r>
            <a:endParaRPr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6FC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Rapid Prioritisation of ideas</a:t>
            </a:r>
            <a:r>
              <a:rPr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- 10 Min</a:t>
            </a:r>
            <a:endParaRPr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" name="Google Shape;57;p4"/>
          <p:cNvSpPr txBox="1"/>
          <p:nvPr>
            <p:ph idx="4294967295" type="body"/>
          </p:nvPr>
        </p:nvSpPr>
        <p:spPr>
          <a:xfrm>
            <a:off x="7228300" y="1071328"/>
            <a:ext cx="3076800" cy="5825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Points to Consider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numbering provided in the How To? is a recommended path. Startups may still choose to fill the template as per their convenience.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Prioritising ideas can be a messy and somewhat disruptive process. Be prepared to sacrifice in order to build consensus in discussion with a multi-disciplinary, diverse team. The prioritisation matrix is a good way to turn something that tends to be a subjective process into something a little more  objective and shared.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Only a select number of ideas should make it to prioritisation. The methods become cumbersome if there are lots of ideas to measure against each other.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Ideas should be vocalised and imagined as they are being prioritised. A shared sense of ownership is critical.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prioritisation can be done between the strategic and tactical ideas. Either way, the focus should be on identifying a solution from the point of view of what addresses  user need.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" name="Google Shape;58;p4"/>
          <p:cNvSpPr txBox="1"/>
          <p:nvPr>
            <p:ph type="title"/>
          </p:nvPr>
        </p:nvSpPr>
        <p:spPr>
          <a:xfrm>
            <a:off x="490762" y="505616"/>
            <a:ext cx="2848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IDEATION</a:t>
            </a:r>
            <a:endParaRPr sz="2400">
              <a:solidFill>
                <a:srgbClr val="8D86F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PRIORITISE &amp; PICK IDEAS </a:t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8D8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grpSp>
        <p:nvGrpSpPr>
          <p:cNvPr id="60" name="Google Shape;60;p4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61" name="Google Shape;61;p4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64" name="Google Shape;64;p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5" name="Google Shape;65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type="title"/>
          </p:nvPr>
        </p:nvSpPr>
        <p:spPr>
          <a:xfrm>
            <a:off x="345554" y="293701"/>
            <a:ext cx="49302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CONCEPT PRIORITISATION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" name="Google Shape;71;p5"/>
          <p:cNvSpPr txBox="1"/>
          <p:nvPr/>
        </p:nvSpPr>
        <p:spPr>
          <a:xfrm>
            <a:off x="472475" y="905225"/>
            <a:ext cx="3083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 Prioritisation Matrix</a:t>
            </a:r>
            <a:endParaRPr b="1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72" name="Google Shape;72;p5"/>
          <p:cNvGraphicFramePr/>
          <p:nvPr/>
        </p:nvGraphicFramePr>
        <p:xfrm>
          <a:off x="457175" y="13643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{5B216D8A-AD03-4C26-8622-1678204AC164}</a:tableStyleId>
              </a:tblPr>
              <a:tblGrid>
                <a:gridCol w="3099025"/>
                <a:gridCol w="1113100"/>
                <a:gridCol w="1113100"/>
                <a:gridCol w="1113100"/>
                <a:gridCol w="1113100"/>
                <a:gridCol w="1113100"/>
                <a:gridCol w="1113100"/>
              </a:tblGrid>
              <a:tr h="4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Ideas</a:t>
                      </a:r>
                      <a:endParaRPr b="1"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It solves for the problem or opportunity</a:t>
                      </a:r>
                      <a:endParaRPr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It reflects the  insights and learnings</a:t>
                      </a:r>
                      <a:endParaRPr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Users will find it desirable</a:t>
                      </a:r>
                      <a:endParaRPr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The team is excited about it</a:t>
                      </a:r>
                      <a:endParaRPr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Will learn something important through it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Other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Other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3" name="Google Shape;73;p5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74" name="Google Shape;74;p5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75" name="Google Shape;75;p5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5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77" name="Google Shape;77;p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45554" y="293701"/>
            <a:ext cx="49302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CONCEPT PRIORITISATION GRID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4" name="Google Shape;84;p6"/>
          <p:cNvSpPr txBox="1"/>
          <p:nvPr/>
        </p:nvSpPr>
        <p:spPr>
          <a:xfrm>
            <a:off x="472475" y="905225"/>
            <a:ext cx="2223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 Prioritisation Grid</a:t>
            </a:r>
            <a:endParaRPr b="1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2991175" y="1571550"/>
            <a:ext cx="5023500" cy="517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6"/>
          <p:cNvGraphicFramePr/>
          <p:nvPr/>
        </p:nvGraphicFramePr>
        <p:xfrm>
          <a:off x="3988681" y="25844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{5B216D8A-AD03-4C26-8622-1678204AC164}</a:tableStyleId>
              </a:tblPr>
              <a:tblGrid>
                <a:gridCol w="1518200"/>
                <a:gridCol w="1510300"/>
              </a:tblGrid>
              <a:tr h="159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6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7" name="Google Shape;87;p6"/>
          <p:cNvSpPr txBox="1"/>
          <p:nvPr/>
        </p:nvSpPr>
        <p:spPr>
          <a:xfrm>
            <a:off x="3050602" y="3975775"/>
            <a:ext cx="81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 Feasibility</a:t>
            </a:r>
            <a:endParaRPr sz="9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7138351" y="3975775"/>
            <a:ext cx="81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 Feasibility</a:t>
            </a:r>
            <a:endParaRPr sz="9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5094473" y="2077944"/>
            <a:ext cx="81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 </a:t>
            </a:r>
            <a:endParaRPr b="1" sz="9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Impact </a:t>
            </a:r>
            <a:endParaRPr sz="9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0" name="Google Shape;90;p6"/>
          <p:cNvSpPr txBox="1"/>
          <p:nvPr/>
        </p:nvSpPr>
        <p:spPr>
          <a:xfrm>
            <a:off x="5094474" y="5797376"/>
            <a:ext cx="81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 </a:t>
            </a:r>
            <a:endParaRPr b="1" sz="9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 Impact</a:t>
            </a:r>
            <a:endParaRPr sz="9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91" name="Google Shape;91;p6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92" name="Google Shape;92;p6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95" name="Google Shape;95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6" name="Google Shape;9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