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Lst>
  <p:sldSz cy="7560000" cx="10692000"/>
  <p:notesSz cx="7560000" cy="10692000"/>
  <p:embeddedFontLst>
    <p:embeddedFont>
      <p:font typeface="IBM Plex Sans"/>
      <p:regular r:id="rId10"/>
      <p:bold r:id="rId11"/>
      <p:italic r:id="rId12"/>
      <p:boldItalic r:id="rId13"/>
    </p:embeddedFont>
    <p:embeddedFont>
      <p:font typeface="IBM Plex Sans Ligh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IBMPlexSans-bold.fntdata"/><Relationship Id="rId10" Type="http://schemas.openxmlformats.org/officeDocument/2006/relationships/font" Target="fonts/IBMPlexSans-regular.fntdata"/><Relationship Id="rId13" Type="http://schemas.openxmlformats.org/officeDocument/2006/relationships/font" Target="fonts/IBMPlexSans-boldItalic.fntdata"/><Relationship Id="rId12" Type="http://schemas.openxmlformats.org/officeDocument/2006/relationships/font" Target="fonts/IBMPlex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BMPlexSansLight-bold.fntdata"/><Relationship Id="rId14" Type="http://schemas.openxmlformats.org/officeDocument/2006/relationships/font" Target="fonts/IBMPlexSansLight-regular.fntdata"/><Relationship Id="rId17" Type="http://schemas.openxmlformats.org/officeDocument/2006/relationships/font" Target="fonts/IBMPlexSansLight-boldItalic.fntdata"/><Relationship Id="rId16" Type="http://schemas.openxmlformats.org/officeDocument/2006/relationships/font" Target="fonts/IBMPlexSans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 name="Shape 10"/>
        <p:cNvGrpSpPr/>
        <p:nvPr/>
      </p:nvGrpSpPr>
      <p:grpSpPr>
        <a:xfrm>
          <a:off x="0" y="0"/>
          <a:ext cx="0" cy="0"/>
          <a:chOff x="0" y="0"/>
          <a:chExt cx="0" cy="0"/>
        </a:xfrm>
      </p:grpSpPr>
      <p:sp>
        <p:nvSpPr>
          <p:cNvPr id="11" name="Google Shape;11;g545bece476_0_1772: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 name="Google Shape;12;g545bece476_0_1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g545bece476_0_180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545bece476_0_1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45bece476_0_182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45bece476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5bece476_0_184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5bece476_0_1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 name="Shape 8"/>
        <p:cNvGrpSpPr/>
        <p:nvPr/>
      </p:nvGrpSpPr>
      <p:grpSpPr>
        <a:xfrm>
          <a:off x="0" y="0"/>
          <a:ext cx="0" cy="0"/>
          <a:chOff x="0" y="0"/>
          <a:chExt cx="0" cy="0"/>
        </a:xfrm>
      </p:grpSpPr>
      <p:sp>
        <p:nvSpPr>
          <p:cNvPr id="9" name="Google Shape;9;p2"/>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 name="Shape 13"/>
        <p:cNvGrpSpPr/>
        <p:nvPr/>
      </p:nvGrpSpPr>
      <p:grpSpPr>
        <a:xfrm>
          <a:off x="0" y="0"/>
          <a:ext cx="0" cy="0"/>
          <a:chOff x="0" y="0"/>
          <a:chExt cx="0" cy="0"/>
        </a:xfrm>
      </p:grpSpPr>
      <p:sp>
        <p:nvSpPr>
          <p:cNvPr id="14" name="Google Shape;14;p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 name="Google Shape;15;p3"/>
          <p:cNvSpPr txBox="1"/>
          <p:nvPr>
            <p:ph type="title"/>
          </p:nvPr>
        </p:nvSpPr>
        <p:spPr>
          <a:xfrm>
            <a:off x="469087" y="876061"/>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b="1" lang="en" sz="1400">
                <a:solidFill>
                  <a:srgbClr val="8D86FC"/>
                </a:solidFill>
                <a:latin typeface="IBM Plex Sans"/>
                <a:ea typeface="IBM Plex Sans"/>
                <a:cs typeface="IBM Plex Sans"/>
                <a:sym typeface="IBM Plex Sans"/>
              </a:rPr>
              <a:t>HCD EXERCISE | IDEATION</a:t>
            </a:r>
            <a:endParaRPr sz="2400">
              <a:solidFill>
                <a:srgbClr val="8D86FC"/>
              </a:solidFill>
            </a:endParaRPr>
          </a:p>
          <a:p>
            <a:pPr indent="0" lvl="0" marL="0" rtl="0" algn="l">
              <a:spcBef>
                <a:spcPts val="0"/>
              </a:spcBef>
              <a:spcAft>
                <a:spcPts val="0"/>
              </a:spcAft>
              <a:buNone/>
            </a:pPr>
            <a:r>
              <a:rPr b="1" lang="en" sz="2400">
                <a:latin typeface="IBM Plex Sans"/>
                <a:ea typeface="IBM Plex Sans"/>
                <a:cs typeface="IBM Plex Sans"/>
                <a:sym typeface="IBM Plex Sans"/>
              </a:rPr>
              <a:t>FRAME GOAL &amp; DESIGN CHALLENGE </a:t>
            </a:r>
            <a:endParaRPr/>
          </a:p>
        </p:txBody>
      </p:sp>
      <p:sp>
        <p:nvSpPr>
          <p:cNvPr id="16" name="Google Shape;16;p3"/>
          <p:cNvSpPr txBox="1"/>
          <p:nvPr>
            <p:ph idx="4294967295" type="body"/>
          </p:nvPr>
        </p:nvSpPr>
        <p:spPr>
          <a:xfrm>
            <a:off x="490750" y="1986665"/>
            <a:ext cx="2848500" cy="46875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To focus on the most important causes and the target audience while solving a problem. To approach problem solving in an actionable, and constrained manner.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Solution Goal, Design Challenge Statement (How Might We?)</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8D86FC"/>
                </a:solidFill>
                <a:latin typeface="IBM Plex Sans"/>
                <a:ea typeface="IBM Plex Sans"/>
                <a:cs typeface="IBM Plex Sans"/>
                <a:sym typeface="IBM Plex Sans"/>
              </a:rPr>
              <a:t>About ‘Solution Goal’</a:t>
            </a:r>
            <a:endParaRPr sz="11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The ‘Solution Goal’ is a statement that defines the overall strategy adopted by the problem solvers. It connects the overall problem, the cause of the problem, and the target audience.</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8D86FC"/>
                </a:solidFill>
                <a:latin typeface="IBM Plex Sans"/>
                <a:ea typeface="IBM Plex Sans"/>
                <a:cs typeface="IBM Plex Sans"/>
                <a:sym typeface="IBM Plex Sans"/>
              </a:rPr>
              <a:t>About ‘Design Challenge’</a:t>
            </a:r>
            <a:endParaRPr sz="11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‘How Might We?’ questions allow approaching the goal in a manner that can generate ideas. ‘How Might We?’ questions can be framed in different ways to generate different kinds of ideas and solutions.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p:txBody>
      </p:sp>
      <p:sp>
        <p:nvSpPr>
          <p:cNvPr id="17" name="Google Shape;17;p3"/>
          <p:cNvSpPr txBox="1"/>
          <p:nvPr>
            <p:ph type="title"/>
          </p:nvPr>
        </p:nvSpPr>
        <p:spPr>
          <a:xfrm>
            <a:off x="3924825" y="270515"/>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sz="1000">
                <a:latin typeface="IBM Plex Sans"/>
                <a:ea typeface="IBM Plex Sans"/>
                <a:cs typeface="IBM Plex Sans"/>
                <a:sym typeface="IBM Plex Sans"/>
              </a:rPr>
              <a:t>SOLUTION GOAL &amp; DESIGN CHALLENGE</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HOW TO USE? </a:t>
            </a:r>
            <a:endParaRPr sz="1800">
              <a:solidFill>
                <a:srgbClr val="8D86FC"/>
              </a:solidFill>
            </a:endParaRPr>
          </a:p>
        </p:txBody>
      </p:sp>
      <p:sp>
        <p:nvSpPr>
          <p:cNvPr id="18" name="Google Shape;18;p3"/>
          <p:cNvSpPr/>
          <p:nvPr/>
        </p:nvSpPr>
        <p:spPr>
          <a:xfrm>
            <a:off x="4845663" y="484977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9" name="Google Shape;19;p3"/>
          <p:cNvSpPr txBox="1"/>
          <p:nvPr/>
        </p:nvSpPr>
        <p:spPr>
          <a:xfrm>
            <a:off x="4193626" y="518144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Solution Goal</a:t>
            </a:r>
            <a:endParaRPr b="1" sz="1100">
              <a:solidFill>
                <a:srgbClr val="8D86FC"/>
              </a:solidFill>
              <a:latin typeface="IBM Plex Sans"/>
              <a:ea typeface="IBM Plex Sans"/>
              <a:cs typeface="IBM Plex Sans"/>
              <a:sym typeface="IBM Plex Sans"/>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goal that has to be met by the solution.</a:t>
            </a:r>
            <a:endParaRPr sz="1000">
              <a:solidFill>
                <a:schemeClr val="dk1"/>
              </a:solidFill>
              <a:latin typeface="IBM Plex Sans Light"/>
              <a:ea typeface="IBM Plex Sans Light"/>
              <a:cs typeface="IBM Plex Sans Light"/>
              <a:sym typeface="IBM Plex Sans Light"/>
            </a:endParaRPr>
          </a:p>
        </p:txBody>
      </p:sp>
      <p:sp>
        <p:nvSpPr>
          <p:cNvPr id="20" name="Google Shape;20;p3"/>
          <p:cNvSpPr/>
          <p:nvPr/>
        </p:nvSpPr>
        <p:spPr>
          <a:xfrm>
            <a:off x="6929350" y="483069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21" name="Google Shape;21;p3"/>
          <p:cNvSpPr txBox="1"/>
          <p:nvPr/>
        </p:nvSpPr>
        <p:spPr>
          <a:xfrm>
            <a:off x="6277313" y="5162371"/>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Design Challenges</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Frame: </a:t>
            </a:r>
            <a:r>
              <a:rPr lang="en" sz="900">
                <a:solidFill>
                  <a:schemeClr val="dk1"/>
                </a:solidFill>
                <a:latin typeface="IBM Plex Sans Light"/>
                <a:ea typeface="IBM Plex Sans Light"/>
                <a:cs typeface="IBM Plex Sans Light"/>
                <a:sym typeface="IBM Plex Sans Light"/>
              </a:rPr>
              <a:t>Versions of challenges that could help approach the solution goal.</a:t>
            </a:r>
            <a:endParaRPr sz="1000">
              <a:solidFill>
                <a:schemeClr val="dk1"/>
              </a:solidFill>
              <a:latin typeface="IBM Plex Sans Light"/>
              <a:ea typeface="IBM Plex Sans Light"/>
              <a:cs typeface="IBM Plex Sans Light"/>
              <a:sym typeface="IBM Plex Sans Light"/>
            </a:endParaRPr>
          </a:p>
        </p:txBody>
      </p:sp>
      <p:sp>
        <p:nvSpPr>
          <p:cNvPr id="22" name="Google Shape;22;p3"/>
          <p:cNvSpPr/>
          <p:nvPr/>
        </p:nvSpPr>
        <p:spPr>
          <a:xfrm>
            <a:off x="9146850" y="481167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23" name="Google Shape;23;p3"/>
          <p:cNvSpPr txBox="1"/>
          <p:nvPr/>
        </p:nvSpPr>
        <p:spPr>
          <a:xfrm>
            <a:off x="8494813" y="514334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Final Design Challenge</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Choose: </a:t>
            </a:r>
            <a:r>
              <a:rPr lang="en" sz="900">
                <a:solidFill>
                  <a:schemeClr val="dk1"/>
                </a:solidFill>
                <a:latin typeface="IBM Plex Sans Light"/>
                <a:ea typeface="IBM Plex Sans Light"/>
                <a:cs typeface="IBM Plex Sans Light"/>
                <a:sym typeface="IBM Plex Sans Light"/>
              </a:rPr>
              <a:t>A final design challenge that ideas can be identified for.</a:t>
            </a:r>
            <a:endParaRPr sz="1000">
              <a:solidFill>
                <a:schemeClr val="dk1"/>
              </a:solidFill>
              <a:latin typeface="IBM Plex Sans Light"/>
              <a:ea typeface="IBM Plex Sans Light"/>
              <a:cs typeface="IBM Plex Sans Light"/>
              <a:sym typeface="IBM Plex Sans Light"/>
            </a:endParaRPr>
          </a:p>
        </p:txBody>
      </p:sp>
      <p:sp>
        <p:nvSpPr>
          <p:cNvPr id="24" name="Google Shape;24;p3"/>
          <p:cNvSpPr/>
          <p:nvPr/>
        </p:nvSpPr>
        <p:spPr>
          <a:xfrm>
            <a:off x="4137413" y="6384065"/>
            <a:ext cx="378600" cy="365700"/>
          </a:xfrm>
          <a:prstGeom prst="ellipse">
            <a:avLst/>
          </a:prstGeom>
          <a:solidFill>
            <a:srgbClr val="3C78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IBM Plex Sans"/>
                <a:ea typeface="IBM Plex Sans"/>
                <a:cs typeface="IBM Plex Sans"/>
                <a:sym typeface="IBM Plex Sans"/>
              </a:rPr>
              <a:t>*</a:t>
            </a:r>
            <a:endParaRPr b="1">
              <a:solidFill>
                <a:srgbClr val="FFFFFF"/>
              </a:solidFill>
              <a:latin typeface="IBM Plex Sans"/>
              <a:ea typeface="IBM Plex Sans"/>
              <a:cs typeface="IBM Plex Sans"/>
              <a:sym typeface="IBM Plex Sans"/>
            </a:endParaRPr>
          </a:p>
        </p:txBody>
      </p:sp>
      <p:sp>
        <p:nvSpPr>
          <p:cNvPr id="25" name="Google Shape;25;p3"/>
          <p:cNvSpPr txBox="1"/>
          <p:nvPr/>
        </p:nvSpPr>
        <p:spPr>
          <a:xfrm>
            <a:off x="4592250" y="6275277"/>
            <a:ext cx="58224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C78D8"/>
                </a:solidFill>
                <a:latin typeface="IBM Plex Sans"/>
                <a:ea typeface="IBM Plex Sans"/>
                <a:cs typeface="IBM Plex Sans"/>
                <a:sym typeface="IBM Plex Sans"/>
              </a:rPr>
              <a:t>Framing a Design Challenge</a:t>
            </a:r>
            <a:endParaRPr sz="1000">
              <a:solidFill>
                <a:schemeClr val="dk1"/>
              </a:solidFill>
              <a:latin typeface="IBM Plex Sans Light"/>
              <a:ea typeface="IBM Plex Sans Light"/>
              <a:cs typeface="IBM Plex Sans Light"/>
              <a:sym typeface="IBM Plex Sans Light"/>
            </a:endParaRPr>
          </a:p>
          <a:p>
            <a:pPr indent="0" lvl="0" marL="0" marR="0" rtl="0" algn="l">
              <a:lnSpc>
                <a:spcPct val="100000"/>
              </a:lnSpc>
              <a:spcBef>
                <a:spcPts val="0"/>
              </a:spcBef>
              <a:spcAft>
                <a:spcPts val="0"/>
              </a:spcAft>
              <a:buNone/>
            </a:pPr>
            <a:r>
              <a:rPr lang="en" sz="900">
                <a:solidFill>
                  <a:schemeClr val="dk1"/>
                </a:solidFill>
                <a:latin typeface="IBM Plex Sans Light"/>
                <a:ea typeface="IBM Plex Sans Light"/>
                <a:cs typeface="IBM Plex Sans Light"/>
                <a:sym typeface="IBM Plex Sans Light"/>
              </a:rPr>
              <a:t>The challenge should neither be broad nor too narrow. The goal and challenge should be rooted in what is  known because of  research. It should also be anchored around the persona.</a:t>
            </a:r>
            <a:endParaRPr sz="900">
              <a:solidFill>
                <a:schemeClr val="dk1"/>
              </a:solidFill>
              <a:latin typeface="IBM Plex Sans Light"/>
              <a:ea typeface="IBM Plex Sans Light"/>
              <a:cs typeface="IBM Plex Sans Light"/>
              <a:sym typeface="IBM Plex Sans Light"/>
            </a:endParaRPr>
          </a:p>
          <a:p>
            <a:pPr indent="0" lvl="0" marL="0" marR="0" rtl="0" algn="l">
              <a:lnSpc>
                <a:spcPct val="100000"/>
              </a:lnSpc>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grpSp>
        <p:nvGrpSpPr>
          <p:cNvPr id="26" name="Google Shape;26;p3"/>
          <p:cNvGrpSpPr/>
          <p:nvPr/>
        </p:nvGrpSpPr>
        <p:grpSpPr>
          <a:xfrm>
            <a:off x="4110375" y="1164025"/>
            <a:ext cx="6144320" cy="3284976"/>
            <a:chOff x="4110375" y="1164025"/>
            <a:chExt cx="6144320" cy="3284976"/>
          </a:xfrm>
        </p:grpSpPr>
        <p:sp>
          <p:nvSpPr>
            <p:cNvPr id="27" name="Google Shape;27;p3"/>
            <p:cNvSpPr txBox="1"/>
            <p:nvPr/>
          </p:nvSpPr>
          <p:spPr>
            <a:xfrm rot="-13692">
              <a:off x="4110368" y="2543170"/>
              <a:ext cx="1883115" cy="1159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None/>
              </a:pPr>
              <a:r>
                <a:rPr b="1" lang="en" sz="1200">
                  <a:solidFill>
                    <a:srgbClr val="8D86FC"/>
                  </a:solidFill>
                  <a:latin typeface="IBM Plex Sans"/>
                  <a:ea typeface="IBM Plex Sans"/>
                  <a:cs typeface="IBM Plex Sans"/>
                  <a:sym typeface="IBM Plex Sans"/>
                </a:rPr>
                <a:t>Design Challenge 1 </a:t>
              </a:r>
              <a:endParaRPr b="1" sz="1200">
                <a:solidFill>
                  <a:srgbClr val="8D86FC"/>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sp>
          <p:nvSpPr>
            <p:cNvPr id="28" name="Google Shape;28;p3"/>
            <p:cNvSpPr txBox="1"/>
            <p:nvPr/>
          </p:nvSpPr>
          <p:spPr>
            <a:xfrm rot="-13692">
              <a:off x="6235418" y="2527470"/>
              <a:ext cx="1883115" cy="117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8D86FC"/>
                  </a:solidFill>
                  <a:latin typeface="IBM Plex Sans"/>
                  <a:ea typeface="IBM Plex Sans"/>
                  <a:cs typeface="IBM Plex Sans"/>
                  <a:sym typeface="IBM Plex Sans"/>
                </a:rPr>
                <a:t>Design Challenge 2 </a:t>
              </a:r>
              <a:endParaRPr b="1" sz="1200">
                <a:solidFill>
                  <a:srgbClr val="8D86FC"/>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t/>
              </a:r>
              <a:endParaRPr sz="12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sp>
          <p:nvSpPr>
            <p:cNvPr id="29" name="Google Shape;29;p3"/>
            <p:cNvSpPr txBox="1"/>
            <p:nvPr/>
          </p:nvSpPr>
          <p:spPr>
            <a:xfrm rot="-13692">
              <a:off x="8366893" y="2527470"/>
              <a:ext cx="1883115" cy="117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8D86FC"/>
                  </a:solidFill>
                  <a:latin typeface="IBM Plex Sans"/>
                  <a:ea typeface="IBM Plex Sans"/>
                  <a:cs typeface="IBM Plex Sans"/>
                  <a:sym typeface="IBM Plex Sans"/>
                </a:rPr>
                <a:t>Design Challenge 3 </a:t>
              </a:r>
              <a:endParaRPr b="1" sz="1200">
                <a:solidFill>
                  <a:srgbClr val="8D86FC"/>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t/>
              </a:r>
              <a:endParaRPr sz="12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cxnSp>
          <p:nvCxnSpPr>
            <p:cNvPr id="30" name="Google Shape;30;p3"/>
            <p:cNvCxnSpPr>
              <a:stCxn id="31" idx="2"/>
              <a:endCxn id="28" idx="0"/>
            </p:cNvCxnSpPr>
            <p:nvPr/>
          </p:nvCxnSpPr>
          <p:spPr>
            <a:xfrm>
              <a:off x="7172175" y="2231070"/>
              <a:ext cx="4800" cy="296400"/>
            </a:xfrm>
            <a:prstGeom prst="straightConnector1">
              <a:avLst/>
            </a:prstGeom>
            <a:noFill/>
            <a:ln cap="flat" cmpd="sng" w="9525">
              <a:solidFill>
                <a:schemeClr val="dk2"/>
              </a:solidFill>
              <a:prstDash val="solid"/>
              <a:round/>
              <a:headEnd len="med" w="med" type="none"/>
              <a:tailEnd len="med" w="med" type="triangle"/>
            </a:ln>
          </p:spPr>
        </p:cxnSp>
        <p:cxnSp>
          <p:nvCxnSpPr>
            <p:cNvPr id="32" name="Google Shape;32;p3"/>
            <p:cNvCxnSpPr>
              <a:endCxn id="27" idx="0"/>
            </p:cNvCxnSpPr>
            <p:nvPr/>
          </p:nvCxnSpPr>
          <p:spPr>
            <a:xfrm>
              <a:off x="5049525" y="2230870"/>
              <a:ext cx="2400" cy="312300"/>
            </a:xfrm>
            <a:prstGeom prst="straightConnector1">
              <a:avLst/>
            </a:prstGeom>
            <a:noFill/>
            <a:ln cap="flat" cmpd="sng" w="9525">
              <a:solidFill>
                <a:schemeClr val="dk2"/>
              </a:solidFill>
              <a:prstDash val="solid"/>
              <a:round/>
              <a:headEnd len="med" w="med" type="none"/>
              <a:tailEnd len="med" w="med" type="triangle"/>
            </a:ln>
          </p:spPr>
        </p:cxnSp>
        <p:sp>
          <p:nvSpPr>
            <p:cNvPr id="33" name="Google Shape;33;p3"/>
            <p:cNvSpPr txBox="1"/>
            <p:nvPr/>
          </p:nvSpPr>
          <p:spPr>
            <a:xfrm rot="-13136">
              <a:off x="4130773" y="4014601"/>
              <a:ext cx="6123945" cy="422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None/>
              </a:pPr>
              <a:r>
                <a:rPr b="1" lang="en">
                  <a:solidFill>
                    <a:srgbClr val="8D86FC"/>
                  </a:solidFill>
                  <a:latin typeface="IBM Plex Sans"/>
                  <a:ea typeface="IBM Plex Sans"/>
                  <a:cs typeface="IBM Plex Sans"/>
                  <a:sym typeface="IBM Plex Sans"/>
                </a:rPr>
                <a:t>Final Design Challenge</a:t>
              </a:r>
              <a:endParaRPr b="1" sz="1200">
                <a:solidFill>
                  <a:srgbClr val="8D86FC"/>
                </a:solidFill>
                <a:latin typeface="IBM Plex Sans"/>
                <a:ea typeface="IBM Plex Sans"/>
                <a:cs typeface="IBM Plex Sans"/>
                <a:sym typeface="IBM Plex Sans"/>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cxnSp>
          <p:nvCxnSpPr>
            <p:cNvPr id="34" name="Google Shape;34;p3"/>
            <p:cNvCxnSpPr/>
            <p:nvPr/>
          </p:nvCxnSpPr>
          <p:spPr>
            <a:xfrm>
              <a:off x="9302020" y="2238820"/>
              <a:ext cx="4500" cy="296400"/>
            </a:xfrm>
            <a:prstGeom prst="straightConnector1">
              <a:avLst/>
            </a:prstGeom>
            <a:noFill/>
            <a:ln cap="flat" cmpd="sng" w="9525">
              <a:solidFill>
                <a:schemeClr val="dk2"/>
              </a:solidFill>
              <a:prstDash val="solid"/>
              <a:round/>
              <a:headEnd len="med" w="med" type="none"/>
              <a:tailEnd len="med" w="med" type="triangle"/>
            </a:ln>
          </p:spPr>
        </p:cxnSp>
        <p:cxnSp>
          <p:nvCxnSpPr>
            <p:cNvPr id="35" name="Google Shape;35;p3"/>
            <p:cNvCxnSpPr/>
            <p:nvPr/>
          </p:nvCxnSpPr>
          <p:spPr>
            <a:xfrm>
              <a:off x="7170070" y="3706226"/>
              <a:ext cx="4500" cy="296400"/>
            </a:xfrm>
            <a:prstGeom prst="straightConnector1">
              <a:avLst/>
            </a:prstGeom>
            <a:noFill/>
            <a:ln cap="flat" cmpd="sng" w="9525">
              <a:solidFill>
                <a:schemeClr val="dk2"/>
              </a:solidFill>
              <a:prstDash val="solid"/>
              <a:round/>
              <a:headEnd len="med" w="med" type="none"/>
              <a:tailEnd len="med" w="med" type="triangle"/>
            </a:ln>
          </p:spPr>
        </p:cxnSp>
        <p:sp>
          <p:nvSpPr>
            <p:cNvPr id="36" name="Google Shape;36;p3"/>
            <p:cNvSpPr/>
            <p:nvPr/>
          </p:nvSpPr>
          <p:spPr>
            <a:xfrm>
              <a:off x="4128450" y="1164025"/>
              <a:ext cx="6123900" cy="1066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8D86FC"/>
                  </a:solidFill>
                  <a:latin typeface="IBM Plex Sans"/>
                  <a:ea typeface="IBM Plex Sans"/>
                  <a:cs typeface="IBM Plex Sans"/>
                  <a:sym typeface="IBM Plex Sans"/>
                </a:rPr>
                <a:t>Solution Goal</a:t>
              </a:r>
              <a:endParaRPr b="1" sz="1200">
                <a:solidFill>
                  <a:srgbClr val="8D86FC"/>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Address </a:t>
              </a:r>
              <a:r>
                <a:rPr b="1" lang="en" sz="1100">
                  <a:solidFill>
                    <a:schemeClr val="dk1"/>
                  </a:solidFill>
                  <a:latin typeface="IBM Plex Sans"/>
                  <a:ea typeface="IBM Plex Sans"/>
                  <a:cs typeface="IBM Plex Sans"/>
                  <a:sym typeface="IBM Plex Sans"/>
                </a:rPr>
                <a:t>(Problem/Opportunity for Target User / Persona)</a:t>
              </a:r>
              <a:r>
                <a:rPr lang="en" sz="1100">
                  <a:solidFill>
                    <a:schemeClr val="dk1"/>
                  </a:solidFill>
                  <a:latin typeface="IBM Plex Sans Light"/>
                  <a:ea typeface="IBM Plex Sans Light"/>
                  <a:cs typeface="IBM Plex Sans Light"/>
                  <a:sym typeface="IBM Plex Sans Light"/>
                </a:rPr>
                <a:t> by solving/exploring </a:t>
              </a:r>
              <a:r>
                <a:rPr b="1" lang="en" sz="1100">
                  <a:solidFill>
                    <a:schemeClr val="dk1"/>
                  </a:solidFill>
                  <a:latin typeface="IBM Plex Sans"/>
                  <a:ea typeface="IBM Plex Sans"/>
                  <a:cs typeface="IBM Plex Sans"/>
                  <a:sym typeface="IBM Plex Sans"/>
                </a:rPr>
                <a:t>(chosen cause/reason)</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(Desired Results)</a:t>
              </a:r>
              <a:endParaRPr/>
            </a:p>
          </p:txBody>
        </p:sp>
      </p:grpSp>
      <p:sp>
        <p:nvSpPr>
          <p:cNvPr id="37" name="Google Shape;37;p3"/>
          <p:cNvSpPr/>
          <p:nvPr/>
        </p:nvSpPr>
        <p:spPr>
          <a:xfrm>
            <a:off x="0" y="-300"/>
            <a:ext cx="137100" cy="7560000"/>
          </a:xfrm>
          <a:prstGeom prst="rect">
            <a:avLst/>
          </a:prstGeom>
          <a:solidFill>
            <a:srgbClr val="8D8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3"/>
          <p:cNvGrpSpPr/>
          <p:nvPr/>
        </p:nvGrpSpPr>
        <p:grpSpPr>
          <a:xfrm>
            <a:off x="0" y="7094781"/>
            <a:ext cx="10692000" cy="465069"/>
            <a:chOff x="0" y="7094781"/>
            <a:chExt cx="10692000" cy="465069"/>
          </a:xfrm>
        </p:grpSpPr>
        <p:grpSp>
          <p:nvGrpSpPr>
            <p:cNvPr id="39" name="Google Shape;39;p3"/>
            <p:cNvGrpSpPr/>
            <p:nvPr/>
          </p:nvGrpSpPr>
          <p:grpSpPr>
            <a:xfrm>
              <a:off x="0" y="7094781"/>
              <a:ext cx="10692000" cy="465069"/>
              <a:chOff x="0" y="7094781"/>
              <a:chExt cx="10692000" cy="465069"/>
            </a:xfrm>
          </p:grpSpPr>
          <p:sp>
            <p:nvSpPr>
              <p:cNvPr id="40" name="Google Shape;40;p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42" name="Google Shape;42;p3"/>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43" name="Google Shape;43;p3"/>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4"/>
          <p:cNvSpPr/>
          <p:nvPr/>
        </p:nvSpPr>
        <p:spPr>
          <a:xfrm>
            <a:off x="0" y="0"/>
            <a:ext cx="34143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49" name="Google Shape;49;p4"/>
          <p:cNvSpPr txBox="1"/>
          <p:nvPr>
            <p:ph idx="4294967295" type="body"/>
          </p:nvPr>
        </p:nvSpPr>
        <p:spPr>
          <a:xfrm>
            <a:off x="3649550" y="1071328"/>
            <a:ext cx="3076800" cy="43254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8D86FC"/>
                </a:solidFill>
                <a:latin typeface="IBM Plex Sans"/>
                <a:ea typeface="IBM Plex Sans"/>
                <a:cs typeface="IBM Plex Sans"/>
                <a:sym typeface="IBM Plex Sans"/>
              </a:rPr>
              <a:t>Session Flow</a:t>
            </a:r>
            <a:endParaRPr b="1" sz="11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Sharing the Objective | 2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share the objective of the session/exercise.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Example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1-2 examples of the tool in use.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‘How To?’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the ‘How to?’ of the tool as per instructions on the toolsheet.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Clarifications | 3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clarify doubts from participants.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Exercise | 15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Participants to use tool with guidance from the facilitation team.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50" name="Google Shape;50;p4"/>
          <p:cNvSpPr txBox="1"/>
          <p:nvPr/>
        </p:nvSpPr>
        <p:spPr>
          <a:xfrm>
            <a:off x="3684938" y="571933"/>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Notes</a:t>
            </a:r>
            <a:endParaRPr sz="1800">
              <a:solidFill>
                <a:srgbClr val="8D86FC"/>
              </a:solidFill>
              <a:latin typeface="IBM Plex Sans"/>
              <a:ea typeface="IBM Plex Sans"/>
              <a:cs typeface="IBM Plex Sans"/>
              <a:sym typeface="IBM Plex Sans"/>
            </a:endParaRPr>
          </a:p>
        </p:txBody>
      </p:sp>
      <p:sp>
        <p:nvSpPr>
          <p:cNvPr id="51" name="Google Shape;51;p4"/>
          <p:cNvSpPr txBox="1"/>
          <p:nvPr/>
        </p:nvSpPr>
        <p:spPr>
          <a:xfrm>
            <a:off x="546650" y="1975200"/>
            <a:ext cx="30000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Solution Goal, Design Challenge </a:t>
            </a:r>
            <a:br>
              <a:rPr lang="en" sz="1100">
                <a:solidFill>
                  <a:schemeClr val="dk1"/>
                </a:solidFill>
                <a:latin typeface="IBM Plex Sans"/>
                <a:ea typeface="IBM Plex Sans"/>
                <a:cs typeface="IBM Plex Sans"/>
                <a:sym typeface="IBM Plex Sans"/>
              </a:rPr>
            </a:br>
            <a:r>
              <a:rPr lang="en" sz="1100">
                <a:solidFill>
                  <a:schemeClr val="dk1"/>
                </a:solidFill>
                <a:latin typeface="IBM Plex Sans"/>
                <a:ea typeface="IBM Plex Sans"/>
                <a:cs typeface="IBM Plex Sans"/>
                <a:sym typeface="IBM Plex Sans"/>
              </a:rPr>
              <a:t>Statement (How Might We?)</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 Chart 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30 Minutes</a:t>
            </a:r>
            <a:endParaRPr sz="1100">
              <a:solidFill>
                <a:schemeClr val="dk1"/>
              </a:solidFill>
              <a:latin typeface="IBM Plex Sans"/>
              <a:ea typeface="IBM Plex Sans"/>
              <a:cs typeface="IBM Plex Sans"/>
              <a:sym typeface="IBM Plex Sans"/>
            </a:endParaRPr>
          </a:p>
        </p:txBody>
      </p:sp>
      <p:sp>
        <p:nvSpPr>
          <p:cNvPr id="52" name="Google Shape;52;p4"/>
          <p:cNvSpPr txBox="1"/>
          <p:nvPr>
            <p:ph idx="4294967295" type="body"/>
          </p:nvPr>
        </p:nvSpPr>
        <p:spPr>
          <a:xfrm>
            <a:off x="7228300" y="1071328"/>
            <a:ext cx="3076800" cy="58257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8D86FC"/>
                </a:solidFill>
                <a:latin typeface="IBM Plex Sans"/>
                <a:ea typeface="IBM Plex Sans"/>
                <a:cs typeface="IBM Plex Sans"/>
                <a:sym typeface="IBM Plex Sans"/>
              </a:rPr>
              <a:t>Points to Consider</a:t>
            </a:r>
            <a:endParaRPr b="1" sz="11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184150" lvl="0" marL="228600" marR="45720" rtl="0" algn="l">
              <a:lnSpc>
                <a:spcPct val="115000"/>
              </a:lnSpc>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A well framed design challenge and goal can go a long way in recognising breakthrough ideas.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There should be implicit constraints within the design challenge if possible - that makes the brainstorming process a little more focused than otherwise.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design challenge and goal have to keep the user in mind if they have to be meaningful. Ideas should focus on making a solution work for the user or influencer that is being considered by the team.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Research insights should feed into the goal and design challenge. It should not be a statement in isolation.</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quality of research insights and learnings will be evident by the quality of design challenge they allow one to frame.</a:t>
            </a:r>
            <a:endParaRPr sz="1100">
              <a:solidFill>
                <a:schemeClr val="dk1"/>
              </a:solidFill>
              <a:latin typeface="IBM Plex Sans"/>
              <a:ea typeface="IBM Plex Sans"/>
              <a:cs typeface="IBM Plex Sans"/>
              <a:sym typeface="IBM Plex Sans"/>
            </a:endParaRPr>
          </a:p>
          <a:p>
            <a:pPr indent="0" lvl="0" marL="0" marR="0" rtl="0" algn="l">
              <a:lnSpc>
                <a:spcPct val="100000"/>
              </a:lnSpc>
              <a:spcBef>
                <a:spcPts val="1000"/>
              </a:spcBef>
              <a:spcAft>
                <a:spcPts val="0"/>
              </a:spcAft>
              <a:buNone/>
            </a:pPr>
            <a:r>
              <a:t/>
            </a:r>
            <a:endParaRPr sz="1100">
              <a:solidFill>
                <a:schemeClr val="dk1"/>
              </a:solidFill>
              <a:latin typeface="IBM Plex Sans"/>
              <a:ea typeface="IBM Plex Sans"/>
              <a:cs typeface="IBM Plex Sans"/>
              <a:sym typeface="IBM Plex Sans"/>
            </a:endParaRPr>
          </a:p>
          <a:p>
            <a:pPr indent="0" lvl="0" marL="45720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53" name="Google Shape;53;p4"/>
          <p:cNvSpPr txBox="1"/>
          <p:nvPr>
            <p:ph type="title"/>
          </p:nvPr>
        </p:nvSpPr>
        <p:spPr>
          <a:xfrm>
            <a:off x="469087" y="877267"/>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400">
                <a:solidFill>
                  <a:srgbClr val="8D86FC"/>
                </a:solidFill>
                <a:latin typeface="IBM Plex Sans"/>
                <a:ea typeface="IBM Plex Sans"/>
                <a:cs typeface="IBM Plex Sans"/>
                <a:sym typeface="IBM Plex Sans"/>
              </a:rPr>
              <a:t>HCD EXERCISE | IDEATION</a:t>
            </a:r>
            <a:endParaRPr sz="2400">
              <a:solidFill>
                <a:srgbClr val="8D86FC"/>
              </a:solidFill>
            </a:endParaRPr>
          </a:p>
          <a:p>
            <a:pPr indent="0" lvl="0" marL="0" rtl="0" algn="l">
              <a:spcBef>
                <a:spcPts val="0"/>
              </a:spcBef>
              <a:spcAft>
                <a:spcPts val="0"/>
              </a:spcAft>
              <a:buNone/>
            </a:pPr>
            <a:r>
              <a:rPr b="1" lang="en" sz="2400">
                <a:latin typeface="IBM Plex Sans"/>
                <a:ea typeface="IBM Plex Sans"/>
                <a:cs typeface="IBM Plex Sans"/>
                <a:sym typeface="IBM Plex Sans"/>
              </a:rPr>
              <a:t>FRAME GOAL &amp; DESIGN CHALLENGE </a:t>
            </a:r>
            <a:endParaRPr/>
          </a:p>
        </p:txBody>
      </p:sp>
      <p:sp>
        <p:nvSpPr>
          <p:cNvPr id="54" name="Google Shape;54;p4"/>
          <p:cNvSpPr/>
          <p:nvPr/>
        </p:nvSpPr>
        <p:spPr>
          <a:xfrm>
            <a:off x="0" y="-300"/>
            <a:ext cx="137100" cy="7560000"/>
          </a:xfrm>
          <a:prstGeom prst="rect">
            <a:avLst/>
          </a:prstGeom>
          <a:solidFill>
            <a:srgbClr val="8D8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grpSp>
        <p:nvGrpSpPr>
          <p:cNvPr id="55" name="Google Shape;55;p4"/>
          <p:cNvGrpSpPr/>
          <p:nvPr/>
        </p:nvGrpSpPr>
        <p:grpSpPr>
          <a:xfrm>
            <a:off x="0" y="7094781"/>
            <a:ext cx="10692000" cy="465069"/>
            <a:chOff x="0" y="7094781"/>
            <a:chExt cx="10692000" cy="465069"/>
          </a:xfrm>
        </p:grpSpPr>
        <p:grpSp>
          <p:nvGrpSpPr>
            <p:cNvPr id="56" name="Google Shape;56;p4"/>
            <p:cNvGrpSpPr/>
            <p:nvPr/>
          </p:nvGrpSpPr>
          <p:grpSpPr>
            <a:xfrm>
              <a:off x="0" y="7094781"/>
              <a:ext cx="10692000" cy="465069"/>
              <a:chOff x="0" y="7094781"/>
              <a:chExt cx="10692000" cy="465069"/>
            </a:xfrm>
          </p:grpSpPr>
          <p:sp>
            <p:nvSpPr>
              <p:cNvPr id="57" name="Google Shape;57;p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59" name="Google Shape;59;p4"/>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60" name="Google Shape;60;p4"/>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5"/>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TOOL:</a:t>
            </a:r>
            <a:r>
              <a:rPr b="1" lang="en" sz="1800">
                <a:latin typeface="IBM Plex Sans"/>
                <a:ea typeface="IBM Plex Sans"/>
                <a:cs typeface="IBM Plex Sans"/>
                <a:sym typeface="IBM Plex Sans"/>
              </a:rPr>
              <a:t> DESIGN CHALLENGE</a:t>
            </a:r>
            <a:endParaRPr sz="1800">
              <a:latin typeface="IBM Plex Sans"/>
              <a:ea typeface="IBM Plex Sans"/>
              <a:cs typeface="IBM Plex Sans"/>
              <a:sym typeface="IBM Plex Sans"/>
            </a:endParaRPr>
          </a:p>
        </p:txBody>
      </p:sp>
      <p:grpSp>
        <p:nvGrpSpPr>
          <p:cNvPr id="66" name="Google Shape;66;p5"/>
          <p:cNvGrpSpPr/>
          <p:nvPr/>
        </p:nvGrpSpPr>
        <p:grpSpPr>
          <a:xfrm>
            <a:off x="457359" y="985798"/>
            <a:ext cx="9797733" cy="5519417"/>
            <a:chOff x="4110375" y="1164025"/>
            <a:chExt cx="6144320" cy="3284976"/>
          </a:xfrm>
        </p:grpSpPr>
        <p:sp>
          <p:nvSpPr>
            <p:cNvPr id="67" name="Google Shape;67;p5"/>
            <p:cNvSpPr txBox="1"/>
            <p:nvPr/>
          </p:nvSpPr>
          <p:spPr>
            <a:xfrm rot="-13692">
              <a:off x="4110368" y="2543170"/>
              <a:ext cx="1883115" cy="1159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None/>
              </a:pPr>
              <a:r>
                <a:rPr b="1" lang="en" sz="1200">
                  <a:solidFill>
                    <a:srgbClr val="8D86FC"/>
                  </a:solidFill>
                  <a:latin typeface="IBM Plex Sans"/>
                  <a:ea typeface="IBM Plex Sans"/>
                  <a:cs typeface="IBM Plex Sans"/>
                  <a:sym typeface="IBM Plex Sans"/>
                </a:rPr>
                <a:t>Design Challenge 1 </a:t>
              </a:r>
              <a:endParaRPr b="1" sz="1200">
                <a:solidFill>
                  <a:srgbClr val="8D86FC"/>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sp>
          <p:nvSpPr>
            <p:cNvPr id="68" name="Google Shape;68;p5"/>
            <p:cNvSpPr txBox="1"/>
            <p:nvPr/>
          </p:nvSpPr>
          <p:spPr>
            <a:xfrm rot="-13692">
              <a:off x="6235418" y="2527470"/>
              <a:ext cx="1883115" cy="117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8D86FC"/>
                  </a:solidFill>
                  <a:latin typeface="IBM Plex Sans"/>
                  <a:ea typeface="IBM Plex Sans"/>
                  <a:cs typeface="IBM Plex Sans"/>
                  <a:sym typeface="IBM Plex Sans"/>
                </a:rPr>
                <a:t>Design Challenge 2 </a:t>
              </a:r>
              <a:endParaRPr b="1" sz="1200">
                <a:solidFill>
                  <a:srgbClr val="8D86FC"/>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t/>
              </a:r>
              <a:endParaRPr sz="12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sp>
          <p:nvSpPr>
            <p:cNvPr id="69" name="Google Shape;69;p5"/>
            <p:cNvSpPr txBox="1"/>
            <p:nvPr/>
          </p:nvSpPr>
          <p:spPr>
            <a:xfrm rot="-13692">
              <a:off x="8366893" y="2527470"/>
              <a:ext cx="1883115" cy="117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8D86FC"/>
                  </a:solidFill>
                  <a:latin typeface="IBM Plex Sans"/>
                  <a:ea typeface="IBM Plex Sans"/>
                  <a:cs typeface="IBM Plex Sans"/>
                  <a:sym typeface="IBM Plex Sans"/>
                </a:rPr>
                <a:t>Design Challenge 3 </a:t>
              </a:r>
              <a:endParaRPr b="1" sz="1200">
                <a:solidFill>
                  <a:srgbClr val="8D86FC"/>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t/>
              </a:r>
              <a:endParaRPr sz="12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cxnSp>
          <p:nvCxnSpPr>
            <p:cNvPr id="70" name="Google Shape;70;p5"/>
            <p:cNvCxnSpPr>
              <a:endCxn id="68" idx="0"/>
            </p:cNvCxnSpPr>
            <p:nvPr/>
          </p:nvCxnSpPr>
          <p:spPr>
            <a:xfrm>
              <a:off x="7172175" y="2231070"/>
              <a:ext cx="4800" cy="29640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5"/>
            <p:cNvCxnSpPr>
              <a:endCxn id="67" idx="0"/>
            </p:cNvCxnSpPr>
            <p:nvPr/>
          </p:nvCxnSpPr>
          <p:spPr>
            <a:xfrm>
              <a:off x="5049525" y="2230870"/>
              <a:ext cx="2400" cy="312300"/>
            </a:xfrm>
            <a:prstGeom prst="straightConnector1">
              <a:avLst/>
            </a:prstGeom>
            <a:noFill/>
            <a:ln cap="flat" cmpd="sng" w="9525">
              <a:solidFill>
                <a:schemeClr val="dk2"/>
              </a:solidFill>
              <a:prstDash val="solid"/>
              <a:round/>
              <a:headEnd len="med" w="med" type="none"/>
              <a:tailEnd len="med" w="med" type="triangle"/>
            </a:ln>
          </p:spPr>
        </p:cxnSp>
        <p:sp>
          <p:nvSpPr>
            <p:cNvPr id="72" name="Google Shape;72;p5"/>
            <p:cNvSpPr txBox="1"/>
            <p:nvPr/>
          </p:nvSpPr>
          <p:spPr>
            <a:xfrm rot="-13136">
              <a:off x="4130773" y="4014601"/>
              <a:ext cx="6123945" cy="422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None/>
              </a:pPr>
              <a:r>
                <a:rPr b="1" lang="en">
                  <a:solidFill>
                    <a:srgbClr val="8D86FC"/>
                  </a:solidFill>
                  <a:latin typeface="IBM Plex Sans"/>
                  <a:ea typeface="IBM Plex Sans"/>
                  <a:cs typeface="IBM Plex Sans"/>
                  <a:sym typeface="IBM Plex Sans"/>
                </a:rPr>
                <a:t>Final Design Challenge</a:t>
              </a:r>
              <a:endParaRPr i="1">
                <a:solidFill>
                  <a:srgbClr val="8D86FC"/>
                </a:solidFill>
                <a:latin typeface="IBM Plex Sans Light"/>
                <a:ea typeface="IBM Plex Sans Light"/>
                <a:cs typeface="IBM Plex Sans Light"/>
                <a:sym typeface="IBM Plex Sans Light"/>
              </a:endParaRPr>
            </a:p>
          </p:txBody>
        </p:sp>
        <p:cxnSp>
          <p:nvCxnSpPr>
            <p:cNvPr id="73" name="Google Shape;73;p5"/>
            <p:cNvCxnSpPr/>
            <p:nvPr/>
          </p:nvCxnSpPr>
          <p:spPr>
            <a:xfrm>
              <a:off x="9302020" y="2238820"/>
              <a:ext cx="4500" cy="29640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5"/>
            <p:cNvCxnSpPr/>
            <p:nvPr/>
          </p:nvCxnSpPr>
          <p:spPr>
            <a:xfrm>
              <a:off x="7170070" y="3706226"/>
              <a:ext cx="4500" cy="296400"/>
            </a:xfrm>
            <a:prstGeom prst="straightConnector1">
              <a:avLst/>
            </a:prstGeom>
            <a:noFill/>
            <a:ln cap="flat" cmpd="sng" w="9525">
              <a:solidFill>
                <a:schemeClr val="dk2"/>
              </a:solidFill>
              <a:prstDash val="solid"/>
              <a:round/>
              <a:headEnd len="med" w="med" type="none"/>
              <a:tailEnd len="med" w="med" type="triangle"/>
            </a:ln>
          </p:spPr>
        </p:cxnSp>
        <p:sp>
          <p:nvSpPr>
            <p:cNvPr id="75" name="Google Shape;75;p5"/>
            <p:cNvSpPr/>
            <p:nvPr/>
          </p:nvSpPr>
          <p:spPr>
            <a:xfrm>
              <a:off x="4128450" y="1164025"/>
              <a:ext cx="6123900" cy="1066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solidFill>
                    <a:srgbClr val="8D86FC"/>
                  </a:solidFill>
                  <a:latin typeface="IBM Plex Sans"/>
                  <a:ea typeface="IBM Plex Sans"/>
                  <a:cs typeface="IBM Plex Sans"/>
                  <a:sym typeface="IBM Plex Sans"/>
                </a:rPr>
                <a:t>Solution Goal</a:t>
              </a:r>
              <a:endParaRPr b="1" sz="1200">
                <a:solidFill>
                  <a:srgbClr val="8D86FC"/>
                </a:solidFill>
                <a:latin typeface="IBM Plex Sans"/>
                <a:ea typeface="IBM Plex Sans"/>
                <a:cs typeface="IBM Plex Sans"/>
                <a:sym typeface="IBM Plex Sans"/>
              </a:endParaRPr>
            </a:p>
            <a:p>
              <a:pPr indent="0" lvl="0" marL="0" rtl="0" algn="ctr">
                <a:spcBef>
                  <a:spcPts val="0"/>
                </a:spcBef>
                <a:spcAft>
                  <a:spcPts val="0"/>
                </a:spcAft>
                <a:buNone/>
              </a:pPr>
              <a:r>
                <a:rPr lang="en" sz="1100">
                  <a:solidFill>
                    <a:schemeClr val="dk1"/>
                  </a:solidFill>
                  <a:latin typeface="IBM Plex Sans Light"/>
                  <a:ea typeface="IBM Plex Sans Light"/>
                  <a:cs typeface="IBM Plex Sans Light"/>
                  <a:sym typeface="IBM Plex Sans Light"/>
                </a:rPr>
                <a:t>Address </a:t>
              </a:r>
              <a:r>
                <a:rPr b="1" lang="en" sz="1100">
                  <a:solidFill>
                    <a:schemeClr val="dk1"/>
                  </a:solidFill>
                  <a:latin typeface="IBM Plex Sans"/>
                  <a:ea typeface="IBM Plex Sans"/>
                  <a:cs typeface="IBM Plex Sans"/>
                  <a:sym typeface="IBM Plex Sans"/>
                </a:rPr>
                <a:t>(Problem/Opportunity for Target User / Persona)</a:t>
              </a:r>
              <a:r>
                <a:rPr lang="en" sz="1100">
                  <a:solidFill>
                    <a:schemeClr val="dk1"/>
                  </a:solidFill>
                  <a:latin typeface="IBM Plex Sans Light"/>
                  <a:ea typeface="IBM Plex Sans Light"/>
                  <a:cs typeface="IBM Plex Sans Light"/>
                  <a:sym typeface="IBM Plex Sans Light"/>
                </a:rPr>
                <a:t> by solving/exploring </a:t>
              </a:r>
              <a:r>
                <a:rPr b="1" lang="en" sz="1100">
                  <a:solidFill>
                    <a:schemeClr val="dk1"/>
                  </a:solidFill>
                  <a:latin typeface="IBM Plex Sans"/>
                  <a:ea typeface="IBM Plex Sans"/>
                  <a:cs typeface="IBM Plex Sans"/>
                  <a:sym typeface="IBM Plex Sans"/>
                </a:rPr>
                <a:t>(chosen cause/reason)</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(Desired Results)</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p:txBody>
        </p:sp>
      </p:grpSp>
      <p:grpSp>
        <p:nvGrpSpPr>
          <p:cNvPr id="76" name="Google Shape;76;p5"/>
          <p:cNvGrpSpPr/>
          <p:nvPr/>
        </p:nvGrpSpPr>
        <p:grpSpPr>
          <a:xfrm>
            <a:off x="0" y="7094781"/>
            <a:ext cx="10692000" cy="465069"/>
            <a:chOff x="0" y="7094781"/>
            <a:chExt cx="10692000" cy="465069"/>
          </a:xfrm>
        </p:grpSpPr>
        <p:grpSp>
          <p:nvGrpSpPr>
            <p:cNvPr id="77" name="Google Shape;77;p5"/>
            <p:cNvGrpSpPr/>
            <p:nvPr/>
          </p:nvGrpSpPr>
          <p:grpSpPr>
            <a:xfrm>
              <a:off x="0" y="7094781"/>
              <a:ext cx="10692000" cy="465069"/>
              <a:chOff x="0" y="7094781"/>
              <a:chExt cx="10692000" cy="465069"/>
            </a:xfrm>
          </p:grpSpPr>
          <p:sp>
            <p:nvSpPr>
              <p:cNvPr id="78" name="Google Shape;78;p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80" name="Google Shape;80;p5"/>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81" name="Google Shape;81;p5"/>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6"/>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TOOL: </a:t>
            </a:r>
            <a:r>
              <a:rPr b="1" lang="en" sz="1800">
                <a:latin typeface="IBM Plex Sans"/>
                <a:ea typeface="IBM Plex Sans"/>
                <a:cs typeface="IBM Plex Sans"/>
                <a:sym typeface="IBM Plex Sans"/>
              </a:rPr>
              <a:t>DESIGN CHALLENGE</a:t>
            </a:r>
            <a:endParaRPr sz="1800">
              <a:latin typeface="IBM Plex Sans"/>
              <a:ea typeface="IBM Plex Sans"/>
              <a:cs typeface="IBM Plex Sans"/>
              <a:sym typeface="IBM Plex Sans"/>
            </a:endParaRPr>
          </a:p>
        </p:txBody>
      </p:sp>
      <p:pic>
        <p:nvPicPr>
          <p:cNvPr id="87" name="Google Shape;87;p6"/>
          <p:cNvPicPr preferRelativeResize="0"/>
          <p:nvPr/>
        </p:nvPicPr>
        <p:blipFill>
          <a:blip r:embed="rId3">
            <a:alphaModFix/>
          </a:blip>
          <a:stretch>
            <a:fillRect/>
          </a:stretch>
        </p:blipFill>
        <p:spPr>
          <a:xfrm>
            <a:off x="598900" y="1760599"/>
            <a:ext cx="9470999" cy="4038800"/>
          </a:xfrm>
          <a:prstGeom prst="rect">
            <a:avLst/>
          </a:prstGeom>
          <a:noFill/>
          <a:ln>
            <a:noFill/>
          </a:ln>
        </p:spPr>
      </p:pic>
      <p:grpSp>
        <p:nvGrpSpPr>
          <p:cNvPr id="88" name="Google Shape;88;p6"/>
          <p:cNvGrpSpPr/>
          <p:nvPr/>
        </p:nvGrpSpPr>
        <p:grpSpPr>
          <a:xfrm>
            <a:off x="0" y="7094781"/>
            <a:ext cx="10692000" cy="465069"/>
            <a:chOff x="0" y="7094781"/>
            <a:chExt cx="10692000" cy="465069"/>
          </a:xfrm>
        </p:grpSpPr>
        <p:grpSp>
          <p:nvGrpSpPr>
            <p:cNvPr id="89" name="Google Shape;89;p6"/>
            <p:cNvGrpSpPr/>
            <p:nvPr/>
          </p:nvGrpSpPr>
          <p:grpSpPr>
            <a:xfrm>
              <a:off x="0" y="7094781"/>
              <a:ext cx="10692000" cy="465069"/>
              <a:chOff x="0" y="7094781"/>
              <a:chExt cx="10692000" cy="465069"/>
            </a:xfrm>
          </p:grpSpPr>
          <p:sp>
            <p:nvSpPr>
              <p:cNvPr id="90" name="Google Shape;90;p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92" name="Google Shape;92;p6"/>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93" name="Google Shape;93;p6"/>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