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  <p:embeddedFont>
      <p:font typeface="Work Sans Ligh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WorkSansLight-bold.fntdata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545bece476_0_187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" name="Google Shape;12;g545bece476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45bece476_0_191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45bece476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5bece476_0_195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5bece476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5bece476_0_197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5bece476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5bece476_0_199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5bece476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5bece476_0_204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5bece476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" name="Google Shape;15;p3"/>
          <p:cNvSpPr txBox="1"/>
          <p:nvPr>
            <p:ph idx="4294967295" type="body"/>
          </p:nvPr>
        </p:nvSpPr>
        <p:spPr>
          <a:xfrm>
            <a:off x="538125" y="1639100"/>
            <a:ext cx="2848500" cy="4638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generate as many creative ideas as possible. To organise ideas by theme/focus/type.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Idea, What If?, SCAMPER, Affinity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‘First Idea + Crazy Idea’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get the ball rolling, this is used to get the top of mind ideas out of the way.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‘What If?’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tool that lists some fairly straight forward macro options there are for solutions.</a:t>
            </a: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‘SCAMPER’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tool that is especially useful to think of options for solutions at a micro level.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‘Affinity Map’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Like in insighting, used to group ideas by the patterns.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924825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>
              <a:solidFill>
                <a:srgbClr val="8D86FC"/>
              </a:solidFill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3965055" y="1025426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Brainstorming Principles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4501425" y="1442801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Sans Light"/>
                <a:ea typeface="IBM Plex Sans Light"/>
                <a:cs typeface="IBM Plex Sans Light"/>
                <a:sym typeface="IBM Plex Sans Light"/>
              </a:rPr>
              <a:t>Encourage </a:t>
            </a: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wild</a:t>
            </a:r>
            <a:r>
              <a:rPr lang="en" sz="11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r>
              <a:rPr lang="en" sz="11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" sz="11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don’t judge</a:t>
            </a:r>
            <a:r>
              <a:rPr lang="en" sz="1100">
                <a:latin typeface="IBM Plex Sans Light"/>
                <a:ea typeface="IBM Plex Sans Light"/>
                <a:cs typeface="IBM Plex Sans Light"/>
                <a:sym typeface="IBM Plex Sans Light"/>
              </a:rPr>
              <a:t> if they will work immediately.</a:t>
            </a: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070305" y="1505752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4501425" y="2145705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Come up with as many ideas as possible - </a:t>
            </a: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go for quantity!</a:t>
            </a:r>
            <a:endParaRPr sz="11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070305" y="220865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501425" y="2853401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Record everything! 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Don’t miss out on important thoughts and discussions</a:t>
            </a:r>
            <a:r>
              <a:rPr lang="en"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.</a:t>
            </a:r>
            <a:endParaRPr sz="11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070305" y="2916354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501425" y="3596952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on the ideas of others</a:t>
            </a:r>
            <a:r>
              <a:rPr lang="en" sz="11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and </a:t>
            </a:r>
            <a:b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stay focused</a:t>
            </a:r>
            <a:r>
              <a:rPr lang="en" sz="11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on the topic while discussing. 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070305" y="365990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501425" y="4299856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Encourage </a:t>
            </a: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one conversation at a time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so each idea gets full attention.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070305" y="4362810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4501425" y="5007552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Iterate!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Most times solutions are not obvious.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070305" y="507050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7415319" y="998329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1: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First Idea + Crazy Idea</a:t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666531" y="274254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8014495" y="3074223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first, top of mind ideas that everyone participating has.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8675831" y="4197139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023795" y="4528814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most crazy ideas that everyone participating has.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5" name="Google Shape;35;p3"/>
          <p:cNvSpPr txBox="1"/>
          <p:nvPr/>
        </p:nvSpPr>
        <p:spPr>
          <a:xfrm rot="-14075">
            <a:off x="7550689" y="1482100"/>
            <a:ext cx="2637922" cy="10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first ideas that to your mind?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crazy ideas that come to your mind?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490762" y="51743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b="1" sz="24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GENERATE &amp; ORGANISE IDEAS </a:t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42" name="Google Shape;42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" name="Google Shape;4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9" name="Google Shape;49;p4"/>
          <p:cNvSpPr txBox="1"/>
          <p:nvPr/>
        </p:nvSpPr>
        <p:spPr>
          <a:xfrm>
            <a:off x="515656" y="1037065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2: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What If?</a:t>
            </a:r>
            <a:endParaRPr/>
          </a:p>
        </p:txBody>
      </p:sp>
      <p:sp>
        <p:nvSpPr>
          <p:cNvPr id="50" name="Google Shape;50;p4"/>
          <p:cNvSpPr txBox="1"/>
          <p:nvPr/>
        </p:nvSpPr>
        <p:spPr>
          <a:xfrm rot="-14428">
            <a:off x="634283" y="1528550"/>
            <a:ext cx="3931535" cy="153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 the solution…?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a physical object or a thing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service or process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person or set of people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digital interaction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piece of communication 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286338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634300" y="3618451"/>
            <a:ext cx="17010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Challenge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Review the design challenge, insights, journeys, and persona.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3370025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2718000" y="3618450"/>
            <a:ext cx="1701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If?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under each of the types (physical object, service, person, interaction, communication)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5147598" y="1037065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3: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SCAMPER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 rot="-14407">
            <a:off x="5251479" y="1513825"/>
            <a:ext cx="4796142" cy="153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Does the solution lie in...?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ubstituting, replacing or changing some part or whole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ombining two or more parts of something into something new?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dapting or being inspired from something else that has worked?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odifying, magnifying or minimising some part of whole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utting something to a different use than initially thought?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liminating some part or entirety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earranging the sequence or order of parts of something?</a:t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6440524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5788490" y="3618446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Insights, Journey, Persona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Review the insights, the journey map, and the persona.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524187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872175" y="3618446"/>
            <a:ext cx="17010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emerge by asking the seven different questions under SCAMPER (Substitute, Combine, Adapt, Modify, Put to Another Use, Eliminate, Rearrange).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 </a:t>
            </a:r>
            <a:endParaRPr b="1" sz="9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GENERATE &amp; ORGANISE  IDEAS </a:t>
            </a:r>
            <a:endParaRPr sz="1100"/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479567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>
              <a:solidFill>
                <a:srgbClr val="8D86FC"/>
              </a:solidFill>
            </a:endParaRPr>
          </a:p>
        </p:txBody>
      </p:sp>
      <p:grpSp>
        <p:nvGrpSpPr>
          <p:cNvPr id="63" name="Google Shape;63;p4"/>
          <p:cNvGrpSpPr/>
          <p:nvPr/>
        </p:nvGrpSpPr>
        <p:grpSpPr>
          <a:xfrm>
            <a:off x="640470" y="5385973"/>
            <a:ext cx="834300" cy="836100"/>
            <a:chOff x="-1187947" y="3053274"/>
            <a:chExt cx="834300" cy="836100"/>
          </a:xfrm>
        </p:grpSpPr>
        <p:sp>
          <p:nvSpPr>
            <p:cNvPr id="64" name="Google Shape;64;p4"/>
            <p:cNvSpPr/>
            <p:nvPr/>
          </p:nvSpPr>
          <p:spPr>
            <a:xfrm>
              <a:off x="-1187947" y="3053274"/>
              <a:ext cx="834300" cy="83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4"/>
            <p:cNvGrpSpPr/>
            <p:nvPr/>
          </p:nvGrpSpPr>
          <p:grpSpPr>
            <a:xfrm>
              <a:off x="-1130817" y="3130047"/>
              <a:ext cx="722980" cy="682556"/>
              <a:chOff x="729450" y="3034650"/>
              <a:chExt cx="2937750" cy="2458775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857474" y="4573625"/>
                <a:ext cx="1333800" cy="919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273362">
                <a:off x="2162464" y="3893656"/>
                <a:ext cx="1580272" cy="13719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729450" y="3034650"/>
                <a:ext cx="1690200" cy="1196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089825" y="32874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661325" y="32952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070775" y="3724488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642275" y="3732238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443950" y="45853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015450" y="45931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728125" y="4223825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034250" y="48793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605750" y="48871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4"/>
          <p:cNvSpPr txBox="1"/>
          <p:nvPr/>
        </p:nvSpPr>
        <p:spPr>
          <a:xfrm>
            <a:off x="554360" y="4895582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4: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Affinity Map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287988" y="5346722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635954" y="5697447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Pick: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you want to decide between.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312486" y="537361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1660450" y="5705292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seem similar to each other or are of a similar theme or are focused on . Keep distinct ideas separate.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85" name="Google Shape;85;p4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88" name="Google Shape;88;p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9" name="Google Shape;89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5" name="Google Shape;95;p5"/>
          <p:cNvSpPr txBox="1"/>
          <p:nvPr>
            <p:ph idx="4294967295" type="body"/>
          </p:nvPr>
        </p:nvSpPr>
        <p:spPr>
          <a:xfrm>
            <a:off x="3649550" y="1071328"/>
            <a:ext cx="3076800" cy="4325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8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45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Since there are multiple tools, a recommended flow could be -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 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If?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- 10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 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- 15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Affinity Map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- 15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546650" y="1669753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Idea, What If?, </a:t>
            </a:r>
            <a:b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SCAMPER, Affinity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Templates,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5"/>
          <p:cNvSpPr txBox="1"/>
          <p:nvPr>
            <p:ph idx="4294967295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Brainstorming should be first done as individuals - that is why ‘First Idea + Crazy Idea’ works well to begin with. Trying to come up with ideas together can be cumbersome and time wasting.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is important that one moves from one ideation tool to another in quick succession. Individuals can write ideas down on Post-It notes at each step and keep moving 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and consensus should be left to the last step.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 are many different tools out there for ideation and brainstorming. This is a collection of a handful of tools and in no way authoritative.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 not get attached to one’s ideas. It is a bad idea to do so and hampers the progress the team can make.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5"/>
          <p:cNvSpPr txBox="1"/>
          <p:nvPr>
            <p:ph type="title"/>
          </p:nvPr>
        </p:nvSpPr>
        <p:spPr>
          <a:xfrm>
            <a:off x="490762" y="51743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b="1" sz="24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GENERATE &amp; ORGANISE IDEAS </a:t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grpSp>
        <p:nvGrpSpPr>
          <p:cNvPr id="101" name="Google Shape;101;p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02" name="Google Shape;102;p5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05" name="Google Shape;105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6" name="Google Shape;106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First Idea + Crazy Idea, What If?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2" name="Google Shape;112;p6"/>
          <p:cNvSpPr txBox="1"/>
          <p:nvPr/>
        </p:nvSpPr>
        <p:spPr>
          <a:xfrm rot="-10826">
            <a:off x="466187" y="1368425"/>
            <a:ext cx="4096220" cy="27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first ideas that come to the minds of individuals on the team?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3" name="Google Shape;113;p6"/>
          <p:cNvSpPr txBox="1"/>
          <p:nvPr/>
        </p:nvSpPr>
        <p:spPr>
          <a:xfrm rot="-10826">
            <a:off x="466187" y="4276858"/>
            <a:ext cx="4096220" cy="27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crazy ideas that come to the minds of individuals on the team?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433772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945599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 the solution...?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6" name="Google Shape;116;p6"/>
          <p:cNvSpPr txBox="1"/>
          <p:nvPr/>
        </p:nvSpPr>
        <p:spPr>
          <a:xfrm rot="-8312">
            <a:off x="5023867" y="1368125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a physical object or a thing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7" name="Google Shape;117;p6"/>
          <p:cNvSpPr txBox="1"/>
          <p:nvPr/>
        </p:nvSpPr>
        <p:spPr>
          <a:xfrm rot="-8312">
            <a:off x="5023867" y="2512019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service or process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8" name="Google Shape;118;p6"/>
          <p:cNvSpPr txBox="1"/>
          <p:nvPr/>
        </p:nvSpPr>
        <p:spPr>
          <a:xfrm rot="-8312">
            <a:off x="5023867" y="3655913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person or set of people</a:t>
            </a:r>
            <a:endParaRPr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9" name="Google Shape;119;p6"/>
          <p:cNvSpPr txBox="1"/>
          <p:nvPr/>
        </p:nvSpPr>
        <p:spPr>
          <a:xfrm rot="-8312">
            <a:off x="5023867" y="4799806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 digital interaction</a:t>
            </a:r>
            <a:r>
              <a:rPr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0" name="Google Shape;120;p6"/>
          <p:cNvSpPr txBox="1"/>
          <p:nvPr/>
        </p:nvSpPr>
        <p:spPr>
          <a:xfrm rot="-8312">
            <a:off x="5023867" y="5943700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piece of</a:t>
            </a:r>
            <a:r>
              <a:rPr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communication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121" name="Google Shape;121;p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22" name="Google Shape;122;p6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23" name="Google Shape;123;p6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25" name="Google Shape;12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6" name="Google Shape;12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434978" y="905225"/>
            <a:ext cx="4513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 | Does the solution lie in...?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7"/>
          <p:cNvSpPr txBox="1"/>
          <p:nvPr/>
        </p:nvSpPr>
        <p:spPr>
          <a:xfrm rot="-4589">
            <a:off x="511824" y="1368650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Substituting</a:t>
            </a: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, replacing or changing some part or whole of something?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3" name="Google Shape;133;p7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SCAMPER, Affinity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4" name="Google Shape;134;p7"/>
          <p:cNvSpPr txBox="1"/>
          <p:nvPr/>
        </p:nvSpPr>
        <p:spPr>
          <a:xfrm rot="-4589">
            <a:off x="511824" y="3200787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Combining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two or more parts of something into something new?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5" name="Google Shape;135;p7"/>
          <p:cNvSpPr txBox="1"/>
          <p:nvPr/>
        </p:nvSpPr>
        <p:spPr>
          <a:xfrm rot="-4589">
            <a:off x="511824" y="5029198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Adapting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or being inspired from something else that has worked?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6" name="Google Shape;136;p7"/>
          <p:cNvSpPr txBox="1"/>
          <p:nvPr/>
        </p:nvSpPr>
        <p:spPr>
          <a:xfrm rot="-4589">
            <a:off x="3772799" y="136160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Modifying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magnifying or minimising some part of whole of something?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7" name="Google Shape;137;p7"/>
          <p:cNvSpPr txBox="1"/>
          <p:nvPr/>
        </p:nvSpPr>
        <p:spPr>
          <a:xfrm rot="-4589">
            <a:off x="3772799" y="319381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something to a different use than initially thought?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8" name="Google Shape;138;p7"/>
          <p:cNvSpPr txBox="1"/>
          <p:nvPr/>
        </p:nvSpPr>
        <p:spPr>
          <a:xfrm rot="-4589">
            <a:off x="3772799" y="502201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Eliminating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some part or entirety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9" name="Google Shape;139;p7"/>
          <p:cNvSpPr txBox="1"/>
          <p:nvPr/>
        </p:nvSpPr>
        <p:spPr>
          <a:xfrm rot="-4589">
            <a:off x="7033774" y="1361589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Rearranging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sequence or order of parts of something?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7171976" y="3165062"/>
            <a:ext cx="2748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Affinity Maps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1" name="Google Shape;141;p7"/>
          <p:cNvSpPr txBox="1"/>
          <p:nvPr/>
        </p:nvSpPr>
        <p:spPr>
          <a:xfrm rot="-4503">
            <a:off x="7195374" y="3550675"/>
            <a:ext cx="2748302" cy="28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7343495" y="6095920"/>
            <a:ext cx="305400" cy="158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7633025" y="5635645"/>
            <a:ext cx="1435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7633026" y="6016647"/>
            <a:ext cx="2347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Affinities / Groups</a:t>
            </a:r>
            <a:endParaRPr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7321848" y="5735541"/>
            <a:ext cx="305400" cy="15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7070066" y="6392351"/>
            <a:ext cx="3146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Note: </a:t>
            </a:r>
            <a:r>
              <a:rPr lang="en"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Affinity Mapping, this is not a template but a representation of how the exercise is to be done.</a:t>
            </a:r>
            <a:endParaRPr sz="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47" name="Google Shape;147;p7"/>
          <p:cNvGrpSpPr/>
          <p:nvPr/>
        </p:nvGrpSpPr>
        <p:grpSpPr>
          <a:xfrm>
            <a:off x="7790002" y="3829993"/>
            <a:ext cx="1661297" cy="1690998"/>
            <a:chOff x="729450" y="1562700"/>
            <a:chExt cx="2937750" cy="3930725"/>
          </a:xfrm>
        </p:grpSpPr>
        <p:sp>
          <p:nvSpPr>
            <p:cNvPr id="148" name="Google Shape;148;p7"/>
            <p:cNvSpPr/>
            <p:nvPr/>
          </p:nvSpPr>
          <p:spPr>
            <a:xfrm>
              <a:off x="857474" y="4573625"/>
              <a:ext cx="1333800" cy="9198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 rot="5273362">
              <a:off x="2162464" y="3893656"/>
              <a:ext cx="1580272" cy="1371937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43175" y="156270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3146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8861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24576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30291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956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8671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24386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891500" y="24522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29450" y="3034650"/>
              <a:ext cx="1690200" cy="11961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089825" y="32874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661325" y="32952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070775" y="372448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642275" y="373223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443950" y="45853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15450" y="45931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2728125" y="4223825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034250" y="48793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605750" y="48871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70" name="Google Shape;170;p7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71" name="Google Shape;171;p7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73" name="Google Shape;173;p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4" name="Google Shape;174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SCAMPER, Affinity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-2290" r="2289" t="0"/>
          <a:stretch/>
        </p:blipFill>
        <p:spPr>
          <a:xfrm>
            <a:off x="1121274" y="983750"/>
            <a:ext cx="4206768" cy="55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 b="0" l="1980" r="0" t="0"/>
          <a:stretch/>
        </p:blipFill>
        <p:spPr>
          <a:xfrm>
            <a:off x="5809845" y="1073185"/>
            <a:ext cx="3760880" cy="5413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83" name="Google Shape;183;p8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84" name="Google Shape;184;p8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86" name="Google Shape;186;p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7" name="Google Shape;187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