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</p:sldIdLst>
  <p:sldSz cy="7560000" cx="10692000"/>
  <p:notesSz cx="7560000" cy="10692000"/>
  <p:embeddedFontLst>
    <p:embeddedFont>
      <p:font typeface="IBM Plex Sans"/>
      <p:regular r:id="rId7"/>
      <p:bold r:id="rId8"/>
      <p:italic r:id="rId9"/>
      <p:boldItalic r:id="rId10"/>
    </p:embeddedFont>
    <p:embeddedFont>
      <p:font typeface="IBM Plex Sans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">
          <p15:clr>
            <a:srgbClr val="A4A3A4"/>
          </p15:clr>
        </p15:guide>
        <p15:guide id="2" pos="644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72">
          <p15:clr>
            <a:srgbClr val="A4A3A4"/>
          </p15:clr>
        </p15:guide>
        <p15:guide id="7" pos="2234">
          <p15:clr>
            <a:srgbClr val="A4A3A4"/>
          </p15:clr>
        </p15:guide>
        <p15:guide id="8" pos="4553">
          <p15:clr>
            <a:srgbClr val="A4A3A4"/>
          </p15:clr>
        </p15:guide>
        <p15:guide id="9" pos="4298">
          <p15:clr>
            <a:srgbClr val="A4A3A4"/>
          </p15:clr>
        </p15:guide>
        <p15:guide id="10" pos="2376">
          <p15:clr>
            <a:srgbClr val="A4A3A4"/>
          </p15:clr>
        </p15:guide>
        <p15:guide id="11" pos="295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"/>
        <p:guide pos="6447"/>
        <p:guide pos="212" orient="horz"/>
        <p:guide pos="4570" orient="horz"/>
        <p:guide pos="3368"/>
        <p:guide pos="1872" orient="horz"/>
        <p:guide pos="2234"/>
        <p:guide pos="4553"/>
        <p:guide pos="4298"/>
        <p:guide pos="2376"/>
        <p:guide pos="295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Light-regular.fntdata"/><Relationship Id="rId10" Type="http://schemas.openxmlformats.org/officeDocument/2006/relationships/font" Target="fonts/IBMPlexSans-boldItalic.fntdata"/><Relationship Id="rId13" Type="http://schemas.openxmlformats.org/officeDocument/2006/relationships/font" Target="fonts/IBMPlexSansLight-italic.fntdata"/><Relationship Id="rId12" Type="http://schemas.openxmlformats.org/officeDocument/2006/relationships/font" Target="fonts/IBMPlexSans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IBMPlexSans-italic.fntdata"/><Relationship Id="rId14" Type="http://schemas.openxmlformats.org/officeDocument/2006/relationships/font" Target="fonts/IBMPlexSans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IBMPlexSans-regular.fntdata"/><Relationship Id="rId8" Type="http://schemas.openxmlformats.org/officeDocument/2006/relationships/font" Target="fonts/IBMPlex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545bece476_0_1239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" name="Google Shape;12;g545bece476_0_1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69950" y="-75"/>
            <a:ext cx="106221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433573" y="269309"/>
            <a:ext cx="5050800" cy="7002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INSIGHTING TOOLS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TO USE?</a:t>
            </a:r>
            <a:endParaRPr sz="1800">
              <a:solidFill>
                <a:srgbClr val="8D86FC"/>
              </a:solidFill>
            </a:endParaRPr>
          </a:p>
        </p:txBody>
      </p:sp>
      <p:sp>
        <p:nvSpPr>
          <p:cNvPr id="16" name="Google Shape;16;p3"/>
          <p:cNvSpPr txBox="1"/>
          <p:nvPr/>
        </p:nvSpPr>
        <p:spPr>
          <a:xfrm>
            <a:off x="5407039" y="1183780"/>
            <a:ext cx="3375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Writing Insights</a:t>
            </a:r>
            <a:endParaRPr>
              <a:solidFill>
                <a:srgbClr val="8D86FC"/>
              </a:solidFill>
            </a:endParaRPr>
          </a:p>
        </p:txBody>
      </p:sp>
      <p:sp>
        <p:nvSpPr>
          <p:cNvPr id="17" name="Google Shape;17;p3"/>
          <p:cNvSpPr txBox="1"/>
          <p:nvPr/>
        </p:nvSpPr>
        <p:spPr>
          <a:xfrm>
            <a:off x="500949" y="1146038"/>
            <a:ext cx="4216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Nature of Insights</a:t>
            </a:r>
            <a:endParaRPr>
              <a:solidFill>
                <a:srgbClr val="8D86FC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0" y="-300"/>
            <a:ext cx="137100" cy="7560000"/>
          </a:xfrm>
          <a:prstGeom prst="rect">
            <a:avLst/>
          </a:prstGeom>
          <a:solidFill>
            <a:srgbClr val="8D8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D86FC"/>
              </a:solidFill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603750" y="1574200"/>
            <a:ext cx="4586700" cy="315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14300" marR="9509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Findings Vs. Insights</a:t>
            </a:r>
            <a:endParaRPr b="1"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marR="9509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206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 Light"/>
              <a:buChar char="●"/>
            </a:pPr>
            <a:r>
              <a:rPr lang="en" sz="10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Findings deal with the ‘What’, whereas Insights deal with the ‘Why’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-12065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 Light"/>
              <a:buChar char="●"/>
            </a:pPr>
            <a:r>
              <a:rPr lang="en" sz="10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Findings often emerge from facts and user statements for example, when a user shares a want, need or behavior pattern. Insights emerge from the understand of motivations behind the want or need.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-12065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 Light"/>
              <a:buChar char="●"/>
            </a:pPr>
            <a:r>
              <a:rPr lang="en" sz="10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Findings are relatively easier to find through data and observations. Insights require deep analysis and diverse inputs.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-12065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 Light"/>
              <a:buChar char="●"/>
            </a:pPr>
            <a:r>
              <a:rPr lang="en" sz="10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Findings can be just based on a single interesting observation. Insights are something that are derived from connecting multiple observations and stories. 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-120650" lvl="0" marL="2286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IBM Plex Sans Light"/>
              <a:buChar char="●"/>
            </a:pPr>
            <a:r>
              <a:rPr lang="en" sz="10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Findings can help address most obvious opportunities and challenges. Insights can end up questioning the most basic of assumptions, mindsets and offering.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5502925" y="1574200"/>
            <a:ext cx="4731900" cy="315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Makes a Good Insight Statement?</a:t>
            </a:r>
            <a:endParaRPr b="1"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206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 Light"/>
              <a:buChar char="●"/>
            </a:pPr>
            <a:r>
              <a:rPr lang="en" sz="10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It is short and precise - if one needs to explain it to make sense then it's probably not an insight.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-12065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 Light"/>
              <a:buChar char="●"/>
            </a:pPr>
            <a:r>
              <a:rPr lang="en" sz="10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It should feel ‘fresh’ and something that has uncovered a previous unknown.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-12065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 Light"/>
              <a:buChar char="●"/>
            </a:pPr>
            <a:r>
              <a:rPr lang="en" sz="10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It should communicate the ‘tension’ that exists between what is and what could be - helping frame the goal for design.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-12065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 Light"/>
              <a:buChar char="●"/>
            </a:pPr>
            <a:r>
              <a:rPr lang="en" sz="10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insight should feel like a basic truth that is applicable to more than one situation or user.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-12065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 Light"/>
              <a:buChar char="●"/>
            </a:pPr>
            <a:r>
              <a:rPr lang="en" sz="10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It should not just describe a problem or opportunity - it should be borne out of asking ‘Why?’ - it should be in a sense the ‘root reason/cause’.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-120650" lvl="0" marL="2286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IBM Plex Sans Light"/>
              <a:buChar char="●"/>
            </a:pPr>
            <a:r>
              <a:rPr lang="en" sz="10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It should be simple, honest and humane - avoiding jargon and statements that sound too distant from how users think of things. 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7961400" y="181675"/>
            <a:ext cx="2730600" cy="5172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HCD EXERCISE | DEFINE</a:t>
            </a: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IBM Plex Sans"/>
                <a:ea typeface="IBM Plex Sans"/>
                <a:cs typeface="IBM Plex Sans"/>
                <a:sym typeface="IBM Plex Sans"/>
              </a:rPr>
              <a:t>ORGANISE &amp; GENERATE INSIGHTS</a:t>
            </a:r>
            <a:endParaRPr b="1" sz="11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22" name="Google Shape;22;p3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grpSp>
          <p:nvGrpSpPr>
            <p:cNvPr id="23" name="Google Shape;23;p3"/>
            <p:cNvGrpSpPr/>
            <p:nvPr/>
          </p:nvGrpSpPr>
          <p:grpSpPr>
            <a:xfrm>
              <a:off x="0" y="7094781"/>
              <a:ext cx="10692000" cy="465069"/>
              <a:chOff x="0" y="7094781"/>
              <a:chExt cx="10692000" cy="465069"/>
            </a:xfrm>
          </p:grpSpPr>
          <p:sp>
            <p:nvSpPr>
              <p:cNvPr id="24" name="Google Shape;24;p3"/>
              <p:cNvSpPr/>
              <p:nvPr/>
            </p:nvSpPr>
            <p:spPr>
              <a:xfrm>
                <a:off x="0" y="7094850"/>
                <a:ext cx="10692000" cy="465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3"/>
              <p:cNvSpPr txBox="1"/>
              <p:nvPr/>
            </p:nvSpPr>
            <p:spPr>
              <a:xfrm>
                <a:off x="514889" y="7198197"/>
                <a:ext cx="4216500" cy="26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2475" lIns="92475" spcFirstLastPara="1" rIns="92475" wrap="square" tIns="924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600">
                    <a:latin typeface="IBM Plex Sans"/>
                    <a:ea typeface="IBM Plex Sans"/>
                    <a:cs typeface="IBM Plex Sans"/>
                    <a:sym typeface="IBM Plex Sans"/>
                  </a:rPr>
                  <a:t>THE FINLAB TOOLKIT</a:t>
                </a:r>
                <a:endParaRPr b="1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pic>
            <p:nvPicPr>
              <p:cNvPr id="26" name="Google Shape;26;p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629932" y="7094781"/>
                <a:ext cx="494539" cy="4303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" name="Google Shape;27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53150" y="7165073"/>
              <a:ext cx="1013800" cy="35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