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7560000" cy="10692000"/>
  <p:embeddedFontLst>
    <p:embeddedFont>
      <p:font typeface="IBM Plex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6">
          <p15:clr>
            <a:srgbClr val="A4A3A4"/>
          </p15:clr>
        </p15:guide>
        <p15:guide id="2" pos="5514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2880">
          <p15:clr>
            <a:srgbClr val="A4A3A4"/>
          </p15:clr>
        </p15:guide>
        <p15:guide id="6" orient="horz" pos="1274">
          <p15:clr>
            <a:srgbClr val="A4A3A4"/>
          </p15:clr>
        </p15:guide>
        <p15:guide id="7" pos="1911">
          <p15:clr>
            <a:srgbClr val="A4A3A4"/>
          </p15:clr>
        </p15:guide>
        <p15:guide id="8" pos="3894">
          <p15:clr>
            <a:srgbClr val="A4A3A4"/>
          </p15:clr>
        </p15:guide>
        <p15:guide id="9" pos="3676">
          <p15:clr>
            <a:srgbClr val="A4A3A4"/>
          </p15:clr>
        </p15:guide>
        <p15:guide id="10" pos="2032">
          <p15:clr>
            <a:srgbClr val="A4A3A4"/>
          </p15:clr>
        </p15:guide>
        <p15:guide id="11" pos="25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6"/>
        <p:guide pos="5514"/>
        <p:guide pos="144" orient="horz"/>
        <p:guide pos="3109" orient="horz"/>
        <p:guide pos="2880"/>
        <p:guide pos="1274" orient="horz"/>
        <p:guide pos="1911"/>
        <p:guide pos="3894"/>
        <p:guide pos="3676"/>
        <p:guide pos="2032"/>
        <p:guide pos="25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BMPlexSans-bold.fntdata"/><Relationship Id="rId27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BMPlex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cf90a455_0_154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cf90a455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a292b1e1_0_18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a292b1e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a292b1e1_0_19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a292b1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a292b1e1_0_20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a292b1e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a292b1e1_0_225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a292b1e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a292b1e1_0_23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a292b1e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a292b1e1_0_24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2a292b1e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2a292b1e1_0_26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2a292b1e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a292b1e1_0_301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2a292b1e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a292b1e1_0_28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a292b1e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a292b1e1_0_31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a292b1e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2a292b1e1_0_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2a292b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a292b1e1_0_325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2a292b1e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a292b1a5_0_30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a292b1a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a292b1e1_0_2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a292b1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a292b1e1_0_3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a292b1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a292b1e1_0_9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a292b1e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a292b1e1_0_12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a292b1e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a292b1e1_0_146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a292b1e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a292b1e1_0_156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a292b1e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292b1e1_0_16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2a292b1e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move from scoping of a problem or opportunity, deep contextual understanding of people’s lives and ecosystems, synthesis of insights, generation of ideas, and finally the creation and testing of concepts with target audiences.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91000" y="1988225"/>
            <a:ext cx="67335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44450" y="831750"/>
            <a:ext cx="6139500" cy="3615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Reflect on the story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Ask yourself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 was it a positive or negative experience?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Keep asking till you feel you have gotten to the root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strong insight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Ask your partner any follow up questions you may have - but you do not need to confirm the insight just yet</a:t>
            </a: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10 Min.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66" name="Google Shape;166;p22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67" name="Google Shape;16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 multiple creative ideas to solve for problem or opportunity - based on insights and understanding of users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Making the creative leap into solutions that will help the user accomplish their goals while addressing their deeper anxieties.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10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might we…  | What if…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78" name="Google Shape;178;p23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79" name="Google Shape;17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 multiple creative ideas to solve for problem or opportunity - based on insights and understanding of users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302" y="2021887"/>
            <a:ext cx="3022126" cy="22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435100" y="2794513"/>
            <a:ext cx="4071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creative process goes through a cycle of divergent and convergent thinking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91" name="Google Shape;191;p24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92" name="Google Shape;19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 multiple creative ideas to solve for problem or opportunity - based on insights and understanding of users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91000" y="1991200"/>
            <a:ext cx="6970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might we…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will help you frame your insight as an opportunity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if…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an object or a thing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 person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 service 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an interaction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 it was a communication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03" name="Google Shape;203;p25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04" name="Google Shape;20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444450" y="831750"/>
            <a:ext cx="6139500" cy="3615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Frame a HMW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based on your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 the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root problem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you think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your partner faced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Next, use the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tool to come up with some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potential solutions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 do not need to brainstorm with your partner but you could if both of you want to do so</a:t>
            </a: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10 Min.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13" name="Google Shape;213;p26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14" name="Google Shape;21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experienceable early versions of the solution with target users.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Making ideas real and tangible… to others who will help you build on it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10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Rapid sketching, Physical mock-ups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25" name="Google Shape;225;p27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26" name="Google Shape;22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91000" y="1991200"/>
            <a:ext cx="6970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WARM UP!</a:t>
            </a:r>
            <a:endParaRPr b="1" sz="3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Draw - </a:t>
            </a:r>
            <a:r>
              <a:rPr b="1" lang="en" sz="2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“Cat” | “Loan” | </a:t>
            </a:r>
            <a:r>
              <a:rPr b="1" lang="en" sz="2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“Experience”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experienceable early versions of the solution with target users.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38" name="Google Shape;23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444450" y="1264950"/>
            <a:ext cx="6139500" cy="2613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out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solution (s) that you have come up with for your partner.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doesn’t need to be perfect</a:t>
            </a: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10 Min.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47" name="Google Shape;247;p29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48" name="Google Shape;24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experienceable early versions of the solution with target users.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your solutions with intended users (and other stakeholders) and allowing critique and suggestions.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10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User testing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59" name="Google Shape;259;p30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60" name="Google Shape;26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experienceable early versions of the solution with target users.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391000" y="2261388"/>
            <a:ext cx="80391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can and should be done with both users and internal stakeholders</a:t>
            </a: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Desirability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(does it solve the problem? is it easy to use?)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Feasibility</a:t>
            </a: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(is it doable? is it practical?)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Viability</a:t>
            </a: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(is it affordable?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 resources available?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71" name="Google Shape;271;p31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72" name="Google Shape;27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44450" y="1020850"/>
            <a:ext cx="6139500" cy="34800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We’ll </a:t>
            </a: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experience</a:t>
            </a:r>
            <a:r>
              <a:rPr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human centered design</a:t>
            </a:r>
            <a:r>
              <a:rPr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through a simple exercise. </a:t>
            </a:r>
            <a:endParaRPr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Organise yourself as pairs.</a:t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444450" y="1374000"/>
            <a:ext cx="6139500" cy="2395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 your solution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 your partner.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Consider an iteration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based on your partner’s feedback. </a:t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Iterations can happen over many cycles</a:t>
            </a: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10 Min.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81" name="Google Shape;281;p32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82" name="Google Shape;28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91" name="Google Shape;29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44450" y="1462500"/>
            <a:ext cx="7838700" cy="2218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Re-design the experience</a:t>
            </a:r>
            <a:r>
              <a:rPr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taking a loan.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60 mins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444000" y="1201085"/>
            <a:ext cx="810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HCD in its most basic framing is understood to have five core phases 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1000" y="650850"/>
            <a:ext cx="6139500" cy="8730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5 STAGES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2010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FOUNDATION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17345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DISCOVERY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82680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8015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133500" y="2087750"/>
            <a:ext cx="14904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20101" y="2701200"/>
            <a:ext cx="14904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initial understanding of a problem or opportunity and the people who are impacted by or influence it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173450" y="2701200"/>
            <a:ext cx="14904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Study a problem or opportunity through the lenses of need, behaviour, motivation, pain and system dynamics - through interactions with people and other entities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826801" y="2689945"/>
            <a:ext cx="14904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sense of research and recognise actionable patterns, learnings, and insights to tackle problem or opportunity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480151" y="2689945"/>
            <a:ext cx="14904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 multiple creative ideas to solve for problem or opportunity - based on insights and understanding of users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133501" y="2701195"/>
            <a:ext cx="14904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and test  experienceable early versions of the solution with target users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DISCOVERY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Study a problem or opportunity through the lenses of need, behaviour, motivation, pain and system dynamics - through interactions with people and other entities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isten and understand another person’s joy and pain without bias and judgment.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power of stories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11" name="Google Shape;11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DISCOVERY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Study a problem or opportunity through the lenses of need, behaviour, motivation, pain and system dynamics - through interactions with people and other entities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91000" y="2277975"/>
            <a:ext cx="80391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Stories are accounts of experiences rather than just generalised statements of what people like or don’t like.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Stories are rich and textured because they have emotions, actors and situations.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They are the raw data for design.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23" name="Google Shape;12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44450" y="831750"/>
            <a:ext cx="6139500" cy="34800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Each of you to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share a story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describes loan taking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experience - positive or negative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 your partner.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Highlight </a:t>
            </a:r>
            <a:r>
              <a:rPr b="1"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emotions </a:t>
            </a:r>
            <a:r>
              <a:rPr lang="en" sz="3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 may have felt. </a:t>
            </a:r>
            <a:endParaRPr sz="3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could be your own story or something that you have heard. Keep a note of your partner’s story. </a:t>
            </a: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5 Minutes each. 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2" name="Google Shape;132;p19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33" name="Google Shape;13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sense of research and recognise actionable patterns, learnings, and insights to tackle problem or opportunity.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91000" y="1951900"/>
            <a:ext cx="80391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Uncovering the reasons behind observed emotions  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Whys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45" name="Google Shape;14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91000" y="742400"/>
            <a:ext cx="3964200" cy="495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91000" y="1355850"/>
            <a:ext cx="3964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sense of research and recognise actionable patterns, learnings, and insights to tackle problem or opportunity.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91000" y="2104300"/>
            <a:ext cx="80391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stories are about emotions, insights are about the underlying reasons. It’s like the tip of the iceberg - what’s hidden and outside the frame is where the insight usually lies. 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Pain point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(observation) 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the user was trying to accomplish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(needs)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Underlying reason </a:t>
            </a: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(insights)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56" name="Google Shape;156;p21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57" name="Google Shape;15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