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Lst>
  <p:sldSz cy="7560000" cx="10692000"/>
  <p:notesSz cx="7560000" cy="10692000"/>
  <p:embeddedFontLst>
    <p:embeddedFont>
      <p:font typeface="IBM Plex Sans"/>
      <p:regular r:id="rId11"/>
      <p:bold r:id="rId12"/>
      <p:italic r:id="rId13"/>
      <p:boldItalic r:id="rId14"/>
    </p:embeddedFont>
    <p:embeddedFont>
      <p:font typeface="IBM Plex Sans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regular.fntdata"/><Relationship Id="rId10" Type="http://schemas.openxmlformats.org/officeDocument/2006/relationships/slide" Target="slides/slide5.xml"/><Relationship Id="rId13" Type="http://schemas.openxmlformats.org/officeDocument/2006/relationships/font" Target="fonts/IBMPlexSans-italic.fntdata"/><Relationship Id="rId12" Type="http://schemas.openxmlformats.org/officeDocument/2006/relationships/font" Target="fonts/IBMPlex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regular.fntdata"/><Relationship Id="rId14" Type="http://schemas.openxmlformats.org/officeDocument/2006/relationships/font" Target="fonts/IBMPlexSans-boldItalic.fntdata"/><Relationship Id="rId17" Type="http://schemas.openxmlformats.org/officeDocument/2006/relationships/font" Target="fonts/IBMPlexSansLight-italic.fntdata"/><Relationship Id="rId16" Type="http://schemas.openxmlformats.org/officeDocument/2006/relationships/font" Target="fonts/IBMPlexSans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IBMPlexSans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53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545bece476_0_155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45bece476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45bece476_0_157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45bece476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5bece476_0_159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5bece476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5bece476_0_160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5bece476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b="1" lang="en" sz="1400">
                <a:solidFill>
                  <a:srgbClr val="8D86FC"/>
                </a:solidFill>
                <a:latin typeface="IBM Plex Sans"/>
                <a:ea typeface="IBM Plex Sans"/>
                <a:cs typeface="IBM Plex Sans"/>
                <a:sym typeface="IBM Plex Sans"/>
              </a:rPr>
              <a:t>HCD EXERCISE | DEFINE</a:t>
            </a:r>
            <a:endParaRPr sz="2400">
              <a:solidFill>
                <a:srgbClr val="8D86FC"/>
              </a:solidFill>
            </a:endParaRPr>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sp>
        <p:nvSpPr>
          <p:cNvPr id="16" name="Google Shape;16;p3"/>
          <p:cNvSpPr txBox="1"/>
          <p:nvPr>
            <p:ph idx="4294967295" type="body"/>
          </p:nvPr>
        </p:nvSpPr>
        <p:spPr>
          <a:xfrm>
            <a:off x="490750" y="1667758"/>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establish the needs and challenges of a target user/customer. To humanise the user that one can empathise with, and create solutions for.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Persona</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About ‘Persona’</a:t>
            </a:r>
            <a:endParaRPr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Personas are fictional “characters” we create to represent a pattern/type of user or stakeholder for whom a design or solution has to be developed. The persona is not a generic demographic profile but a summary of needs, behaviours, motivations, and challenges that helps provide us the foundation on which to create a solution.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PERSONA</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 </a:t>
            </a:r>
            <a:endParaRPr sz="1800">
              <a:solidFill>
                <a:srgbClr val="8D86FC"/>
              </a:solidFill>
            </a:endParaRPr>
          </a:p>
        </p:txBody>
      </p:sp>
      <p:sp>
        <p:nvSpPr>
          <p:cNvPr id="18" name="Google Shape;18;p3"/>
          <p:cNvSpPr/>
          <p:nvPr/>
        </p:nvSpPr>
        <p:spPr>
          <a:xfrm>
            <a:off x="4085200" y="1124325"/>
            <a:ext cx="6149700" cy="3474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331600" y="1430776"/>
            <a:ext cx="1778700" cy="209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a:off x="6264550" y="1323676"/>
            <a:ext cx="3815400" cy="27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About</a:t>
            </a:r>
            <a:r>
              <a:rPr b="1" lang="en" sz="900">
                <a:solidFill>
                  <a:srgbClr val="3C78D8"/>
                </a:solidFill>
                <a:latin typeface="IBM Plex Sans"/>
                <a:ea typeface="IBM Plex Sans"/>
                <a:cs typeface="IBM Plex Sans"/>
                <a:sym typeface="IBM Plex Sans"/>
              </a:rPr>
              <a:t>:</a:t>
            </a:r>
            <a:r>
              <a:rPr lang="en" sz="900">
                <a:latin typeface="IBM Plex Sans Light"/>
                <a:ea typeface="IBM Plex Sans Light"/>
                <a:cs typeface="IBM Plex Sans Light"/>
                <a:sym typeface="IBM Plex Sans Light"/>
              </a:rPr>
              <a:t> Background/Context</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Broad Goals:</a:t>
            </a:r>
            <a:r>
              <a:rPr lang="en" sz="900">
                <a:latin typeface="IBM Plex Sans Light"/>
                <a:ea typeface="IBM Plex Sans Light"/>
                <a:cs typeface="IBM Plex Sans Light"/>
                <a:sym typeface="IBM Plex Sans Light"/>
              </a:rPr>
              <a:t> What are aspirations and motivations that represent what the person wants in life?</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Specific Needs/Problem:</a:t>
            </a:r>
            <a:r>
              <a:rPr lang="en" sz="900">
                <a:solidFill>
                  <a:srgbClr val="8D86FC"/>
                </a:solidFill>
                <a:latin typeface="IBM Plex Sans Light"/>
                <a:ea typeface="IBM Plex Sans Light"/>
                <a:cs typeface="IBM Plex Sans Light"/>
                <a:sym typeface="IBM Plex Sans Light"/>
              </a:rPr>
              <a:t> </a:t>
            </a:r>
            <a:r>
              <a:rPr lang="en" sz="900">
                <a:solidFill>
                  <a:schemeClr val="dk1"/>
                </a:solidFill>
                <a:latin typeface="IBM Plex Sans Light"/>
                <a:ea typeface="IBM Plex Sans Light"/>
                <a:cs typeface="IBM Plex Sans Light"/>
                <a:sym typeface="IBM Plex Sans Light"/>
              </a:rPr>
              <a:t>What does he/she want that is relevant to specific problem/opportunity domain?</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8D86FC"/>
                </a:solidFill>
                <a:latin typeface="IBM Plex Sans"/>
                <a:ea typeface="IBM Plex Sans"/>
                <a:cs typeface="IBM Plex Sans"/>
                <a:sym typeface="IBM Plex Sans"/>
              </a:rPr>
              <a:t>Specific Behaviours:</a:t>
            </a:r>
            <a:r>
              <a:rPr lang="en" sz="900">
                <a:solidFill>
                  <a:schemeClr val="dk1"/>
                </a:solidFill>
                <a:latin typeface="IBM Plex Sans Light"/>
                <a:ea typeface="IBM Plex Sans Light"/>
                <a:cs typeface="IBM Plex Sans Light"/>
                <a:sym typeface="IBM Plex Sans Light"/>
              </a:rPr>
              <a:t> What are current behaviours and actions relevant to the specific domain?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Specific Motivators:</a:t>
            </a:r>
            <a:r>
              <a:rPr lang="en" sz="900">
                <a:latin typeface="IBM Plex Sans Light"/>
                <a:ea typeface="IBM Plex Sans Light"/>
                <a:cs typeface="IBM Plex Sans Light"/>
                <a:sym typeface="IBM Plex Sans Light"/>
              </a:rPr>
              <a:t> What are specific motivators as a user to engage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Specific Pain Points:</a:t>
            </a:r>
            <a:r>
              <a:rPr lang="en" sz="900">
                <a:solidFill>
                  <a:srgbClr val="8D86FC"/>
                </a:solidFill>
                <a:latin typeface="IBM Plex Sans Light"/>
                <a:ea typeface="IBM Plex Sans Light"/>
                <a:cs typeface="IBM Plex Sans Light"/>
                <a:sym typeface="IBM Plex Sans Light"/>
              </a:rPr>
              <a:t> </a:t>
            </a:r>
            <a:r>
              <a:rPr lang="en" sz="900">
                <a:latin typeface="IBM Plex Sans Light"/>
                <a:ea typeface="IBM Plex Sans Light"/>
                <a:cs typeface="IBM Plex Sans Light"/>
                <a:sym typeface="IBM Plex Sans Light"/>
              </a:rPr>
              <a:t>What are specific pain points as a user engaging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Quote:</a:t>
            </a:r>
            <a:r>
              <a:rPr lang="en" sz="900">
                <a:solidFill>
                  <a:srgbClr val="3C78D8"/>
                </a:solidFill>
                <a:latin typeface="IBM Plex Sans Light"/>
                <a:ea typeface="IBM Plex Sans Light"/>
                <a:cs typeface="IBM Plex Sans Light"/>
                <a:sym typeface="IBM Plex Sans Light"/>
              </a:rPr>
              <a:t> </a:t>
            </a:r>
            <a:r>
              <a:rPr lang="en" sz="900">
                <a:latin typeface="IBM Plex Sans Light"/>
                <a:ea typeface="IBM Plex Sans Light"/>
                <a:cs typeface="IBM Plex Sans Light"/>
                <a:sym typeface="IBM Plex Sans Light"/>
              </a:rPr>
              <a:t>Something the persona would say to summarise their position on the problem </a:t>
            </a:r>
            <a:endParaRPr sz="900">
              <a:latin typeface="IBM Plex Sans Light"/>
              <a:ea typeface="IBM Plex Sans Light"/>
              <a:cs typeface="IBM Plex Sans Light"/>
              <a:sym typeface="IBM Plex Sans Light"/>
            </a:endParaRPr>
          </a:p>
        </p:txBody>
      </p:sp>
      <p:sp>
        <p:nvSpPr>
          <p:cNvPr id="21" name="Google Shape;21;p3"/>
          <p:cNvSpPr/>
          <p:nvPr/>
        </p:nvSpPr>
        <p:spPr>
          <a:xfrm>
            <a:off x="4836363" y="48628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2" name="Google Shape;22;p3"/>
          <p:cNvSpPr txBox="1"/>
          <p:nvPr/>
        </p:nvSpPr>
        <p:spPr>
          <a:xfrm>
            <a:off x="4184326" y="51945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Persona</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Identify: </a:t>
            </a:r>
            <a:r>
              <a:rPr lang="en" sz="900">
                <a:solidFill>
                  <a:schemeClr val="dk1"/>
                </a:solidFill>
                <a:latin typeface="IBM Plex Sans Light"/>
                <a:ea typeface="IBM Plex Sans Light"/>
                <a:cs typeface="IBM Plex Sans Light"/>
                <a:sym typeface="IBM Plex Sans Light"/>
              </a:rPr>
              <a:t>Based on the research data, identify if there is a pattern emerging with regards to a particular type of user. This type can be the basis of the persona. </a:t>
            </a:r>
            <a:endParaRPr sz="1000">
              <a:solidFill>
                <a:schemeClr val="dk1"/>
              </a:solidFill>
              <a:latin typeface="IBM Plex Sans Light"/>
              <a:ea typeface="IBM Plex Sans Light"/>
              <a:cs typeface="IBM Plex Sans Light"/>
              <a:sym typeface="IBM Plex Sans Light"/>
            </a:endParaRPr>
          </a:p>
        </p:txBody>
      </p:sp>
      <p:sp>
        <p:nvSpPr>
          <p:cNvPr id="23" name="Google Shape;23;p3"/>
          <p:cNvSpPr/>
          <p:nvPr/>
        </p:nvSpPr>
        <p:spPr>
          <a:xfrm>
            <a:off x="6920050" y="484375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4" name="Google Shape;24;p3"/>
          <p:cNvSpPr txBox="1"/>
          <p:nvPr/>
        </p:nvSpPr>
        <p:spPr>
          <a:xfrm>
            <a:off x="6268013" y="517542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Details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Fill out: </a:t>
            </a:r>
            <a:r>
              <a:rPr lang="en" sz="900">
                <a:solidFill>
                  <a:schemeClr val="dk1"/>
                </a:solidFill>
                <a:latin typeface="IBM Plex Sans Light"/>
                <a:ea typeface="IBM Plex Sans Light"/>
                <a:cs typeface="IBM Plex Sans Light"/>
                <a:sym typeface="IBM Plex Sans Light"/>
              </a:rPr>
              <a:t>The sections under the different questions on the template based on the research collected, and the pattern emerging. </a:t>
            </a:r>
            <a:endParaRPr sz="1000">
              <a:solidFill>
                <a:schemeClr val="dk1"/>
              </a:solidFill>
              <a:latin typeface="IBM Plex Sans Light"/>
              <a:ea typeface="IBM Plex Sans Light"/>
              <a:cs typeface="IBM Plex Sans Light"/>
              <a:sym typeface="IBM Plex Sans Light"/>
            </a:endParaRPr>
          </a:p>
        </p:txBody>
      </p:sp>
      <p:sp>
        <p:nvSpPr>
          <p:cNvPr id="25" name="Google Shape;25;p3"/>
          <p:cNvSpPr/>
          <p:nvPr/>
        </p:nvSpPr>
        <p:spPr>
          <a:xfrm>
            <a:off x="9137550" y="48247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6" name="Google Shape;26;p3"/>
          <p:cNvSpPr txBox="1"/>
          <p:nvPr/>
        </p:nvSpPr>
        <p:spPr>
          <a:xfrm>
            <a:off x="8485513" y="51564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Image</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Add: </a:t>
            </a:r>
            <a:r>
              <a:rPr lang="en" sz="900">
                <a:solidFill>
                  <a:schemeClr val="dk1"/>
                </a:solidFill>
                <a:latin typeface="IBM Plex Sans Light"/>
                <a:ea typeface="IBM Plex Sans Light"/>
                <a:cs typeface="IBM Plex Sans Light"/>
                <a:sym typeface="IBM Plex Sans Light"/>
              </a:rPr>
              <a:t>An image of a person who represents the pattern/persona. The image does not need to belong to a person who has participated in the research.. </a:t>
            </a:r>
            <a:endParaRPr sz="1000">
              <a:solidFill>
                <a:schemeClr val="dk1"/>
              </a:solidFill>
              <a:latin typeface="IBM Plex Sans Light"/>
              <a:ea typeface="IBM Plex Sans Light"/>
              <a:cs typeface="IBM Plex Sans Light"/>
              <a:sym typeface="IBM Plex Sans Light"/>
            </a:endParaRPr>
          </a:p>
        </p:txBody>
      </p:sp>
      <p:pic>
        <p:nvPicPr>
          <p:cNvPr id="27" name="Google Shape;27;p3"/>
          <p:cNvPicPr preferRelativeResize="0"/>
          <p:nvPr/>
        </p:nvPicPr>
        <p:blipFill rotWithShape="1">
          <a:blip r:embed="rId3">
            <a:alphaModFix/>
          </a:blip>
          <a:srcRect b="8037" l="24616" r="22274" t="0"/>
          <a:stretch/>
        </p:blipFill>
        <p:spPr>
          <a:xfrm>
            <a:off x="4748952" y="1606148"/>
            <a:ext cx="911325" cy="1699350"/>
          </a:xfrm>
          <a:prstGeom prst="rect">
            <a:avLst/>
          </a:prstGeom>
          <a:noFill/>
          <a:ln>
            <a:noFill/>
          </a:ln>
        </p:spPr>
      </p:pic>
      <p:sp>
        <p:nvSpPr>
          <p:cNvPr id="28" name="Google Shape;28;p3"/>
          <p:cNvSpPr txBox="1"/>
          <p:nvPr/>
        </p:nvSpPr>
        <p:spPr>
          <a:xfrm>
            <a:off x="4331950" y="3611849"/>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Name:</a:t>
            </a:r>
            <a:r>
              <a:rPr b="1" lang="en" sz="900">
                <a:solidFill>
                  <a:srgbClr val="3C78D8"/>
                </a:solidFill>
                <a:latin typeface="IBM Plex Sans"/>
                <a:ea typeface="IBM Plex Sans"/>
                <a:cs typeface="IBM Plex Sans"/>
                <a:sym typeface="IBM Plex Sans"/>
              </a:rPr>
              <a:t> </a:t>
            </a:r>
            <a:r>
              <a:rPr lang="en" sz="900">
                <a:solidFill>
                  <a:schemeClr val="dk1"/>
                </a:solidFill>
                <a:latin typeface="IBM Plex Sans Light"/>
                <a:ea typeface="IBM Plex Sans Light"/>
                <a:cs typeface="IBM Plex Sans Light"/>
                <a:sym typeface="IBM Plex Sans Light"/>
              </a:rPr>
              <a:t>Real/Fictional</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9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Relevant Demographics:</a:t>
            </a:r>
            <a:r>
              <a:rPr lang="en" sz="900">
                <a:solidFill>
                  <a:schemeClr val="dk1"/>
                </a:solidFill>
                <a:latin typeface="IBM Plex Sans Light"/>
                <a:ea typeface="IBM Plex Sans Light"/>
                <a:cs typeface="IBM Plex Sans Light"/>
                <a:sym typeface="IBM Plex Sans Light"/>
              </a:rPr>
              <a:t> Age, Gender, Income, Family, Occupation</a:t>
            </a:r>
            <a:endParaRPr/>
          </a:p>
        </p:txBody>
      </p:sp>
      <p:sp>
        <p:nvSpPr>
          <p:cNvPr id="29" name="Google Shape;29;p3"/>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a:off x="0" y="7094781"/>
            <a:ext cx="10692000" cy="465069"/>
            <a:chOff x="0" y="7094781"/>
            <a:chExt cx="10692000" cy="465069"/>
          </a:xfrm>
        </p:grpSpPr>
        <p:grpSp>
          <p:nvGrpSpPr>
            <p:cNvPr id="31" name="Google Shape;31;p3"/>
            <p:cNvGrpSpPr/>
            <p:nvPr/>
          </p:nvGrpSpPr>
          <p:grpSpPr>
            <a:xfrm>
              <a:off x="0" y="7094781"/>
              <a:ext cx="10692000" cy="465069"/>
              <a:chOff x="0" y="7094781"/>
              <a:chExt cx="10692000" cy="465069"/>
            </a:xfrm>
          </p:grpSpPr>
          <p:sp>
            <p:nvSpPr>
              <p:cNvPr id="32" name="Google Shape;32;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34" name="Google Shape;34;p3"/>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35" name="Google Shape;35;p3"/>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1" name="Google Shape;41;p4"/>
          <p:cNvSpPr txBox="1"/>
          <p:nvPr>
            <p:ph idx="4294967295" type="body"/>
          </p:nvPr>
        </p:nvSpPr>
        <p:spPr>
          <a:xfrm>
            <a:off x="3649550" y="1071324"/>
            <a:ext cx="3076800" cy="53562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Session Flow</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Considering Persona </a:t>
            </a:r>
            <a:r>
              <a:rPr lang="en" sz="1100">
                <a:solidFill>
                  <a:srgbClr val="8D86FC"/>
                </a:solidFill>
                <a:latin typeface="IBM Plex Sans"/>
                <a:ea typeface="IBM Plex Sans"/>
                <a:cs typeface="IBM Plex Sans"/>
                <a:sym typeface="IBM Plex Sans"/>
              </a:rPr>
              <a:t>- 5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Building Persona </a:t>
            </a:r>
            <a:r>
              <a:rPr lang="en" sz="1100">
                <a:solidFill>
                  <a:srgbClr val="8D86FC"/>
                </a:solidFill>
                <a:latin typeface="IBM Plex Sans"/>
                <a:ea typeface="IBM Plex Sans"/>
                <a:cs typeface="IBM Plex Sans"/>
                <a:sym typeface="IBM Plex Sans"/>
              </a:rPr>
              <a:t>- 20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Refining Persona </a:t>
            </a:r>
            <a:r>
              <a:rPr lang="en" sz="1100">
                <a:solidFill>
                  <a:srgbClr val="8D86FC"/>
                </a:solidFill>
                <a:latin typeface="IBM Plex Sans"/>
                <a:ea typeface="IBM Plex Sans"/>
                <a:cs typeface="IBM Plex Sans"/>
                <a:sym typeface="IBM Plex Sans"/>
              </a:rPr>
              <a:t>- 5 Min</a:t>
            </a:r>
            <a:endParaRPr sz="1100">
              <a:solidFill>
                <a:srgbClr val="8D86FC"/>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8D86FC"/>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2" name="Google Shape;42;p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Notes</a:t>
            </a:r>
            <a:endParaRPr sz="1800">
              <a:solidFill>
                <a:srgbClr val="8D86FC"/>
              </a:solidFill>
              <a:latin typeface="IBM Plex Sans"/>
              <a:ea typeface="IBM Plex Sans"/>
              <a:cs typeface="IBM Plex Sans"/>
              <a:sym typeface="IBM Plex Sans"/>
            </a:endParaRPr>
          </a:p>
        </p:txBody>
      </p:sp>
      <p:sp>
        <p:nvSpPr>
          <p:cNvPr id="43" name="Google Shape;43;p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Personas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44" name="Google Shape;44;p4"/>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Points to Consider</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should not be confused with a generic demographic or segment profile. The personas have depth by being able to call out user needs, behaviours, motivations and pain points specifically.</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 is not a 1:1 match to a research respondent. Ideally a demographic, need based, behavioural pattern of users is brought alive as a representative persona.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When the persona is completed, one should feel like there is enough insight into the user, and the constraints are informative enough to come up with innovative and yet rooted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can be built for various types of target users, and also for various types of influencers depending on their stake in the problem or opportunity.</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5" name="Google Shape;45;p4"/>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46" name="Google Shape;46;p4"/>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b="1" lang="en" sz="1400">
                <a:solidFill>
                  <a:srgbClr val="8D86FC"/>
                </a:solidFill>
                <a:latin typeface="IBM Plex Sans"/>
                <a:ea typeface="IBM Plex Sans"/>
                <a:cs typeface="IBM Plex Sans"/>
                <a:sym typeface="IBM Plex Sans"/>
              </a:rPr>
              <a:t>HCD EXERCISE | DEFINE</a:t>
            </a:r>
            <a:endParaRPr sz="2400">
              <a:solidFill>
                <a:srgbClr val="8D86FC"/>
              </a:solidFill>
            </a:endParaRPr>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grpSp>
        <p:nvGrpSpPr>
          <p:cNvPr id="47" name="Google Shape;47;p4"/>
          <p:cNvGrpSpPr/>
          <p:nvPr/>
        </p:nvGrpSpPr>
        <p:grpSpPr>
          <a:xfrm>
            <a:off x="0" y="7094781"/>
            <a:ext cx="10692000" cy="465069"/>
            <a:chOff x="0" y="7094781"/>
            <a:chExt cx="10692000" cy="465069"/>
          </a:xfrm>
        </p:grpSpPr>
        <p:grpSp>
          <p:nvGrpSpPr>
            <p:cNvPr id="48" name="Google Shape;48;p4"/>
            <p:cNvGrpSpPr/>
            <p:nvPr/>
          </p:nvGrpSpPr>
          <p:grpSpPr>
            <a:xfrm>
              <a:off x="0" y="7094781"/>
              <a:ext cx="10692000" cy="465069"/>
              <a:chOff x="0" y="7094781"/>
              <a:chExt cx="10692000" cy="465069"/>
            </a:xfrm>
          </p:grpSpPr>
          <p:sp>
            <p:nvSpPr>
              <p:cNvPr id="49" name="Google Shape;49;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1" name="Google Shape;51;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52" name="Google Shape;52;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5"/>
          <p:cNvSpPr/>
          <p:nvPr/>
        </p:nvSpPr>
        <p:spPr>
          <a:xfrm>
            <a:off x="457200" y="923400"/>
            <a:ext cx="1778700" cy="2091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nvSpPr>
        <p:spPr>
          <a:xfrm>
            <a:off x="2390150" y="816300"/>
            <a:ext cx="77307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About:</a:t>
            </a:r>
            <a:r>
              <a:rPr lang="en" sz="1000">
                <a:latin typeface="IBM Plex Sans Light"/>
                <a:ea typeface="IBM Plex Sans Light"/>
                <a:cs typeface="IBM Plex Sans Light"/>
                <a:sym typeface="IBM Plex Sans Light"/>
              </a:rPr>
              <a:t> Background/Context</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Broad Goals:</a:t>
            </a:r>
            <a:r>
              <a:rPr lang="en" sz="1000">
                <a:latin typeface="IBM Plex Sans Light"/>
                <a:ea typeface="IBM Plex Sans Light"/>
                <a:cs typeface="IBM Plex Sans Light"/>
                <a:sym typeface="IBM Plex Sans Light"/>
              </a:rPr>
              <a:t> What are aspirations and motivations that represent what the person wants in life?</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Specific Needs/Problem:</a:t>
            </a:r>
            <a:r>
              <a:rPr lang="en" sz="1000">
                <a:solidFill>
                  <a:srgbClr val="8D86FC"/>
                </a:solidFill>
                <a:latin typeface="IBM Plex Sans Light"/>
                <a:ea typeface="IBM Plex Sans Light"/>
                <a:cs typeface="IBM Plex Sans Light"/>
                <a:sym typeface="IBM Plex Sans Light"/>
              </a:rPr>
              <a:t> </a:t>
            </a:r>
            <a:r>
              <a:rPr lang="en" sz="1000">
                <a:solidFill>
                  <a:schemeClr val="dk1"/>
                </a:solidFill>
                <a:latin typeface="IBM Plex Sans Light"/>
                <a:ea typeface="IBM Plex Sans Light"/>
                <a:cs typeface="IBM Plex Sans Light"/>
                <a:sym typeface="IBM Plex Sans Light"/>
              </a:rPr>
              <a:t>What does he/she want that is relevant to specific problem/opportunity domain?</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Specific Behaviours:</a:t>
            </a:r>
            <a:r>
              <a:rPr lang="en" sz="1000">
                <a:solidFill>
                  <a:srgbClr val="8D86FC"/>
                </a:solidFill>
                <a:latin typeface="IBM Plex Sans Light"/>
                <a:ea typeface="IBM Plex Sans Light"/>
                <a:cs typeface="IBM Plex Sans Light"/>
                <a:sym typeface="IBM Plex Sans Light"/>
              </a:rPr>
              <a:t> </a:t>
            </a:r>
            <a:r>
              <a:rPr lang="en" sz="1000">
                <a:solidFill>
                  <a:schemeClr val="dk1"/>
                </a:solidFill>
                <a:latin typeface="IBM Plex Sans Light"/>
                <a:ea typeface="IBM Plex Sans Light"/>
                <a:cs typeface="IBM Plex Sans Light"/>
                <a:sym typeface="IBM Plex Sans Light"/>
              </a:rPr>
              <a:t>What are current behaviours and actions relevant to the specific problem/opportunity domain?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Specific Motivators:</a:t>
            </a:r>
            <a:r>
              <a:rPr lang="en" sz="1000">
                <a:solidFill>
                  <a:srgbClr val="8D86FC"/>
                </a:solidFill>
                <a:latin typeface="IBM Plex Sans Light"/>
                <a:ea typeface="IBM Plex Sans Light"/>
                <a:cs typeface="IBM Plex Sans Light"/>
                <a:sym typeface="IBM Plex Sans Light"/>
              </a:rPr>
              <a:t> </a:t>
            </a:r>
            <a:r>
              <a:rPr lang="en" sz="1000">
                <a:latin typeface="IBM Plex Sans Light"/>
                <a:ea typeface="IBM Plex Sans Light"/>
                <a:cs typeface="IBM Plex Sans Light"/>
                <a:sym typeface="IBM Plex Sans Light"/>
              </a:rPr>
              <a:t>What are specific motivators as a user to engage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Specific Pain Points:</a:t>
            </a:r>
            <a:r>
              <a:rPr lang="en" sz="1000">
                <a:latin typeface="IBM Plex Sans Light"/>
                <a:ea typeface="IBM Plex Sans Light"/>
                <a:cs typeface="IBM Plex Sans Light"/>
                <a:sym typeface="IBM Plex Sans Light"/>
              </a:rPr>
              <a:t> What are specific pain points as a user engaging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Quote:</a:t>
            </a:r>
            <a:r>
              <a:rPr lang="en" sz="1000">
                <a:solidFill>
                  <a:srgbClr val="3C78D8"/>
                </a:solidFill>
                <a:latin typeface="IBM Plex Sans Light"/>
                <a:ea typeface="IBM Plex Sans Light"/>
                <a:cs typeface="IBM Plex Sans Light"/>
                <a:sym typeface="IBM Plex Sans Light"/>
              </a:rPr>
              <a:t> </a:t>
            </a:r>
            <a:r>
              <a:rPr lang="en" sz="1000">
                <a:latin typeface="IBM Plex Sans Light"/>
                <a:ea typeface="IBM Plex Sans Light"/>
                <a:cs typeface="IBM Plex Sans Light"/>
                <a:sym typeface="IBM Plex Sans Light"/>
              </a:rPr>
              <a:t>Something the persona would say to summarise their position on the problem, and write it as a quote</a:t>
            </a:r>
            <a:endParaRPr sz="1000">
              <a:latin typeface="IBM Plex Sans Light"/>
              <a:ea typeface="IBM Plex Sans Light"/>
              <a:cs typeface="IBM Plex Sans Light"/>
              <a:sym typeface="IBM Plex Sans Light"/>
            </a:endParaRPr>
          </a:p>
        </p:txBody>
      </p:sp>
      <p:sp>
        <p:nvSpPr>
          <p:cNvPr id="59" name="Google Shape;59;p5"/>
          <p:cNvSpPr txBox="1"/>
          <p:nvPr/>
        </p:nvSpPr>
        <p:spPr>
          <a:xfrm>
            <a:off x="457550" y="3104473"/>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Name: </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8D86FC"/>
                </a:solidFill>
                <a:latin typeface="IBM Plex Sans"/>
                <a:ea typeface="IBM Plex Sans"/>
                <a:cs typeface="IBM Plex Sans"/>
                <a:sym typeface="IBM Plex Sans"/>
              </a:rPr>
              <a:t>Relevant Demographics:</a:t>
            </a:r>
            <a:r>
              <a:rPr lang="en" sz="1000">
                <a:solidFill>
                  <a:srgbClr val="8D86FC"/>
                </a:solidFill>
                <a:latin typeface="IBM Plex Sans Light"/>
                <a:ea typeface="IBM Plex Sans Light"/>
                <a:cs typeface="IBM Plex Sans Light"/>
                <a:sym typeface="IBM Plex Sans Light"/>
              </a:rPr>
              <a:t> </a:t>
            </a:r>
            <a:endParaRPr sz="10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Age: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Gender:</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Income: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Family:</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Occupation:</a:t>
            </a:r>
            <a:endParaRPr b="1" sz="1000"/>
          </a:p>
        </p:txBody>
      </p:sp>
      <p:sp>
        <p:nvSpPr>
          <p:cNvPr id="60" name="Google Shape;60;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grpSp>
        <p:nvGrpSpPr>
          <p:cNvPr id="61" name="Google Shape;61;p5"/>
          <p:cNvGrpSpPr/>
          <p:nvPr/>
        </p:nvGrpSpPr>
        <p:grpSpPr>
          <a:xfrm>
            <a:off x="0" y="7094781"/>
            <a:ext cx="10692000" cy="465069"/>
            <a:chOff x="0" y="7094781"/>
            <a:chExt cx="10692000" cy="465069"/>
          </a:xfrm>
        </p:grpSpPr>
        <p:grpSp>
          <p:nvGrpSpPr>
            <p:cNvPr id="62" name="Google Shape;62;p5"/>
            <p:cNvGrpSpPr/>
            <p:nvPr/>
          </p:nvGrpSpPr>
          <p:grpSpPr>
            <a:xfrm>
              <a:off x="0" y="7094781"/>
              <a:ext cx="10692000" cy="465069"/>
              <a:chOff x="0" y="7094781"/>
              <a:chExt cx="10692000" cy="465069"/>
            </a:xfrm>
          </p:grpSpPr>
          <p:sp>
            <p:nvSpPr>
              <p:cNvPr id="63" name="Google Shape;63;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65" name="Google Shape;65;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6" name="Google Shape;66;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pic>
        <p:nvPicPr>
          <p:cNvPr id="72" name="Google Shape;72;p6"/>
          <p:cNvPicPr preferRelativeResize="0"/>
          <p:nvPr/>
        </p:nvPicPr>
        <p:blipFill>
          <a:blip r:embed="rId3">
            <a:alphaModFix/>
          </a:blip>
          <a:stretch>
            <a:fillRect/>
          </a:stretch>
        </p:blipFill>
        <p:spPr>
          <a:xfrm>
            <a:off x="2998803" y="800100"/>
            <a:ext cx="5008226" cy="5959798"/>
          </a:xfrm>
          <a:prstGeom prst="rect">
            <a:avLst/>
          </a:prstGeom>
          <a:noFill/>
          <a:ln>
            <a:noFill/>
          </a:ln>
        </p:spPr>
      </p:pic>
      <p:grpSp>
        <p:nvGrpSpPr>
          <p:cNvPr id="73" name="Google Shape;73;p6"/>
          <p:cNvGrpSpPr/>
          <p:nvPr/>
        </p:nvGrpSpPr>
        <p:grpSpPr>
          <a:xfrm>
            <a:off x="0" y="7094781"/>
            <a:ext cx="10692000" cy="465069"/>
            <a:chOff x="0" y="7094781"/>
            <a:chExt cx="10692000" cy="465069"/>
          </a:xfrm>
        </p:grpSpPr>
        <p:grpSp>
          <p:nvGrpSpPr>
            <p:cNvPr id="74" name="Google Shape;74;p6"/>
            <p:cNvGrpSpPr/>
            <p:nvPr/>
          </p:nvGrpSpPr>
          <p:grpSpPr>
            <a:xfrm>
              <a:off x="0" y="7094781"/>
              <a:ext cx="10692000" cy="465069"/>
              <a:chOff x="0" y="7094781"/>
              <a:chExt cx="10692000" cy="465069"/>
            </a:xfrm>
          </p:grpSpPr>
          <p:sp>
            <p:nvSpPr>
              <p:cNvPr id="75" name="Google Shape;75;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7" name="Google Shape;77;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8" name="Google Shape;78;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pic>
        <p:nvPicPr>
          <p:cNvPr id="84" name="Google Shape;84;p7"/>
          <p:cNvPicPr preferRelativeResize="0"/>
          <p:nvPr/>
        </p:nvPicPr>
        <p:blipFill>
          <a:blip r:embed="rId3">
            <a:alphaModFix/>
          </a:blip>
          <a:stretch>
            <a:fillRect/>
          </a:stretch>
        </p:blipFill>
        <p:spPr>
          <a:xfrm>
            <a:off x="1001006" y="753475"/>
            <a:ext cx="9003826" cy="6053026"/>
          </a:xfrm>
          <a:prstGeom prst="rect">
            <a:avLst/>
          </a:prstGeom>
          <a:noFill/>
          <a:ln>
            <a:noFill/>
          </a:ln>
        </p:spPr>
      </p:pic>
      <p:grpSp>
        <p:nvGrpSpPr>
          <p:cNvPr id="85" name="Google Shape;85;p7"/>
          <p:cNvGrpSpPr/>
          <p:nvPr/>
        </p:nvGrpSpPr>
        <p:grpSpPr>
          <a:xfrm>
            <a:off x="0" y="7094781"/>
            <a:ext cx="10692000" cy="465069"/>
            <a:chOff x="0" y="7094781"/>
            <a:chExt cx="10692000" cy="465069"/>
          </a:xfrm>
        </p:grpSpPr>
        <p:grpSp>
          <p:nvGrpSpPr>
            <p:cNvPr id="86" name="Google Shape;86;p7"/>
            <p:cNvGrpSpPr/>
            <p:nvPr/>
          </p:nvGrpSpPr>
          <p:grpSpPr>
            <a:xfrm>
              <a:off x="0" y="7094781"/>
              <a:ext cx="10692000" cy="465069"/>
              <a:chOff x="0" y="7094781"/>
              <a:chExt cx="10692000" cy="465069"/>
            </a:xfrm>
          </p:grpSpPr>
          <p:sp>
            <p:nvSpPr>
              <p:cNvPr id="87" name="Google Shape;87;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9" name="Google Shape;89;p7"/>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0" name="Google Shape;90;p7"/>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