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1pPr>
    <a:lvl2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2pPr>
    <a:lvl3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3pPr>
    <a:lvl4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4pPr>
    <a:lvl5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5pPr>
    <a:lvl6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6pPr>
    <a:lvl7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7pPr>
    <a:lvl8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8pPr>
    <a:lvl9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Neue Medium"/>
          <a:ea typeface="Helvetica Neue Medium"/>
          <a:cs typeface="Helvetica Neue Medium"/>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Neue Medium"/>
          <a:ea typeface="Helvetica Neue Medium"/>
          <a:cs typeface="Helvetica Neue Medium"/>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Neue Medium"/>
          <a:ea typeface="Helvetica Neue Medium"/>
          <a:cs typeface="Helvetica Neue Medium"/>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8" name="Shape 118"/>
          <p:cNvSpPr/>
          <p:nvPr>
            <p:ph type="sldImg"/>
          </p:nvPr>
        </p:nvSpPr>
        <p:spPr>
          <a:xfrm>
            <a:off x="1143000" y="685800"/>
            <a:ext cx="4572000" cy="3429000"/>
          </a:xfrm>
          <a:prstGeom prst="rect">
            <a:avLst/>
          </a:prstGeom>
        </p:spPr>
        <p:txBody>
          <a:bodyPr/>
          <a:lstStyle/>
          <a:p>
            <a:pPr/>
          </a:p>
        </p:txBody>
      </p:sp>
      <p:sp>
        <p:nvSpPr>
          <p:cNvPr id="119" name="Shape 11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2387600" y="8953500"/>
            <a:ext cx="19621500" cy="585521"/>
          </a:xfrm>
          <a:prstGeom prst="rect">
            <a:avLst/>
          </a:prstGeom>
        </p:spPr>
        <p:txBody>
          <a:bodyPr anchor="t"/>
          <a:lstStyle>
            <a:lvl1pPr marL="0" indent="0" algn="ctr">
              <a:spcBef>
                <a:spcPts val="0"/>
              </a:spcBef>
              <a:buSzTx/>
              <a:buNone/>
              <a:defRPr i="1" sz="3200"/>
            </a:lvl1pPr>
            <a:lvl2pPr marL="1025769" indent="-390769" algn="ctr">
              <a:spcBef>
                <a:spcPts val="0"/>
              </a:spcBef>
              <a:defRPr i="1" sz="3200"/>
            </a:lvl2pPr>
            <a:lvl3pPr marL="1660769" indent="-390769" algn="ctr">
              <a:spcBef>
                <a:spcPts val="0"/>
              </a:spcBef>
              <a:defRPr i="1" sz="3200"/>
            </a:lvl3pPr>
            <a:lvl4pPr marL="2295769" indent="-390769" algn="ctr">
              <a:spcBef>
                <a:spcPts val="0"/>
              </a:spcBef>
              <a:defRPr i="1" sz="3200"/>
            </a:lvl4pPr>
            <a:lvl5pPr marL="2930769" indent="-390769" algn="ctr">
              <a:spcBef>
                <a:spcPts val="0"/>
              </a:spcBef>
              <a:defRPr i="1" sz="32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13"/>
          </p:nvPr>
        </p:nvSpPr>
        <p:spPr>
          <a:xfrm>
            <a:off x="2387600" y="6076950"/>
            <a:ext cx="19621500" cy="825500"/>
          </a:xfrm>
          <a:prstGeom prst="rect">
            <a:avLst/>
          </a:prstGeom>
        </p:spPr>
        <p:txBody>
          <a:bodyPr/>
          <a:lstStyle/>
          <a:p>
            <a:pPr marL="0" indent="0" algn="ctr">
              <a:spcBef>
                <a:spcPts val="0"/>
              </a:spcBef>
              <a:buSzTx/>
              <a:buNone/>
              <a:defRPr>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8"/>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pic>
        <p:nvPicPr>
          <p:cNvPr id="110" name="FinLab_logo.png" descr="FinLab_logo.png"/>
          <p:cNvPicPr>
            <a:picLocks noChangeAspect="1"/>
          </p:cNvPicPr>
          <p:nvPr/>
        </p:nvPicPr>
        <p:blipFill>
          <a:blip r:embed="rId2">
            <a:extLst/>
          </a:blip>
          <a:stretch>
            <a:fillRect/>
          </a:stretch>
        </p:blipFill>
        <p:spPr>
          <a:xfrm>
            <a:off x="19509618" y="12652682"/>
            <a:ext cx="2294397" cy="801169"/>
          </a:xfrm>
          <a:prstGeom prst="rect">
            <a:avLst/>
          </a:prstGeom>
          <a:ln w="12700">
            <a:miter lim="400000"/>
          </a:ln>
        </p:spPr>
      </p:pic>
      <p:pic>
        <p:nvPicPr>
          <p:cNvPr id="111" name="UNCDF_logo.svg.png" descr="UNCDF_logo.svg.png"/>
          <p:cNvPicPr>
            <a:picLocks noChangeAspect="1"/>
          </p:cNvPicPr>
          <p:nvPr/>
        </p:nvPicPr>
        <p:blipFill>
          <a:blip r:embed="rId3">
            <a:extLst/>
          </a:blip>
          <a:stretch>
            <a:fillRect/>
          </a:stretch>
        </p:blipFill>
        <p:spPr>
          <a:xfrm>
            <a:off x="22467165" y="12700624"/>
            <a:ext cx="648807" cy="705285"/>
          </a:xfrm>
          <a:prstGeom prst="rect">
            <a:avLst/>
          </a:prstGeom>
          <a:ln w="12700">
            <a:miter lim="400000"/>
          </a:ln>
        </p:spPr>
      </p:pic>
      <p:sp>
        <p:nvSpPr>
          <p:cNvPr id="1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9"/>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9"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9" cy="461059"/>
          </a:xfrm>
          <a:prstGeom prst="rect">
            <a:avLst/>
          </a:prstGeom>
          <a:ln w="12700">
            <a:miter lim="400000"/>
          </a:ln>
        </p:spPr>
        <p:txBody>
          <a:bodyPr wrap="none" lIns="50800" tIns="50800" rIns="50800" bIns="50800">
            <a:spAutoFit/>
          </a:bodyPr>
          <a:lstStyle>
            <a:lvl1pPr>
              <a:defRPr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Helvetica Neue Medium"/>
          <a:ea typeface="Helvetica Neue Medium"/>
          <a:cs typeface="Helvetica Neue Medium"/>
          <a:sym typeface="Helvetica Neue Medium"/>
        </a:defRPr>
      </a:lvl9pPr>
    </p:titleStyle>
    <p:bodyStyle>
      <a:lvl1pPr marL="63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5pPr>
      <a:lvl6pPr marL="3761153" marR="0" indent="-586153"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6pPr>
      <a:lvl7pPr marL="4396153" marR="0" indent="-586153"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7pPr>
      <a:lvl8pPr marL="5031153" marR="0" indent="-586153"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8pPr>
      <a:lvl9pPr marL="5666153" marR="0" indent="-586153" algn="l" defTabSz="825500" rtl="0" latinLnBrk="0">
        <a:lnSpc>
          <a:spcPct val="100000"/>
        </a:lnSpc>
        <a:spcBef>
          <a:spcPts val="5900"/>
        </a:spcBef>
        <a:spcAft>
          <a:spcPts val="0"/>
        </a:spcAft>
        <a:buClrTx/>
        <a:buSzPct val="125000"/>
        <a:buFontTx/>
        <a:buChar char="•"/>
        <a:tabLst/>
        <a:defRPr b="0" baseline="0" cap="none" i="0" spc="0" strike="noStrike" sz="4800" u="none">
          <a:solidFill>
            <a:srgbClr val="000000"/>
          </a:solidFill>
          <a:uFillTx/>
          <a:latin typeface="+mj-lt"/>
          <a:ea typeface="+mj-ea"/>
          <a:cs typeface="+mj-cs"/>
          <a:sym typeface="Helvetica Neue"/>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0" algn="ctr" defTabSz="825500" rtl="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MICHAEL SEIBEL, CEO, YCOMBINATOR…"/>
          <p:cNvSpPr txBox="1"/>
          <p:nvPr/>
        </p:nvSpPr>
        <p:spPr>
          <a:xfrm>
            <a:off x="2086480" y="1170202"/>
            <a:ext cx="19835884" cy="17647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latin typeface="+mj-lt"/>
                <a:ea typeface="+mj-ea"/>
                <a:cs typeface="+mj-cs"/>
                <a:sym typeface="Helvetica Neue"/>
              </a:defRPr>
            </a:pPr>
            <a:r>
              <a:t>MICHAEL SEIBEL, CEO, YCOMBINATOR</a:t>
            </a:r>
          </a:p>
          <a:p>
            <a:pPr algn="l">
              <a:defRPr b="1" sz="3600">
                <a:latin typeface="+mj-lt"/>
                <a:ea typeface="+mj-ea"/>
                <a:cs typeface="+mj-cs"/>
                <a:sym typeface="Helvetica Neue"/>
              </a:defRPr>
            </a:pPr>
          </a:p>
          <a:p>
            <a:pPr algn="l">
              <a:defRPr b="1" sz="3600">
                <a:latin typeface="+mj-lt"/>
                <a:ea typeface="+mj-ea"/>
                <a:cs typeface="+mj-cs"/>
                <a:sym typeface="Helvetica Neue"/>
              </a:defRPr>
            </a:pPr>
            <a:r>
              <a:t>How to pitch your company?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MICHAEL SEIBEL, CEO, YCOMBINATOR…"/>
          <p:cNvSpPr txBox="1"/>
          <p:nvPr/>
        </p:nvSpPr>
        <p:spPr>
          <a:xfrm>
            <a:off x="2274058" y="5688583"/>
            <a:ext cx="19835884" cy="23388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5000">
                <a:latin typeface="+mj-lt"/>
                <a:ea typeface="+mj-ea"/>
                <a:cs typeface="+mj-cs"/>
                <a:sym typeface="Helvetica Neue"/>
              </a:defRPr>
            </a:pPr>
            <a:r>
              <a:t>One key aspect of any pitch prep is to tell a story.</a:t>
            </a:r>
          </a:p>
          <a:p>
            <a:pPr algn="l">
              <a:defRPr b="1" sz="3600">
                <a:latin typeface="+mj-lt"/>
                <a:ea typeface="+mj-ea"/>
                <a:cs typeface="+mj-cs"/>
                <a:sym typeface="Helvetica Neue"/>
              </a:defRPr>
            </a:pPr>
          </a:p>
          <a:p>
            <a:pPr algn="l">
              <a:defRPr>
                <a:latin typeface="+mj-lt"/>
                <a:ea typeface="+mj-ea"/>
                <a:cs typeface="+mj-cs"/>
                <a:sym typeface="Helvetica Neue"/>
              </a:defRPr>
            </a:pPr>
            <a:r>
              <a:t>Everyone loves a good story. And that’s not just my opinion — researchers have shown that our brains are hardwired to enjoy and remember stories. So how do you tell a good story?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MICHAEL SEIBEL, CEO, YCOMBINATOR…"/>
          <p:cNvSpPr txBox="1"/>
          <p:nvPr/>
        </p:nvSpPr>
        <p:spPr>
          <a:xfrm>
            <a:off x="2274058" y="3988080"/>
            <a:ext cx="19835884" cy="57779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5000">
                <a:latin typeface="+mj-lt"/>
                <a:ea typeface="+mj-ea"/>
                <a:cs typeface="+mj-cs"/>
                <a:sym typeface="Helvetica Neue"/>
              </a:defRPr>
            </a:pPr>
            <a:r>
              <a:t>Every story has 3 parts: </a:t>
            </a:r>
          </a:p>
          <a:p>
            <a:pPr algn="l">
              <a:defRPr b="1" sz="3600">
                <a:latin typeface="+mj-lt"/>
                <a:ea typeface="+mj-ea"/>
                <a:cs typeface="+mj-cs"/>
                <a:sym typeface="Helvetica Neue"/>
              </a:defRPr>
            </a:pPr>
          </a:p>
          <a:p>
            <a:pPr marL="360947" indent="-360947" algn="l">
              <a:buSzPct val="100000"/>
              <a:buChar char="•"/>
              <a:defRPr b="1">
                <a:latin typeface="+mj-lt"/>
                <a:ea typeface="+mj-ea"/>
                <a:cs typeface="+mj-cs"/>
                <a:sym typeface="Helvetica Neue"/>
              </a:defRPr>
            </a:pPr>
            <a:r>
              <a:t>The Setup</a:t>
            </a:r>
          </a:p>
          <a:p>
            <a:pPr marL="360947" indent="-360947" algn="l">
              <a:buSzPct val="100000"/>
              <a:buChar char="•"/>
              <a:defRPr b="1">
                <a:latin typeface="+mj-lt"/>
                <a:ea typeface="+mj-ea"/>
                <a:cs typeface="+mj-cs"/>
                <a:sym typeface="Helvetica Neue"/>
              </a:defRPr>
            </a:pPr>
            <a:r>
              <a:t>The Struggle</a:t>
            </a:r>
          </a:p>
          <a:p>
            <a:pPr marL="360947" indent="-360947" algn="l">
              <a:buSzPct val="100000"/>
              <a:buChar char="•"/>
              <a:defRPr b="1">
                <a:latin typeface="+mj-lt"/>
                <a:ea typeface="+mj-ea"/>
                <a:cs typeface="+mj-cs"/>
                <a:sym typeface="Helvetica Neue"/>
              </a:defRPr>
            </a:pPr>
            <a:r>
              <a:t>The Solution</a:t>
            </a:r>
          </a:p>
          <a:p>
            <a:pPr algn="l">
              <a:defRPr b="1">
                <a:latin typeface="+mj-lt"/>
                <a:ea typeface="+mj-ea"/>
                <a:cs typeface="+mj-cs"/>
                <a:sym typeface="Helvetica Neue"/>
              </a:defRPr>
            </a:pPr>
            <a:endParaRPr b="0"/>
          </a:p>
          <a:p>
            <a:pPr algn="l">
              <a:defRPr b="1">
                <a:latin typeface="+mj-lt"/>
                <a:ea typeface="+mj-ea"/>
                <a:cs typeface="+mj-cs"/>
                <a:sym typeface="Helvetica Neue"/>
              </a:defRPr>
            </a:pPr>
            <a:r>
              <a:rPr b="0"/>
              <a:t>The setup provides the listener with context that sets the scene. The struggle describes the conflict and confrontation among the characters. And the solution is the idea, strategy or product that helps the characters overcome the struggle.</a:t>
            </a:r>
            <a:endParaRPr b="0"/>
          </a:p>
          <a:p>
            <a:pPr algn="l">
              <a:defRPr b="1" sz="3600">
                <a:latin typeface="+mj-lt"/>
                <a:ea typeface="+mj-ea"/>
                <a:cs typeface="+mj-cs"/>
                <a:sym typeface="Helvetica Neue"/>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MICHAEL SEIBEL, CEO, YCOMBINATOR…"/>
          <p:cNvSpPr txBox="1"/>
          <p:nvPr/>
        </p:nvSpPr>
        <p:spPr>
          <a:xfrm>
            <a:off x="2086480" y="4343450"/>
            <a:ext cx="19835884" cy="40787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5000">
                <a:latin typeface="+mj-lt"/>
                <a:ea typeface="+mj-ea"/>
                <a:cs typeface="+mj-cs"/>
                <a:sym typeface="Helvetica Neue"/>
              </a:defRPr>
            </a:pPr>
            <a:r>
              <a:t>Which story should you tell?</a:t>
            </a:r>
          </a:p>
          <a:p>
            <a:pPr algn="l">
              <a:defRPr b="1">
                <a:latin typeface="+mj-lt"/>
                <a:ea typeface="+mj-ea"/>
                <a:cs typeface="+mj-cs"/>
                <a:sym typeface="Helvetica Neue"/>
              </a:defRPr>
            </a:pPr>
          </a:p>
          <a:p>
            <a:pPr algn="l">
              <a:defRPr b="1">
                <a:latin typeface="+mj-lt"/>
                <a:ea typeface="+mj-ea"/>
                <a:cs typeface="+mj-cs"/>
                <a:sym typeface="Helvetica Neue"/>
              </a:defRPr>
            </a:pPr>
            <a:r>
              <a:rPr b="0"/>
              <a:t>There are many types of stories you can tell investors. It might be how your company came to be, how you landed your first customer, or your ‘hockey-stick’ moment.</a:t>
            </a:r>
            <a:endParaRPr b="0"/>
          </a:p>
          <a:p>
            <a:pPr algn="l">
              <a:defRPr b="1">
                <a:latin typeface="+mj-lt"/>
                <a:ea typeface="+mj-ea"/>
                <a:cs typeface="+mj-cs"/>
                <a:sym typeface="Helvetica Neue"/>
              </a:defRPr>
            </a:pPr>
            <a:endParaRPr b="0"/>
          </a:p>
          <a:p>
            <a:pPr algn="l">
              <a:defRPr b="1">
                <a:latin typeface="+mj-lt"/>
                <a:ea typeface="+mj-ea"/>
                <a:cs typeface="+mj-cs"/>
                <a:sym typeface="Helvetica Neue"/>
              </a:defRPr>
            </a:pPr>
            <a:r>
              <a:rPr b="0"/>
              <a:t>The point of a story is to explain the logic and data arguments in a way that resonates emotionally with your audience. Whatever the story, the following techniques will help you tell it in a way that connects with people.</a:t>
            </a:r>
            <a:endParaRPr b="0"/>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MICHAEL SEIBEL, CEO, YCOMBINATOR…"/>
          <p:cNvSpPr txBox="1"/>
          <p:nvPr/>
        </p:nvSpPr>
        <p:spPr>
          <a:xfrm>
            <a:off x="2086480" y="4803817"/>
            <a:ext cx="19835884" cy="5463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81263" indent="-481263" algn="l">
              <a:spcBef>
                <a:spcPts val="3000"/>
              </a:spcBef>
              <a:buSzPct val="100000"/>
              <a:buAutoNum type="arabicPeriod" startAt="1"/>
              <a:defRPr b="1">
                <a:latin typeface="+mj-lt"/>
                <a:ea typeface="+mj-ea"/>
                <a:cs typeface="+mj-cs"/>
                <a:sym typeface="Helvetica Neue"/>
              </a:defRPr>
            </a:pPr>
            <a:r>
              <a:t>Ask your audience questions</a:t>
            </a:r>
            <a:br/>
            <a:r>
              <a:rPr b="0"/>
              <a:t>Questions are powerful because they create a curiosity gap. For your questions to land, make sure you use the word ‘you’ in them.</a:t>
            </a:r>
            <a:endParaRPr b="0"/>
          </a:p>
          <a:p>
            <a:pPr marL="481263" indent="-481263" algn="l">
              <a:spcBef>
                <a:spcPts val="3000"/>
              </a:spcBef>
              <a:buSzPct val="100000"/>
              <a:buAutoNum type="arabicPeriod" startAt="1"/>
              <a:defRPr b="1">
                <a:latin typeface="+mj-lt"/>
                <a:ea typeface="+mj-ea"/>
                <a:cs typeface="+mj-cs"/>
                <a:sym typeface="Helvetica Neue"/>
              </a:defRPr>
            </a:pPr>
            <a:r>
              <a:t>Place your audience in the scene</a:t>
            </a:r>
            <a:br>
              <a:rPr b="0"/>
            </a:br>
            <a:r>
              <a:rPr b="0"/>
              <a:t>Your goal isn’t to retell; you want your audience to relive it with you. Place them into the scene with you, to fire up their imagination.</a:t>
            </a:r>
            <a:endParaRPr b="0"/>
          </a:p>
          <a:p>
            <a:pPr marL="481263" indent="-481263" algn="l">
              <a:spcBef>
                <a:spcPts val="3000"/>
              </a:spcBef>
              <a:buSzPct val="100000"/>
              <a:buAutoNum type="arabicPeriod" startAt="1"/>
              <a:defRPr b="1">
                <a:latin typeface="+mj-lt"/>
                <a:ea typeface="+mj-ea"/>
                <a:cs typeface="+mj-cs"/>
                <a:sym typeface="Helvetica Neue"/>
              </a:defRPr>
            </a:pPr>
            <a:r>
              <a:t>Make the characters relatable</a:t>
            </a:r>
            <a:br>
              <a:rPr b="0"/>
            </a:br>
            <a:r>
              <a:rPr b="0"/>
              <a:t>Every story has characters. They could be your teammates, your customers, even your competitors. To make a character relatable, you can compare them to someone your audience is likely to know; perhaps their boss, a common entrepreneur profile, or even a celebrity.</a:t>
            </a:r>
          </a:p>
        </p:txBody>
      </p:sp>
      <p:sp>
        <p:nvSpPr>
          <p:cNvPr id="150" name="MICHAEL SEIBEL, CEO, YCOMBINATOR…"/>
          <p:cNvSpPr txBox="1"/>
          <p:nvPr/>
        </p:nvSpPr>
        <p:spPr>
          <a:xfrm>
            <a:off x="2086480" y="3449150"/>
            <a:ext cx="19835884" cy="16325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5000" u="sng">
                <a:latin typeface="+mj-lt"/>
                <a:ea typeface="+mj-ea"/>
                <a:cs typeface="+mj-cs"/>
                <a:sym typeface="Helvetica Neue"/>
              </a:defRPr>
            </a:pPr>
            <a:r>
              <a:rPr b="0"/>
              <a:t>Part 1: </a:t>
            </a:r>
            <a:r>
              <a:t>The Setup</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MICHAEL SEIBEL, CEO, YCOMBINATOR…"/>
          <p:cNvSpPr txBox="1"/>
          <p:nvPr/>
        </p:nvSpPr>
        <p:spPr>
          <a:xfrm>
            <a:off x="2086480" y="2936812"/>
            <a:ext cx="19835884" cy="91714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81263" indent="-481263" algn="l">
              <a:spcBef>
                <a:spcPts val="500"/>
              </a:spcBef>
              <a:buSzPct val="100000"/>
              <a:buAutoNum type="arabicPeriod" startAt="1"/>
              <a:defRPr b="1">
                <a:latin typeface="+mj-lt"/>
                <a:ea typeface="+mj-ea"/>
                <a:cs typeface="+mj-cs"/>
                <a:sym typeface="Helvetica Neue"/>
              </a:defRPr>
            </a:pPr>
            <a:r>
              <a:t>Make the problem seem familiar</a:t>
            </a:r>
            <a:br/>
            <a:r>
              <a:rPr b="0"/>
              <a:t>Just like comparing the characters to familiar people, you can compare the problem to something your audience is familiar with. This is why you have to do your homework on your investors — so you can use the information to relate to them. Place your audience in the scene.</a:t>
            </a:r>
            <a:endParaRPr b="0"/>
          </a:p>
          <a:p>
            <a:pPr marL="481263" indent="-481263" algn="l">
              <a:spcBef>
                <a:spcPts val="500"/>
              </a:spcBef>
              <a:buSzPct val="100000"/>
              <a:buAutoNum type="arabicPeriod" startAt="1"/>
              <a:defRPr b="1">
                <a:latin typeface="+mj-lt"/>
                <a:ea typeface="+mj-ea"/>
                <a:cs typeface="+mj-cs"/>
                <a:sym typeface="Helvetica Neue"/>
              </a:defRPr>
            </a:pPr>
            <a:r>
              <a:t>Replace ‘I’ and ‘we’ with ‘you’</a:t>
            </a:r>
            <a:br/>
            <a:r>
              <a:rPr b="0"/>
              <a:t>When you talk about your business, there’s a tendency to overuse the word ‘I’. A powerful technique of storytelling is to replace ‘I’ with ‘you’.</a:t>
            </a:r>
            <a:endParaRPr b="0"/>
          </a:p>
          <a:p>
            <a:pPr marL="481263" indent="-481263" algn="l">
              <a:spcBef>
                <a:spcPts val="500"/>
              </a:spcBef>
              <a:buSzPct val="100000"/>
              <a:buAutoNum type="arabicPeriod" startAt="1"/>
              <a:defRPr b="1">
                <a:latin typeface="+mj-lt"/>
                <a:ea typeface="+mj-ea"/>
                <a:cs typeface="+mj-cs"/>
                <a:sym typeface="Helvetica Neue"/>
              </a:defRPr>
            </a:pPr>
            <a:r>
              <a:t>Use dialogue in the present tense</a:t>
            </a:r>
            <a:br>
              <a:rPr b="0"/>
            </a:br>
            <a:r>
              <a:rPr b="0"/>
              <a:t>Dialogue makes people seem real — and people like to hear about other people. It also lets you take things from the past and talk about them in the present tense, which creates a sense of urgency. </a:t>
            </a:r>
            <a:endParaRPr b="0"/>
          </a:p>
          <a:p>
            <a:pPr marL="481263" indent="-481263" algn="l">
              <a:spcBef>
                <a:spcPts val="500"/>
              </a:spcBef>
              <a:buSzPct val="100000"/>
              <a:buAutoNum type="arabicPeriod" startAt="1"/>
              <a:defRPr b="1">
                <a:latin typeface="+mj-lt"/>
                <a:ea typeface="+mj-ea"/>
                <a:cs typeface="+mj-cs"/>
                <a:sym typeface="Helvetica Neue"/>
              </a:defRPr>
            </a:pPr>
            <a:r>
              <a:t>Use specific details</a:t>
            </a:r>
            <a:br>
              <a:rPr b="0"/>
            </a:br>
            <a:r>
              <a:rPr b="0"/>
              <a:t>Statistics are attributes of a sample. But in your story, you want to present real, observed values. Details about location, time and money can bring your story to life. </a:t>
            </a:r>
            <a:endParaRPr b="0"/>
          </a:p>
          <a:p>
            <a:pPr marL="481263" indent="-481263" algn="l">
              <a:spcBef>
                <a:spcPts val="500"/>
              </a:spcBef>
              <a:buSzPct val="100000"/>
              <a:buAutoNum type="arabicPeriod" startAt="1"/>
              <a:defRPr b="1">
                <a:latin typeface="+mj-lt"/>
                <a:ea typeface="+mj-ea"/>
                <a:cs typeface="+mj-cs"/>
                <a:sym typeface="Helvetica Neue"/>
              </a:defRPr>
            </a:pPr>
            <a:r>
              <a:t>Use the ‘pregnant pause’</a:t>
            </a:r>
            <a:br>
              <a:rPr b="0"/>
            </a:br>
            <a:r>
              <a:rPr b="0"/>
              <a:t>It’s in moments of silence that the audience can really check in with their feelings. Use a dramatic pause to emphasise the significance of a certain point in the story.</a:t>
            </a:r>
            <a:endParaRPr b="0"/>
          </a:p>
          <a:p>
            <a:pPr marL="481263" indent="-481263" algn="l">
              <a:spcBef>
                <a:spcPts val="500"/>
              </a:spcBef>
              <a:buSzPct val="100000"/>
              <a:buAutoNum type="arabicPeriod" startAt="1"/>
              <a:defRPr b="1">
                <a:latin typeface="+mj-lt"/>
                <a:ea typeface="+mj-ea"/>
                <a:cs typeface="+mj-cs"/>
                <a:sym typeface="Helvetica Neue"/>
              </a:defRPr>
            </a:pPr>
            <a:r>
              <a:t>Prompt the audience to feel</a:t>
            </a:r>
            <a:br>
              <a:rPr b="0"/>
            </a:br>
            <a:r>
              <a:rPr b="0"/>
              <a:t>The goal of your story is to create an emotional impact, not just a logical one. So at the most emotionally intense moments in your story, ask your audience to imagine how they would feel in that situation.</a:t>
            </a:r>
          </a:p>
        </p:txBody>
      </p:sp>
      <p:sp>
        <p:nvSpPr>
          <p:cNvPr id="153" name="MICHAEL SEIBEL, CEO, YCOMBINATOR…"/>
          <p:cNvSpPr txBox="1"/>
          <p:nvPr/>
        </p:nvSpPr>
        <p:spPr>
          <a:xfrm>
            <a:off x="2086480" y="1607756"/>
            <a:ext cx="19835884" cy="1632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5000" u="sng">
                <a:latin typeface="+mj-lt"/>
                <a:ea typeface="+mj-ea"/>
                <a:cs typeface="+mj-cs"/>
                <a:sym typeface="Helvetica Neue"/>
              </a:defRPr>
            </a:pPr>
            <a:r>
              <a:rPr b="0"/>
              <a:t>Part 2:</a:t>
            </a:r>
            <a:r>
              <a:t> The Struggle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MICHAEL SEIBEL, CEO, YCOMBINATOR…"/>
          <p:cNvSpPr txBox="1"/>
          <p:nvPr/>
        </p:nvSpPr>
        <p:spPr>
          <a:xfrm>
            <a:off x="2086480" y="4343450"/>
            <a:ext cx="19835884" cy="54630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481263" indent="-481263" algn="l">
              <a:spcBef>
                <a:spcPts val="3000"/>
              </a:spcBef>
              <a:buSzPct val="100000"/>
              <a:buAutoNum type="arabicPeriod" startAt="1"/>
              <a:defRPr b="1">
                <a:latin typeface="+mj-lt"/>
                <a:ea typeface="+mj-ea"/>
                <a:cs typeface="+mj-cs"/>
                <a:sym typeface="Helvetica Neue"/>
              </a:defRPr>
            </a:pPr>
            <a:r>
              <a:t>Introduce the solution as a question</a:t>
            </a:r>
            <a:br/>
            <a:r>
              <a:rPr b="0"/>
              <a:t>Before you tell them about your product or solution, ask the question, ‘What if . . . ?’ Again, open the curiosity gap before you fill it.</a:t>
            </a:r>
            <a:endParaRPr b="0"/>
          </a:p>
          <a:p>
            <a:pPr marL="481263" indent="-481263" algn="l">
              <a:spcBef>
                <a:spcPts val="3000"/>
              </a:spcBef>
              <a:buSzPct val="100000"/>
              <a:buAutoNum type="arabicPeriod" startAt="1"/>
              <a:defRPr b="1">
                <a:latin typeface="+mj-lt"/>
                <a:ea typeface="+mj-ea"/>
                <a:cs typeface="+mj-cs"/>
                <a:sym typeface="Helvetica Neue"/>
              </a:defRPr>
            </a:pPr>
            <a:r>
              <a:t>Let someone else be the hero</a:t>
            </a:r>
            <a:br>
              <a:rPr b="0"/>
            </a:br>
            <a:r>
              <a:rPr b="0"/>
              <a:t>Don’t assume that you have to be the hero of your story. Giving credit for the solution to someone else can be a powerful way to come off as both humble and relatable to your audience. You can credit a mentor, a book, a teammate, another product, or even a stranger.</a:t>
            </a:r>
            <a:endParaRPr b="0"/>
          </a:p>
          <a:p>
            <a:pPr marL="481263" indent="-481263" algn="l">
              <a:spcBef>
                <a:spcPts val="3000"/>
              </a:spcBef>
              <a:buSzPct val="100000"/>
              <a:buAutoNum type="arabicPeriod" startAt="1"/>
              <a:defRPr b="1">
                <a:latin typeface="+mj-lt"/>
                <a:ea typeface="+mj-ea"/>
                <a:cs typeface="+mj-cs"/>
                <a:sym typeface="Helvetica Neue"/>
              </a:defRPr>
            </a:pPr>
            <a:r>
              <a:t>Physical gestures</a:t>
            </a:r>
            <a:br>
              <a:rPr b="0"/>
            </a:br>
            <a:r>
              <a:rPr b="0"/>
              <a:t>Using motion — hand gestures, facial expressions, body posture, even just walking around — is an advanced technique. However, done correctly it can add to the narrative and make your story even more memorable.</a:t>
            </a:r>
          </a:p>
        </p:txBody>
      </p:sp>
      <p:sp>
        <p:nvSpPr>
          <p:cNvPr id="156" name="MICHAEL SEIBEL, CEO, YCOMBINATOR…"/>
          <p:cNvSpPr txBox="1"/>
          <p:nvPr/>
        </p:nvSpPr>
        <p:spPr>
          <a:xfrm>
            <a:off x="2086480" y="2104103"/>
            <a:ext cx="19835884" cy="16325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5000" u="sng">
                <a:latin typeface="+mj-lt"/>
                <a:ea typeface="+mj-ea"/>
                <a:cs typeface="+mj-cs"/>
                <a:sym typeface="Helvetica Neue"/>
              </a:defRPr>
            </a:pPr>
            <a:r>
              <a:rPr b="0"/>
              <a:t>Part 3:</a:t>
            </a:r>
            <a:r>
              <a:t> The Solution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1 What do you do?…"/>
          <p:cNvSpPr txBox="1"/>
          <p:nvPr/>
        </p:nvSpPr>
        <p:spPr>
          <a:xfrm>
            <a:off x="2086480" y="3861520"/>
            <a:ext cx="19835884" cy="24785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latin typeface="+mj-lt"/>
                <a:ea typeface="+mj-ea"/>
                <a:cs typeface="+mj-cs"/>
                <a:sym typeface="Helvetica Neue"/>
              </a:defRPr>
            </a:pPr>
            <a:r>
              <a:t>1 What do you do? </a:t>
            </a:r>
          </a:p>
          <a:p>
            <a:pPr algn="l">
              <a:defRPr>
                <a:latin typeface="+mj-lt"/>
                <a:ea typeface="+mj-ea"/>
                <a:cs typeface="+mj-cs"/>
                <a:sym typeface="Helvetica Neue"/>
              </a:defRPr>
            </a:pPr>
            <a:r>
              <a:t>Your goal when answering this question should not be to have me understand your whole business but rather make me interested enough to ask follow-up questions.</a:t>
            </a:r>
          </a:p>
          <a:p>
            <a:pPr algn="l">
              <a:defRPr>
                <a:latin typeface="+mj-lt"/>
                <a:ea typeface="+mj-ea"/>
                <a:cs typeface="+mj-cs"/>
                <a:sym typeface="Helvetica Neue"/>
              </a:defRPr>
            </a:pPr>
            <a:r>
              <a:t>If you’re having trouble communicating your product simply, walking me through the user path can be an effective tactic.</a:t>
            </a:r>
          </a:p>
        </p:txBody>
      </p:sp>
      <p:sp>
        <p:nvSpPr>
          <p:cNvPr id="124" name="MICHAEL SEIBEL, CEO, YCOMBINATOR…"/>
          <p:cNvSpPr txBox="1"/>
          <p:nvPr/>
        </p:nvSpPr>
        <p:spPr>
          <a:xfrm>
            <a:off x="2086480" y="1170202"/>
            <a:ext cx="19835884" cy="17647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latin typeface="+mj-lt"/>
                <a:ea typeface="+mj-ea"/>
                <a:cs typeface="+mj-cs"/>
                <a:sym typeface="Helvetica Neue"/>
              </a:defRPr>
            </a:pPr>
            <a:r>
              <a:t>MICHAEL SEIBEL, CEO, YCOMBINATOR</a:t>
            </a:r>
          </a:p>
          <a:p>
            <a:pPr algn="l">
              <a:defRPr b="1" sz="3600">
                <a:latin typeface="+mj-lt"/>
                <a:ea typeface="+mj-ea"/>
                <a:cs typeface="+mj-cs"/>
                <a:sym typeface="Helvetica Neue"/>
              </a:defRPr>
            </a:pPr>
          </a:p>
          <a:p>
            <a:pPr algn="l">
              <a:defRPr b="1" sz="3600">
                <a:latin typeface="+mj-lt"/>
                <a:ea typeface="+mj-ea"/>
                <a:cs typeface="+mj-cs"/>
                <a:sym typeface="Helvetica Neue"/>
              </a:defRPr>
            </a:pPr>
            <a:r>
              <a:t>How to pitch your company?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1 What do you do?…"/>
          <p:cNvSpPr txBox="1"/>
          <p:nvPr/>
        </p:nvSpPr>
        <p:spPr>
          <a:xfrm>
            <a:off x="2086480" y="3861520"/>
            <a:ext cx="19835884" cy="58059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solidFill>
                  <a:srgbClr val="929292"/>
                </a:solidFill>
                <a:latin typeface="+mj-lt"/>
                <a:ea typeface="+mj-ea"/>
                <a:cs typeface="+mj-cs"/>
                <a:sym typeface="Helvetica Neue"/>
              </a:defRPr>
            </a:pPr>
            <a:r>
              <a:t>1 What do you do? </a:t>
            </a:r>
          </a:p>
          <a:p>
            <a:pPr algn="l">
              <a:defRPr>
                <a:solidFill>
                  <a:srgbClr val="929292"/>
                </a:solidFill>
                <a:latin typeface="+mj-lt"/>
                <a:ea typeface="+mj-ea"/>
                <a:cs typeface="+mj-cs"/>
                <a:sym typeface="Helvetica Neue"/>
              </a:defRPr>
            </a:pPr>
            <a:r>
              <a:t>Your goal when answering this question should not be to have me understand your whole business but rather make me interested enough to ask follow-up questions.</a:t>
            </a:r>
          </a:p>
          <a:p>
            <a:pPr algn="l">
              <a:defRPr>
                <a:solidFill>
                  <a:srgbClr val="929292"/>
                </a:solidFill>
                <a:latin typeface="+mj-lt"/>
                <a:ea typeface="+mj-ea"/>
                <a:cs typeface="+mj-cs"/>
                <a:sym typeface="Helvetica Neue"/>
              </a:defRPr>
            </a:pPr>
            <a:r>
              <a:t>If you’re having trouble communicating your product simply, walking me through the user path can be an effective tactic.</a:t>
            </a:r>
          </a:p>
          <a:p>
            <a:pPr algn="l">
              <a:defRPr b="1">
                <a:latin typeface="+mj-lt"/>
                <a:ea typeface="+mj-ea"/>
                <a:cs typeface="+mj-cs"/>
                <a:sym typeface="Helvetica Neue"/>
              </a:defRPr>
            </a:pPr>
          </a:p>
          <a:p>
            <a:pPr algn="l">
              <a:defRPr b="1">
                <a:latin typeface="+mj-lt"/>
                <a:ea typeface="+mj-ea"/>
                <a:cs typeface="+mj-cs"/>
                <a:sym typeface="Helvetica Neue"/>
              </a:defRPr>
            </a:pPr>
          </a:p>
          <a:p>
            <a:pPr algn="l">
              <a:defRPr b="1" sz="3600">
                <a:latin typeface="+mj-lt"/>
                <a:ea typeface="+mj-ea"/>
                <a:cs typeface="+mj-cs"/>
                <a:sym typeface="Helvetica Neue"/>
              </a:defRPr>
            </a:pPr>
            <a:r>
              <a:t>2 How big is the market? </a:t>
            </a:r>
          </a:p>
          <a:p>
            <a:pPr algn="l">
              <a:defRPr>
                <a:latin typeface="+mj-lt"/>
                <a:ea typeface="+mj-ea"/>
                <a:cs typeface="+mj-cs"/>
                <a:sym typeface="Helvetica Neue"/>
              </a:defRPr>
            </a:pPr>
            <a:r>
              <a:t>When you’re estimating market size and what % you could own, there are two methods: top down and bottom up. With the top down approach you determine the total market and estimate your potential share of it. With bottom up you figure out where comparable products are sold, how many of them are sold, and what % of those sales you could take.</a:t>
            </a:r>
          </a:p>
        </p:txBody>
      </p:sp>
      <p:sp>
        <p:nvSpPr>
          <p:cNvPr id="127" name="MICHAEL SEIBEL, CEO, YCOMBINATOR…"/>
          <p:cNvSpPr txBox="1"/>
          <p:nvPr/>
        </p:nvSpPr>
        <p:spPr>
          <a:xfrm>
            <a:off x="2086480" y="1170202"/>
            <a:ext cx="19835884" cy="17647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latin typeface="+mj-lt"/>
                <a:ea typeface="+mj-ea"/>
                <a:cs typeface="+mj-cs"/>
                <a:sym typeface="Helvetica Neue"/>
              </a:defRPr>
            </a:pPr>
            <a:r>
              <a:t>MICHAEL SEIBEL, CEO, YCOMBINATOR</a:t>
            </a:r>
          </a:p>
          <a:p>
            <a:pPr algn="l">
              <a:defRPr b="1" sz="3600">
                <a:latin typeface="+mj-lt"/>
                <a:ea typeface="+mj-ea"/>
                <a:cs typeface="+mj-cs"/>
                <a:sym typeface="Helvetica Neue"/>
              </a:defRPr>
            </a:pPr>
          </a:p>
          <a:p>
            <a:pPr algn="l">
              <a:defRPr b="1" sz="3600">
                <a:latin typeface="+mj-lt"/>
                <a:ea typeface="+mj-ea"/>
                <a:cs typeface="+mj-cs"/>
                <a:sym typeface="Helvetica Neue"/>
              </a:defRPr>
            </a:pPr>
            <a:r>
              <a:t>How to pitch your company?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1 What do you do?…"/>
          <p:cNvSpPr txBox="1"/>
          <p:nvPr/>
        </p:nvSpPr>
        <p:spPr>
          <a:xfrm>
            <a:off x="2086480" y="3861520"/>
            <a:ext cx="19835884" cy="82189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solidFill>
                  <a:srgbClr val="929292"/>
                </a:solidFill>
                <a:latin typeface="+mj-lt"/>
                <a:ea typeface="+mj-ea"/>
                <a:cs typeface="+mj-cs"/>
                <a:sym typeface="Helvetica Neue"/>
              </a:defRPr>
            </a:pPr>
            <a:r>
              <a:t>1 What do you do? </a:t>
            </a:r>
          </a:p>
          <a:p>
            <a:pPr algn="l">
              <a:defRPr>
                <a:solidFill>
                  <a:srgbClr val="929292"/>
                </a:solidFill>
                <a:latin typeface="+mj-lt"/>
                <a:ea typeface="+mj-ea"/>
                <a:cs typeface="+mj-cs"/>
                <a:sym typeface="Helvetica Neue"/>
              </a:defRPr>
            </a:pPr>
            <a:r>
              <a:t>Your goal when answering this question should not be to have me understand your whole business but rather make me interested enough to ask follow-up questions.</a:t>
            </a:r>
          </a:p>
          <a:p>
            <a:pPr algn="l">
              <a:defRPr>
                <a:solidFill>
                  <a:srgbClr val="929292"/>
                </a:solidFill>
                <a:latin typeface="+mj-lt"/>
                <a:ea typeface="+mj-ea"/>
                <a:cs typeface="+mj-cs"/>
                <a:sym typeface="Helvetica Neue"/>
              </a:defRPr>
            </a:pPr>
            <a:r>
              <a:t>If you’re having trouble communicating your product simply, walking me through the user path can be an effective tactic.</a:t>
            </a:r>
          </a:p>
          <a:p>
            <a:pPr algn="l">
              <a:defRPr b="1">
                <a:solidFill>
                  <a:srgbClr val="929292"/>
                </a:solidFill>
                <a:latin typeface="+mj-lt"/>
                <a:ea typeface="+mj-ea"/>
                <a:cs typeface="+mj-cs"/>
                <a:sym typeface="Helvetica Neue"/>
              </a:defRPr>
            </a:pPr>
          </a:p>
          <a:p>
            <a:pPr algn="l">
              <a:defRPr b="1">
                <a:solidFill>
                  <a:srgbClr val="929292"/>
                </a:solidFill>
                <a:latin typeface="+mj-lt"/>
                <a:ea typeface="+mj-ea"/>
                <a:cs typeface="+mj-cs"/>
                <a:sym typeface="Helvetica Neue"/>
              </a:defRPr>
            </a:pPr>
          </a:p>
          <a:p>
            <a:pPr algn="l">
              <a:defRPr b="1" sz="3600">
                <a:solidFill>
                  <a:srgbClr val="929292"/>
                </a:solidFill>
                <a:latin typeface="+mj-lt"/>
                <a:ea typeface="+mj-ea"/>
                <a:cs typeface="+mj-cs"/>
                <a:sym typeface="Helvetica Neue"/>
              </a:defRPr>
            </a:pPr>
            <a:r>
              <a:t>2 How big is the market? </a:t>
            </a:r>
          </a:p>
          <a:p>
            <a:pPr algn="l">
              <a:defRPr>
                <a:solidFill>
                  <a:srgbClr val="929292"/>
                </a:solidFill>
                <a:latin typeface="+mj-lt"/>
                <a:ea typeface="+mj-ea"/>
                <a:cs typeface="+mj-cs"/>
                <a:sym typeface="Helvetica Neue"/>
              </a:defRPr>
            </a:pPr>
            <a:r>
              <a:t>When you’re estimating market size and what % you could own, there are two methods: top down and bottom up. With the top down approach you determine the total market and estimate your potential share of it. With bottom up you figure out where comparable products are sold, how many of them are sold, and what % of those sales you could take.</a:t>
            </a:r>
          </a:p>
          <a:p>
            <a:pPr algn="l">
              <a:defRPr b="1">
                <a:latin typeface="+mj-lt"/>
                <a:ea typeface="+mj-ea"/>
                <a:cs typeface="+mj-cs"/>
                <a:sym typeface="Helvetica Neue"/>
              </a:defRPr>
            </a:pPr>
          </a:p>
          <a:p>
            <a:pPr algn="l">
              <a:defRPr b="1">
                <a:latin typeface="+mj-lt"/>
                <a:ea typeface="+mj-ea"/>
                <a:cs typeface="+mj-cs"/>
                <a:sym typeface="Helvetica Neue"/>
              </a:defRPr>
            </a:pPr>
          </a:p>
          <a:p>
            <a:pPr algn="l">
              <a:defRPr b="1" sz="3600">
                <a:latin typeface="+mj-lt"/>
                <a:ea typeface="+mj-ea"/>
                <a:cs typeface="+mj-cs"/>
                <a:sym typeface="Helvetica Neue"/>
              </a:defRPr>
            </a:pPr>
            <a:r>
              <a:t>3 What’s your progress? </a:t>
            </a:r>
          </a:p>
          <a:p>
            <a:pPr algn="l">
              <a:defRPr>
                <a:latin typeface="+mj-lt"/>
                <a:ea typeface="+mj-ea"/>
                <a:cs typeface="+mj-cs"/>
                <a:sym typeface="Helvetica Neue"/>
              </a:defRPr>
            </a:pPr>
            <a:r>
              <a:t>What I’m trying to understand here is how fast you produce work. What is the ratio between what you’ve done and how long you’ve been working on it?</a:t>
            </a:r>
          </a:p>
        </p:txBody>
      </p:sp>
      <p:sp>
        <p:nvSpPr>
          <p:cNvPr id="130" name="MICHAEL SEIBEL, CEO, YCOMBINATOR…"/>
          <p:cNvSpPr txBox="1"/>
          <p:nvPr/>
        </p:nvSpPr>
        <p:spPr>
          <a:xfrm>
            <a:off x="2086480" y="1170202"/>
            <a:ext cx="19835884" cy="17647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latin typeface="+mj-lt"/>
                <a:ea typeface="+mj-ea"/>
                <a:cs typeface="+mj-cs"/>
                <a:sym typeface="Helvetica Neue"/>
              </a:defRPr>
            </a:pPr>
            <a:r>
              <a:t>MICHAEL SEIBEL, CEO, YCOMBINATOR</a:t>
            </a:r>
          </a:p>
          <a:p>
            <a:pPr algn="l">
              <a:defRPr b="1" sz="3600">
                <a:latin typeface="+mj-lt"/>
                <a:ea typeface="+mj-ea"/>
                <a:cs typeface="+mj-cs"/>
                <a:sym typeface="Helvetica Neue"/>
              </a:defRPr>
            </a:pPr>
          </a:p>
          <a:p>
            <a:pPr algn="l">
              <a:defRPr b="1" sz="3600">
                <a:latin typeface="+mj-lt"/>
                <a:ea typeface="+mj-ea"/>
                <a:cs typeface="+mj-cs"/>
                <a:sym typeface="Helvetica Neue"/>
              </a:defRPr>
            </a:pPr>
            <a:r>
              <a:t>How to pitch your company?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4 What’s your unique insight?…"/>
          <p:cNvSpPr txBox="1"/>
          <p:nvPr/>
        </p:nvSpPr>
        <p:spPr>
          <a:xfrm>
            <a:off x="2086480" y="2469133"/>
            <a:ext cx="19835884" cy="20213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latin typeface="+mj-lt"/>
                <a:ea typeface="+mj-ea"/>
                <a:cs typeface="+mj-cs"/>
                <a:sym typeface="Helvetica Neue"/>
              </a:defRPr>
            </a:pPr>
            <a:r>
              <a:t>4 What’s your unique insight? </a:t>
            </a:r>
          </a:p>
          <a:p>
            <a:pPr algn="l">
              <a:defRPr>
                <a:latin typeface="+mj-lt"/>
                <a:ea typeface="+mj-ea"/>
                <a:cs typeface="+mj-cs"/>
                <a:sym typeface="Helvetica Neue"/>
              </a:defRPr>
            </a:pPr>
            <a:r>
              <a:t>What I really want to understand is what you know about the problem that everyone else doesn’t. This is usually derived from multiple conversations with customers, deep analysis of current products in the space, and often personal experience.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4 What’s your unique insight?…"/>
          <p:cNvSpPr txBox="1"/>
          <p:nvPr/>
        </p:nvSpPr>
        <p:spPr>
          <a:xfrm>
            <a:off x="2086480" y="2469132"/>
            <a:ext cx="19835884" cy="44089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solidFill>
                  <a:srgbClr val="929292"/>
                </a:solidFill>
                <a:latin typeface="+mj-lt"/>
                <a:ea typeface="+mj-ea"/>
                <a:cs typeface="+mj-cs"/>
                <a:sym typeface="Helvetica Neue"/>
              </a:defRPr>
            </a:pPr>
            <a:r>
              <a:t>4 What’s your unique insight? </a:t>
            </a:r>
          </a:p>
          <a:p>
            <a:pPr algn="l">
              <a:defRPr>
                <a:solidFill>
                  <a:srgbClr val="929292"/>
                </a:solidFill>
                <a:latin typeface="+mj-lt"/>
                <a:ea typeface="+mj-ea"/>
                <a:cs typeface="+mj-cs"/>
                <a:sym typeface="Helvetica Neue"/>
              </a:defRPr>
            </a:pPr>
            <a:r>
              <a:t>What I really want to understand is what you know about the problem that everyone else doesn’t. This is usually derived from multiple conversations with customers, deep analysis of current products in the space, and often personal experience.</a:t>
            </a:r>
          </a:p>
          <a:p>
            <a:pPr algn="l">
              <a:defRPr>
                <a:latin typeface="+mj-lt"/>
                <a:ea typeface="+mj-ea"/>
                <a:cs typeface="+mj-cs"/>
                <a:sym typeface="Helvetica Neue"/>
              </a:defRPr>
            </a:pPr>
          </a:p>
          <a:p>
            <a:pPr algn="l">
              <a:defRPr>
                <a:latin typeface="+mj-lt"/>
                <a:ea typeface="+mj-ea"/>
                <a:cs typeface="+mj-cs"/>
                <a:sym typeface="Helvetica Neue"/>
              </a:defRPr>
            </a:pPr>
          </a:p>
          <a:p>
            <a:pPr algn="l">
              <a:defRPr b="1" sz="3600">
                <a:latin typeface="+mj-lt"/>
                <a:ea typeface="+mj-ea"/>
                <a:cs typeface="+mj-cs"/>
                <a:sym typeface="Helvetica Neue"/>
              </a:defRPr>
            </a:pPr>
            <a:r>
              <a:t>5 What’s your business model? </a:t>
            </a:r>
          </a:p>
          <a:p>
            <a:pPr algn="l">
              <a:defRPr>
                <a:latin typeface="+mj-lt"/>
                <a:ea typeface="+mj-ea"/>
                <a:cs typeface="+mj-cs"/>
                <a:sym typeface="Helvetica Neue"/>
              </a:defRPr>
            </a:pPr>
            <a:r>
              <a:t>There are two types of startups, those that know how they’ll make money and those that haven’t figured it out yet.</a:t>
            </a:r>
          </a:p>
          <a:p>
            <a:pPr algn="l">
              <a:defRPr>
                <a:latin typeface="+mj-lt"/>
                <a:ea typeface="+mj-ea"/>
                <a:cs typeface="+mj-cs"/>
                <a:sym typeface="Helvetica Neue"/>
              </a:defRPr>
            </a:pPr>
            <a:r>
              <a:t>Own the simple business model.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4 What’s your unique insight?…"/>
          <p:cNvSpPr txBox="1"/>
          <p:nvPr/>
        </p:nvSpPr>
        <p:spPr>
          <a:xfrm>
            <a:off x="2086480" y="2469133"/>
            <a:ext cx="19835884" cy="68219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solidFill>
                  <a:srgbClr val="929292"/>
                </a:solidFill>
                <a:latin typeface="+mj-lt"/>
                <a:ea typeface="+mj-ea"/>
                <a:cs typeface="+mj-cs"/>
                <a:sym typeface="Helvetica Neue"/>
              </a:defRPr>
            </a:pPr>
            <a:r>
              <a:t>4 What’s your unique insight? </a:t>
            </a:r>
          </a:p>
          <a:p>
            <a:pPr algn="l">
              <a:defRPr>
                <a:solidFill>
                  <a:srgbClr val="929292"/>
                </a:solidFill>
                <a:latin typeface="+mj-lt"/>
                <a:ea typeface="+mj-ea"/>
                <a:cs typeface="+mj-cs"/>
                <a:sym typeface="Helvetica Neue"/>
              </a:defRPr>
            </a:pPr>
            <a:r>
              <a:t>What I really want to understand is what you know about the problem that everyone else doesn’t. This is usually derived from multiple conversations with customers, deep analysis of current products in the space, and often personal experience.</a:t>
            </a:r>
          </a:p>
          <a:p>
            <a:pPr algn="l">
              <a:defRPr>
                <a:solidFill>
                  <a:srgbClr val="929292"/>
                </a:solidFill>
                <a:latin typeface="+mj-lt"/>
                <a:ea typeface="+mj-ea"/>
                <a:cs typeface="+mj-cs"/>
                <a:sym typeface="Helvetica Neue"/>
              </a:defRPr>
            </a:pPr>
          </a:p>
          <a:p>
            <a:pPr algn="l">
              <a:defRPr>
                <a:solidFill>
                  <a:srgbClr val="929292"/>
                </a:solidFill>
                <a:latin typeface="+mj-lt"/>
                <a:ea typeface="+mj-ea"/>
                <a:cs typeface="+mj-cs"/>
                <a:sym typeface="Helvetica Neue"/>
              </a:defRPr>
            </a:pPr>
          </a:p>
          <a:p>
            <a:pPr algn="l">
              <a:defRPr b="1" sz="3600">
                <a:solidFill>
                  <a:srgbClr val="929292"/>
                </a:solidFill>
                <a:latin typeface="+mj-lt"/>
                <a:ea typeface="+mj-ea"/>
                <a:cs typeface="+mj-cs"/>
                <a:sym typeface="Helvetica Neue"/>
              </a:defRPr>
            </a:pPr>
            <a:r>
              <a:t>5 What’s your business model? </a:t>
            </a:r>
          </a:p>
          <a:p>
            <a:pPr algn="l">
              <a:defRPr>
                <a:solidFill>
                  <a:srgbClr val="929292"/>
                </a:solidFill>
                <a:latin typeface="+mj-lt"/>
                <a:ea typeface="+mj-ea"/>
                <a:cs typeface="+mj-cs"/>
                <a:sym typeface="Helvetica Neue"/>
              </a:defRPr>
            </a:pPr>
            <a:r>
              <a:t>There are two types of startups, those that know how they’ll make money and those that haven’t figured it out yet.</a:t>
            </a:r>
          </a:p>
          <a:p>
            <a:pPr algn="l">
              <a:defRPr>
                <a:solidFill>
                  <a:srgbClr val="929292"/>
                </a:solidFill>
                <a:latin typeface="+mj-lt"/>
                <a:ea typeface="+mj-ea"/>
                <a:cs typeface="+mj-cs"/>
                <a:sym typeface="Helvetica Neue"/>
              </a:defRPr>
            </a:pPr>
            <a:r>
              <a:t>Own the simple business model.</a:t>
            </a:r>
          </a:p>
          <a:p>
            <a:pPr algn="l">
              <a:defRPr b="1">
                <a:latin typeface="+mj-lt"/>
                <a:ea typeface="+mj-ea"/>
                <a:cs typeface="+mj-cs"/>
                <a:sym typeface="Helvetica Neue"/>
              </a:defRPr>
            </a:pPr>
          </a:p>
          <a:p>
            <a:pPr algn="l">
              <a:defRPr b="1">
                <a:latin typeface="+mj-lt"/>
                <a:ea typeface="+mj-ea"/>
                <a:cs typeface="+mj-cs"/>
                <a:sym typeface="Helvetica Neue"/>
              </a:defRPr>
            </a:pPr>
          </a:p>
          <a:p>
            <a:pPr algn="l">
              <a:defRPr b="1" sz="3600">
                <a:latin typeface="+mj-lt"/>
                <a:ea typeface="+mj-ea"/>
                <a:cs typeface="+mj-cs"/>
                <a:sym typeface="Helvetica Neue"/>
              </a:defRPr>
            </a:pPr>
            <a:r>
              <a:t>6 Who is on your team? </a:t>
            </a:r>
          </a:p>
          <a:p>
            <a:pPr algn="l">
              <a:defRPr>
                <a:latin typeface="+mj-lt"/>
                <a:ea typeface="+mj-ea"/>
                <a:cs typeface="+mj-cs"/>
                <a:sym typeface="Helvetica Neue"/>
              </a:defRPr>
            </a:pPr>
            <a:r>
              <a:t>How many founders? Is there a technical co-founder? How long have they known each other? Is everyone working full time? What is the equity split among the founders (hopefully equal or close to equal)?</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4 What’s your unique insight?…"/>
          <p:cNvSpPr txBox="1"/>
          <p:nvPr/>
        </p:nvSpPr>
        <p:spPr>
          <a:xfrm>
            <a:off x="2086480" y="2469133"/>
            <a:ext cx="19835884" cy="87777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solidFill>
                  <a:srgbClr val="929292"/>
                </a:solidFill>
                <a:latin typeface="+mj-lt"/>
                <a:ea typeface="+mj-ea"/>
                <a:cs typeface="+mj-cs"/>
                <a:sym typeface="Helvetica Neue"/>
              </a:defRPr>
            </a:pPr>
            <a:r>
              <a:t>4 What’s your unique insight? </a:t>
            </a:r>
          </a:p>
          <a:p>
            <a:pPr algn="l">
              <a:defRPr>
                <a:solidFill>
                  <a:srgbClr val="929292"/>
                </a:solidFill>
                <a:latin typeface="+mj-lt"/>
                <a:ea typeface="+mj-ea"/>
                <a:cs typeface="+mj-cs"/>
                <a:sym typeface="Helvetica Neue"/>
              </a:defRPr>
            </a:pPr>
            <a:r>
              <a:t>What I really want to understand is what you know about the problem that everyone else doesn’t. This is usually derived from multiple conversations with customers, deep analysis of current products in the space, and often personal experience.</a:t>
            </a:r>
          </a:p>
          <a:p>
            <a:pPr algn="l">
              <a:defRPr>
                <a:solidFill>
                  <a:srgbClr val="929292"/>
                </a:solidFill>
                <a:latin typeface="+mj-lt"/>
                <a:ea typeface="+mj-ea"/>
                <a:cs typeface="+mj-cs"/>
                <a:sym typeface="Helvetica Neue"/>
              </a:defRPr>
            </a:pPr>
          </a:p>
          <a:p>
            <a:pPr algn="l">
              <a:defRPr>
                <a:solidFill>
                  <a:srgbClr val="929292"/>
                </a:solidFill>
                <a:latin typeface="+mj-lt"/>
                <a:ea typeface="+mj-ea"/>
                <a:cs typeface="+mj-cs"/>
                <a:sym typeface="Helvetica Neue"/>
              </a:defRPr>
            </a:pPr>
          </a:p>
          <a:p>
            <a:pPr algn="l">
              <a:defRPr b="1" sz="3600">
                <a:solidFill>
                  <a:srgbClr val="929292"/>
                </a:solidFill>
                <a:latin typeface="+mj-lt"/>
                <a:ea typeface="+mj-ea"/>
                <a:cs typeface="+mj-cs"/>
                <a:sym typeface="Helvetica Neue"/>
              </a:defRPr>
            </a:pPr>
            <a:r>
              <a:t>5 What’s your business model? </a:t>
            </a:r>
          </a:p>
          <a:p>
            <a:pPr algn="l">
              <a:defRPr>
                <a:solidFill>
                  <a:srgbClr val="929292"/>
                </a:solidFill>
                <a:latin typeface="+mj-lt"/>
                <a:ea typeface="+mj-ea"/>
                <a:cs typeface="+mj-cs"/>
                <a:sym typeface="Helvetica Neue"/>
              </a:defRPr>
            </a:pPr>
            <a:r>
              <a:t>There are two types of startups, those that know how they’ll make money and those that haven’t figured it out yet.</a:t>
            </a:r>
          </a:p>
          <a:p>
            <a:pPr algn="l">
              <a:defRPr>
                <a:solidFill>
                  <a:srgbClr val="929292"/>
                </a:solidFill>
                <a:latin typeface="+mj-lt"/>
                <a:ea typeface="+mj-ea"/>
                <a:cs typeface="+mj-cs"/>
                <a:sym typeface="Helvetica Neue"/>
              </a:defRPr>
            </a:pPr>
            <a:r>
              <a:t>Own the simple business model.</a:t>
            </a:r>
          </a:p>
          <a:p>
            <a:pPr algn="l">
              <a:defRPr b="1">
                <a:solidFill>
                  <a:srgbClr val="929292"/>
                </a:solidFill>
                <a:latin typeface="+mj-lt"/>
                <a:ea typeface="+mj-ea"/>
                <a:cs typeface="+mj-cs"/>
                <a:sym typeface="Helvetica Neue"/>
              </a:defRPr>
            </a:pPr>
          </a:p>
          <a:p>
            <a:pPr algn="l">
              <a:defRPr b="1">
                <a:solidFill>
                  <a:srgbClr val="929292"/>
                </a:solidFill>
                <a:latin typeface="+mj-lt"/>
                <a:ea typeface="+mj-ea"/>
                <a:cs typeface="+mj-cs"/>
                <a:sym typeface="Helvetica Neue"/>
              </a:defRPr>
            </a:pPr>
          </a:p>
          <a:p>
            <a:pPr algn="l">
              <a:defRPr b="1" sz="3600">
                <a:solidFill>
                  <a:srgbClr val="929292"/>
                </a:solidFill>
                <a:latin typeface="+mj-lt"/>
                <a:ea typeface="+mj-ea"/>
                <a:cs typeface="+mj-cs"/>
                <a:sym typeface="Helvetica Neue"/>
              </a:defRPr>
            </a:pPr>
            <a:r>
              <a:t>6 Who is on your team? </a:t>
            </a:r>
          </a:p>
          <a:p>
            <a:pPr algn="l">
              <a:defRPr>
                <a:solidFill>
                  <a:srgbClr val="929292"/>
                </a:solidFill>
                <a:latin typeface="+mj-lt"/>
                <a:ea typeface="+mj-ea"/>
                <a:cs typeface="+mj-cs"/>
                <a:sym typeface="Helvetica Neue"/>
              </a:defRPr>
            </a:pPr>
            <a:r>
              <a:t>How many founders? Is there a technical co-founder? How long have they known each other? Is everyone working full time? What is the equity split among the founders (hopefully equal or close to equal)?</a:t>
            </a:r>
          </a:p>
          <a:p>
            <a:pPr algn="l">
              <a:defRPr b="1">
                <a:latin typeface="+mj-lt"/>
                <a:ea typeface="+mj-ea"/>
                <a:cs typeface="+mj-cs"/>
                <a:sym typeface="Helvetica Neue"/>
              </a:defRPr>
            </a:pPr>
          </a:p>
          <a:p>
            <a:pPr algn="l">
              <a:defRPr b="1">
                <a:latin typeface="+mj-lt"/>
                <a:ea typeface="+mj-ea"/>
                <a:cs typeface="+mj-cs"/>
                <a:sym typeface="Helvetica Neue"/>
              </a:defRPr>
            </a:pPr>
          </a:p>
          <a:p>
            <a:pPr algn="l">
              <a:defRPr b="1" sz="3600">
                <a:latin typeface="+mj-lt"/>
                <a:ea typeface="+mj-ea"/>
                <a:cs typeface="+mj-cs"/>
                <a:sym typeface="Helvetica Neue"/>
              </a:defRPr>
            </a:pPr>
            <a:r>
              <a:t>7 What do you want? </a:t>
            </a:r>
          </a:p>
          <a:p>
            <a:pPr algn="l">
              <a:defRPr>
                <a:latin typeface="+mj-lt"/>
                <a:ea typeface="+mj-ea"/>
                <a:cs typeface="+mj-cs"/>
                <a:sym typeface="Helvetica Neue"/>
              </a:defRPr>
            </a:pPr>
            <a:r>
              <a:t>Make it easy for me to help you. I want to help you.</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MICHAEL SEIBEL, CEO, YCOMBINATOR…"/>
          <p:cNvSpPr txBox="1"/>
          <p:nvPr/>
        </p:nvSpPr>
        <p:spPr>
          <a:xfrm>
            <a:off x="2086480" y="1170202"/>
            <a:ext cx="19835884" cy="17647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latin typeface="+mj-lt"/>
                <a:ea typeface="+mj-ea"/>
                <a:cs typeface="+mj-cs"/>
                <a:sym typeface="Helvetica Neue"/>
              </a:defRPr>
            </a:pPr>
            <a:r>
              <a:t>MICHAEL SEIBEL, CEO, YCOMBINATOR</a:t>
            </a:r>
          </a:p>
          <a:p>
            <a:pPr algn="l">
              <a:defRPr b="1" sz="3600">
                <a:latin typeface="+mj-lt"/>
                <a:ea typeface="+mj-ea"/>
                <a:cs typeface="+mj-cs"/>
                <a:sym typeface="Helvetica Neue"/>
              </a:defRPr>
            </a:pPr>
          </a:p>
          <a:p>
            <a:pPr algn="l">
              <a:defRPr b="1" sz="3600">
                <a:latin typeface="+mj-lt"/>
                <a:ea typeface="+mj-ea"/>
                <a:cs typeface="+mj-cs"/>
                <a:sym typeface="Helvetica Neue"/>
              </a:defRPr>
            </a:pPr>
            <a:r>
              <a:t>How to pitch your company? </a:t>
            </a:r>
          </a:p>
        </p:txBody>
      </p:sp>
      <p:sp>
        <p:nvSpPr>
          <p:cNvPr id="141" name="1 What do you do?…"/>
          <p:cNvSpPr txBox="1"/>
          <p:nvPr/>
        </p:nvSpPr>
        <p:spPr>
          <a:xfrm>
            <a:off x="2086480" y="3861520"/>
            <a:ext cx="19835884" cy="698443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lgn="l">
              <a:defRPr b="1" sz="3600">
                <a:latin typeface="+mj-lt"/>
                <a:ea typeface="+mj-ea"/>
                <a:cs typeface="+mj-cs"/>
                <a:sym typeface="Helvetica Neue"/>
              </a:defRPr>
            </a:pPr>
            <a:r>
              <a:t>1 What do you do? </a:t>
            </a:r>
          </a:p>
          <a:p>
            <a:pPr algn="l">
              <a:defRPr b="1">
                <a:latin typeface="+mj-lt"/>
                <a:ea typeface="+mj-ea"/>
                <a:cs typeface="+mj-cs"/>
                <a:sym typeface="Helvetica Neue"/>
              </a:defRPr>
            </a:pPr>
          </a:p>
          <a:p>
            <a:pPr algn="l">
              <a:defRPr b="1" sz="3600">
                <a:latin typeface="+mj-lt"/>
                <a:ea typeface="+mj-ea"/>
                <a:cs typeface="+mj-cs"/>
                <a:sym typeface="Helvetica Neue"/>
              </a:defRPr>
            </a:pPr>
            <a:r>
              <a:t>2 How big is the market? </a:t>
            </a:r>
          </a:p>
          <a:p>
            <a:pPr algn="l">
              <a:defRPr b="1" sz="3600">
                <a:latin typeface="+mj-lt"/>
                <a:ea typeface="+mj-ea"/>
                <a:cs typeface="+mj-cs"/>
                <a:sym typeface="Helvetica Neue"/>
              </a:defRPr>
            </a:pPr>
          </a:p>
          <a:p>
            <a:pPr algn="l">
              <a:defRPr b="1" sz="3600">
                <a:latin typeface="+mj-lt"/>
                <a:ea typeface="+mj-ea"/>
                <a:cs typeface="+mj-cs"/>
                <a:sym typeface="Helvetica Neue"/>
              </a:defRPr>
            </a:pPr>
            <a:r>
              <a:t>3 What’s your progress? </a:t>
            </a:r>
          </a:p>
          <a:p>
            <a:pPr algn="l">
              <a:defRPr b="1" sz="3600">
                <a:latin typeface="+mj-lt"/>
                <a:ea typeface="+mj-ea"/>
                <a:cs typeface="+mj-cs"/>
                <a:sym typeface="Helvetica Neue"/>
              </a:defRPr>
            </a:pPr>
          </a:p>
          <a:p>
            <a:pPr algn="l">
              <a:defRPr b="1" sz="3600">
                <a:latin typeface="+mj-lt"/>
                <a:ea typeface="+mj-ea"/>
                <a:cs typeface="+mj-cs"/>
                <a:sym typeface="Helvetica Neue"/>
              </a:defRPr>
            </a:pPr>
            <a:r>
              <a:t>4 What’s your unique insight? </a:t>
            </a:r>
          </a:p>
          <a:p>
            <a:pPr algn="l">
              <a:defRPr>
                <a:latin typeface="+mj-lt"/>
                <a:ea typeface="+mj-ea"/>
                <a:cs typeface="+mj-cs"/>
                <a:sym typeface="Helvetica Neue"/>
              </a:defRPr>
            </a:pPr>
          </a:p>
          <a:p>
            <a:pPr algn="l">
              <a:defRPr b="1" sz="3600">
                <a:latin typeface="+mj-lt"/>
                <a:ea typeface="+mj-ea"/>
                <a:cs typeface="+mj-cs"/>
                <a:sym typeface="Helvetica Neue"/>
              </a:defRPr>
            </a:pPr>
            <a:r>
              <a:t>5 What’s your business model? </a:t>
            </a:r>
          </a:p>
          <a:p>
            <a:pPr algn="l">
              <a:defRPr b="1">
                <a:latin typeface="+mj-lt"/>
                <a:ea typeface="+mj-ea"/>
                <a:cs typeface="+mj-cs"/>
                <a:sym typeface="Helvetica Neue"/>
              </a:defRPr>
            </a:pPr>
          </a:p>
          <a:p>
            <a:pPr algn="l">
              <a:defRPr b="1" sz="3600">
                <a:latin typeface="+mj-lt"/>
                <a:ea typeface="+mj-ea"/>
                <a:cs typeface="+mj-cs"/>
                <a:sym typeface="Helvetica Neue"/>
              </a:defRPr>
            </a:pPr>
            <a:r>
              <a:t>6 Who is on your team? </a:t>
            </a:r>
          </a:p>
          <a:p>
            <a:pPr algn="l">
              <a:defRPr b="1">
                <a:latin typeface="+mj-lt"/>
                <a:ea typeface="+mj-ea"/>
                <a:cs typeface="+mj-cs"/>
                <a:sym typeface="Helvetica Neue"/>
              </a:defRPr>
            </a:pPr>
          </a:p>
          <a:p>
            <a:pPr algn="l">
              <a:defRPr b="1" sz="3600">
                <a:latin typeface="+mj-lt"/>
                <a:ea typeface="+mj-ea"/>
                <a:cs typeface="+mj-cs"/>
                <a:sym typeface="Helvetica Neue"/>
              </a:defRPr>
            </a:pPr>
            <a:r>
              <a:t>7 What do you want?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000000"/>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