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9" r:id="rId5"/>
  </p:sldMasterIdLst>
  <p:notesMasterIdLst>
    <p:notesMasterId r:id="rId6"/>
  </p:notesMasterIdLst>
  <p:sldIdLst>
    <p:sldId id="256" r:id="rId7"/>
    <p:sldId id="257" r:id="rId8"/>
    <p:sldId id="258" r:id="rId9"/>
    <p:sldId id="259" r:id="rId10"/>
    <p:sldId id="260" r:id="rId11"/>
  </p:sldIdLst>
  <p:sldSz cy="7560000" cx="10692000"/>
  <p:notesSz cx="7560000" cy="10692000"/>
  <p:embeddedFontLst>
    <p:embeddedFont>
      <p:font typeface="IBM Plex Sans"/>
      <p:regular r:id="rId12"/>
      <p:bold r:id="rId13"/>
      <p:italic r:id="rId14"/>
      <p:boldItalic r:id="rId15"/>
    </p:embeddedFont>
    <p:embeddedFont>
      <p:font typeface="IBM Plex Sans Light"/>
      <p:regular r:id="rId16"/>
      <p:bold r:id="rId17"/>
      <p:italic r:id="rId18"/>
      <p:boldItalic r:id="rId19"/>
    </p:embeddedFont>
    <p:embeddedFont>
      <p:font typeface="Work Sans"/>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
          <p15:clr>
            <a:srgbClr val="A4A3A4"/>
          </p15:clr>
        </p15:guide>
        <p15:guide id="2" pos="6447">
          <p15:clr>
            <a:srgbClr val="A4A3A4"/>
          </p15:clr>
        </p15:guide>
        <p15:guide id="3" orient="horz" pos="212">
          <p15:clr>
            <a:srgbClr val="A4A3A4"/>
          </p15:clr>
        </p15:guide>
        <p15:guide id="4" orient="horz" pos="4570">
          <p15:clr>
            <a:srgbClr val="A4A3A4"/>
          </p15:clr>
        </p15:guide>
        <p15:guide id="5" pos="3368">
          <p15:clr>
            <a:srgbClr val="A4A3A4"/>
          </p15:clr>
        </p15:guide>
        <p15:guide id="6" orient="horz" pos="1872">
          <p15:clr>
            <a:srgbClr val="A4A3A4"/>
          </p15:clr>
        </p15:guide>
        <p15:guide id="7" pos="2234">
          <p15:clr>
            <a:srgbClr val="A4A3A4"/>
          </p15:clr>
        </p15:guide>
        <p15:guide id="8" pos="4553">
          <p15:clr>
            <a:srgbClr val="A4A3A4"/>
          </p15:clr>
        </p15:guide>
        <p15:guide id="9" pos="4298">
          <p15:clr>
            <a:srgbClr val="A4A3A4"/>
          </p15:clr>
        </p15:guide>
        <p15:guide id="10" pos="2376">
          <p15:clr>
            <a:srgbClr val="A4A3A4"/>
          </p15:clr>
        </p15:guide>
        <p15:guide id="11" pos="295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41A1EA7-F361-4C46-BB28-C84B02AD6327}">
  <a:tblStyle styleId="{F41A1EA7-F361-4C46-BB28-C84B02AD632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
        <p:guide pos="6447"/>
        <p:guide pos="212" orient="horz"/>
        <p:guide pos="4570" orient="horz"/>
        <p:guide pos="3368"/>
        <p:guide pos="1872" orient="horz"/>
        <p:guide pos="2234"/>
        <p:guide pos="4553"/>
        <p:guide pos="4298"/>
        <p:guide pos="2376"/>
        <p:guide pos="295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WorkSans-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WorkSans-bold.fntdata"/><Relationship Id="rId13" Type="http://schemas.openxmlformats.org/officeDocument/2006/relationships/font" Target="fonts/IBMPlexSans-bold.fntdata"/><Relationship Id="rId12" Type="http://schemas.openxmlformats.org/officeDocument/2006/relationships/font" Target="fonts/IBMPlex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IBMPlexSans-boldItalic.fntdata"/><Relationship Id="rId14" Type="http://schemas.openxmlformats.org/officeDocument/2006/relationships/font" Target="fonts/IBMPlexSans-italic.fntdata"/><Relationship Id="rId17" Type="http://schemas.openxmlformats.org/officeDocument/2006/relationships/font" Target="fonts/IBMPlexSansLight-bold.fntdata"/><Relationship Id="rId16" Type="http://schemas.openxmlformats.org/officeDocument/2006/relationships/font" Target="fonts/IBMPlexSansLight-regular.fntdata"/><Relationship Id="rId5" Type="http://schemas.openxmlformats.org/officeDocument/2006/relationships/slideMaster" Target="slideMasters/slideMaster1.xml"/><Relationship Id="rId19" Type="http://schemas.openxmlformats.org/officeDocument/2006/relationships/font" Target="fonts/IBMPlexSansLight-boldItalic.fntdata"/><Relationship Id="rId6" Type="http://schemas.openxmlformats.org/officeDocument/2006/relationships/notesMaster" Target="notesMasters/notesMaster1.xml"/><Relationship Id="rId18" Type="http://schemas.openxmlformats.org/officeDocument/2006/relationships/font" Target="fonts/IBMPlexSansLight-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 name="Shape 10"/>
        <p:cNvGrpSpPr/>
        <p:nvPr/>
      </p:nvGrpSpPr>
      <p:grpSpPr>
        <a:xfrm>
          <a:off x="0" y="0"/>
          <a:ext cx="0" cy="0"/>
          <a:chOff x="0" y="0"/>
          <a:chExt cx="0" cy="0"/>
        </a:xfrm>
      </p:grpSpPr>
      <p:sp>
        <p:nvSpPr>
          <p:cNvPr id="11" name="Google Shape;11;g545bece476_0_787: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2" name="Google Shape;12;g545bece476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45bece476_0_834: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45bece476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45bece476_0_884: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45bece476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45bece476_0_925: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45bece476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45bece476_0_968: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45bece476_0_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 name="Shape 8"/>
        <p:cNvGrpSpPr/>
        <p:nvPr/>
      </p:nvGrpSpPr>
      <p:grpSpPr>
        <a:xfrm>
          <a:off x="0" y="0"/>
          <a:ext cx="0" cy="0"/>
          <a:chOff x="0" y="0"/>
          <a:chExt cx="0" cy="0"/>
        </a:xfrm>
      </p:grpSpPr>
      <p:sp>
        <p:nvSpPr>
          <p:cNvPr id="9" name="Google Shape;9;p2"/>
          <p:cNvSpPr txBox="1"/>
          <p:nvPr>
            <p:ph type="title"/>
          </p:nvPr>
        </p:nvSpPr>
        <p:spPr>
          <a:xfrm>
            <a:off x="364468" y="816630"/>
            <a:ext cx="3283500" cy="1110600"/>
          </a:xfrm>
          <a:prstGeom prst="rect">
            <a:avLst/>
          </a:prstGeom>
        </p:spPr>
        <p:txBody>
          <a:bodyPr anchorCtr="0" anchor="b" bIns="116050" lIns="116050" spcFirstLastPara="1" rIns="116050" wrap="square" tIns="11605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Autofit/>
          </a:bodyPr>
          <a:lstStyle>
            <a:lvl1pPr lvl="0">
              <a:spcBef>
                <a:spcPts val="0"/>
              </a:spcBef>
              <a:spcAft>
                <a:spcPts val="0"/>
              </a:spcAft>
              <a:buClr>
                <a:schemeClr val="dk1"/>
              </a:buClr>
              <a:buSzPts val="3600"/>
              <a:buNone/>
              <a:defRPr sz="3600">
                <a:solidFill>
                  <a:schemeClr val="dk1"/>
                </a:solidFill>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p:txBody>
      </p:sp>
      <p:sp>
        <p:nvSpPr>
          <p:cNvPr id="7" name="Google Shape;7;p1"/>
          <p:cNvSpPr txBox="1"/>
          <p:nvPr>
            <p:ph idx="1" type="body"/>
          </p:nvPr>
        </p:nvSpPr>
        <p:spPr>
          <a:xfrm>
            <a:off x="364468" y="1693927"/>
            <a:ext cx="9963000" cy="5021400"/>
          </a:xfrm>
          <a:prstGeom prst="rect">
            <a:avLst/>
          </a:prstGeom>
          <a:noFill/>
          <a:ln>
            <a:noFill/>
          </a:ln>
        </p:spPr>
        <p:txBody>
          <a:bodyPr anchorCtr="0" anchor="t" bIns="116050" lIns="116050" spcFirstLastPara="1" rIns="116050" wrap="square" tIns="116050">
            <a:noAutofit/>
          </a:bodyPr>
          <a:lstStyle>
            <a:lvl1pPr indent="-374650" lvl="0" marL="457200">
              <a:lnSpc>
                <a:spcPct val="115000"/>
              </a:lnSpc>
              <a:spcBef>
                <a:spcPts val="0"/>
              </a:spcBef>
              <a:spcAft>
                <a:spcPts val="0"/>
              </a:spcAft>
              <a:buClr>
                <a:schemeClr val="dk2"/>
              </a:buClr>
              <a:buSzPts val="2300"/>
              <a:buChar char="●"/>
              <a:defRPr sz="2300">
                <a:solidFill>
                  <a:schemeClr val="dk2"/>
                </a:solidFill>
              </a:defRPr>
            </a:lvl1pPr>
            <a:lvl2pPr indent="-342900" lvl="1" marL="914400">
              <a:lnSpc>
                <a:spcPct val="115000"/>
              </a:lnSpc>
              <a:spcBef>
                <a:spcPts val="2000"/>
              </a:spcBef>
              <a:spcAft>
                <a:spcPts val="0"/>
              </a:spcAft>
              <a:buClr>
                <a:schemeClr val="dk2"/>
              </a:buClr>
              <a:buSzPts val="1800"/>
              <a:buChar char="○"/>
              <a:defRPr sz="1800">
                <a:solidFill>
                  <a:schemeClr val="dk2"/>
                </a:solidFill>
              </a:defRPr>
            </a:lvl2pPr>
            <a:lvl3pPr indent="-342900" lvl="2" marL="1371600">
              <a:lnSpc>
                <a:spcPct val="115000"/>
              </a:lnSpc>
              <a:spcBef>
                <a:spcPts val="2000"/>
              </a:spcBef>
              <a:spcAft>
                <a:spcPts val="0"/>
              </a:spcAft>
              <a:buClr>
                <a:schemeClr val="dk2"/>
              </a:buClr>
              <a:buSzPts val="1800"/>
              <a:buChar char="■"/>
              <a:defRPr sz="1800">
                <a:solidFill>
                  <a:schemeClr val="dk2"/>
                </a:solidFill>
              </a:defRPr>
            </a:lvl3pPr>
            <a:lvl4pPr indent="-342900" lvl="3" marL="1828800">
              <a:lnSpc>
                <a:spcPct val="115000"/>
              </a:lnSpc>
              <a:spcBef>
                <a:spcPts val="2000"/>
              </a:spcBef>
              <a:spcAft>
                <a:spcPts val="0"/>
              </a:spcAft>
              <a:buClr>
                <a:schemeClr val="dk2"/>
              </a:buClr>
              <a:buSzPts val="1800"/>
              <a:buChar char="●"/>
              <a:defRPr sz="1800">
                <a:solidFill>
                  <a:schemeClr val="dk2"/>
                </a:solidFill>
              </a:defRPr>
            </a:lvl4pPr>
            <a:lvl5pPr indent="-342900" lvl="4" marL="2286000">
              <a:lnSpc>
                <a:spcPct val="115000"/>
              </a:lnSpc>
              <a:spcBef>
                <a:spcPts val="2000"/>
              </a:spcBef>
              <a:spcAft>
                <a:spcPts val="0"/>
              </a:spcAft>
              <a:buClr>
                <a:schemeClr val="dk2"/>
              </a:buClr>
              <a:buSzPts val="1800"/>
              <a:buChar char="○"/>
              <a:defRPr sz="1800">
                <a:solidFill>
                  <a:schemeClr val="dk2"/>
                </a:solidFill>
              </a:defRPr>
            </a:lvl5pPr>
            <a:lvl6pPr indent="-342900" lvl="5" marL="2743200">
              <a:lnSpc>
                <a:spcPct val="115000"/>
              </a:lnSpc>
              <a:spcBef>
                <a:spcPts val="2000"/>
              </a:spcBef>
              <a:spcAft>
                <a:spcPts val="0"/>
              </a:spcAft>
              <a:buClr>
                <a:schemeClr val="dk2"/>
              </a:buClr>
              <a:buSzPts val="1800"/>
              <a:buChar char="■"/>
              <a:defRPr sz="1800">
                <a:solidFill>
                  <a:schemeClr val="dk2"/>
                </a:solidFill>
              </a:defRPr>
            </a:lvl6pPr>
            <a:lvl7pPr indent="-342900" lvl="6" marL="3200400">
              <a:lnSpc>
                <a:spcPct val="115000"/>
              </a:lnSpc>
              <a:spcBef>
                <a:spcPts val="2000"/>
              </a:spcBef>
              <a:spcAft>
                <a:spcPts val="0"/>
              </a:spcAft>
              <a:buClr>
                <a:schemeClr val="dk2"/>
              </a:buClr>
              <a:buSzPts val="1800"/>
              <a:buChar char="●"/>
              <a:defRPr sz="1800">
                <a:solidFill>
                  <a:schemeClr val="dk2"/>
                </a:solidFill>
              </a:defRPr>
            </a:lvl7pPr>
            <a:lvl8pPr indent="-342900" lvl="7" marL="3657600">
              <a:lnSpc>
                <a:spcPct val="115000"/>
              </a:lnSpc>
              <a:spcBef>
                <a:spcPts val="2000"/>
              </a:spcBef>
              <a:spcAft>
                <a:spcPts val="0"/>
              </a:spcAft>
              <a:buClr>
                <a:schemeClr val="dk2"/>
              </a:buClr>
              <a:buSzPts val="1800"/>
              <a:buChar char="○"/>
              <a:defRPr sz="1800">
                <a:solidFill>
                  <a:schemeClr val="dk2"/>
                </a:solidFill>
              </a:defRPr>
            </a:lvl8pPr>
            <a:lvl9pPr indent="-342900" lvl="8" marL="4114800">
              <a:lnSpc>
                <a:spcPct val="115000"/>
              </a:lnSpc>
              <a:spcBef>
                <a:spcPts val="2000"/>
              </a:spcBef>
              <a:spcAft>
                <a:spcPts val="2000"/>
              </a:spcAft>
              <a:buClr>
                <a:schemeClr val="dk2"/>
              </a:buClr>
              <a:buSzPts val="1800"/>
              <a:buChar char="■"/>
              <a:defRPr sz="1800">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2.png"/><Relationship Id="rId5" Type="http://schemas.openxmlformats.org/officeDocument/2006/relationships/image" Target="../media/image1.png"/><Relationship Id="rId6" Type="http://schemas.openxmlformats.org/officeDocument/2006/relationships/image" Target="../media/image13.png"/><Relationship Id="rId7" Type="http://schemas.openxmlformats.org/officeDocument/2006/relationships/image" Target="../media/image2.png"/><Relationship Id="rId8"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8.png"/><Relationship Id="rId10" Type="http://schemas.openxmlformats.org/officeDocument/2006/relationships/image" Target="../media/image12.png"/><Relationship Id="rId9" Type="http://schemas.openxmlformats.org/officeDocument/2006/relationships/image" Target="../media/image11.jp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4.png"/><Relationship Id="rId8"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jp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 name="Shape 13"/>
        <p:cNvGrpSpPr/>
        <p:nvPr/>
      </p:nvGrpSpPr>
      <p:grpSpPr>
        <a:xfrm>
          <a:off x="0" y="0"/>
          <a:ext cx="0" cy="0"/>
          <a:chOff x="0" y="0"/>
          <a:chExt cx="0" cy="0"/>
        </a:xfrm>
      </p:grpSpPr>
      <p:sp>
        <p:nvSpPr>
          <p:cNvPr id="14" name="Google Shape;14;p3"/>
          <p:cNvSpPr/>
          <p:nvPr/>
        </p:nvSpPr>
        <p:spPr>
          <a:xfrm>
            <a:off x="3823625" y="-75"/>
            <a:ext cx="68685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15" name="Google Shape;15;p3"/>
          <p:cNvSpPr txBox="1"/>
          <p:nvPr>
            <p:ph type="title"/>
          </p:nvPr>
        </p:nvSpPr>
        <p:spPr>
          <a:xfrm>
            <a:off x="462865" y="512659"/>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Clr>
                <a:schemeClr val="dk1"/>
              </a:buClr>
              <a:buSzPts val="1100"/>
              <a:buFont typeface="Arial"/>
              <a:buNone/>
            </a:pPr>
            <a:r>
              <a:rPr b="1" lang="en" sz="1400">
                <a:solidFill>
                  <a:srgbClr val="8D86FC"/>
                </a:solidFill>
                <a:latin typeface="IBM Plex Sans"/>
                <a:ea typeface="IBM Plex Sans"/>
                <a:cs typeface="IBM Plex Sans"/>
                <a:sym typeface="IBM Plex Sans"/>
              </a:rPr>
              <a:t>HCD EXERCISE | DISCOVERY</a:t>
            </a:r>
            <a:endParaRPr sz="1000">
              <a:solidFill>
                <a:srgbClr val="8D86FC"/>
              </a:solidFill>
              <a:latin typeface="IBM Plex Sans"/>
              <a:ea typeface="IBM Plex Sans"/>
              <a:cs typeface="IBM Plex Sans"/>
              <a:sym typeface="IBM Plex Sans"/>
            </a:endParaRPr>
          </a:p>
          <a:p>
            <a:pPr indent="0" lvl="0" marL="0" rtl="0" algn="l">
              <a:spcBef>
                <a:spcPts val="0"/>
              </a:spcBef>
              <a:spcAft>
                <a:spcPts val="0"/>
              </a:spcAft>
              <a:buNone/>
            </a:pPr>
            <a:r>
              <a:rPr b="1" lang="en" sz="2400">
                <a:latin typeface="IBM Plex Sans"/>
                <a:ea typeface="IBM Plex Sans"/>
                <a:cs typeface="IBM Plex Sans"/>
                <a:sym typeface="IBM Plex Sans"/>
              </a:rPr>
              <a:t>PLAN &amp; PREPARE FOR DISCOVERY</a:t>
            </a:r>
            <a:endParaRPr/>
          </a:p>
        </p:txBody>
      </p:sp>
      <p:sp>
        <p:nvSpPr>
          <p:cNvPr id="16" name="Google Shape;16;p3"/>
          <p:cNvSpPr txBox="1"/>
          <p:nvPr>
            <p:ph idx="4294967295" type="body"/>
          </p:nvPr>
        </p:nvSpPr>
        <p:spPr>
          <a:xfrm>
            <a:off x="476825" y="1664152"/>
            <a:ext cx="2848500" cy="55341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000000"/>
                </a:solidFill>
                <a:latin typeface="IBM Plex Sans"/>
                <a:ea typeface="IBM Plex Sans"/>
                <a:cs typeface="IBM Plex Sans"/>
                <a:sym typeface="IBM Plex Sans"/>
              </a:rPr>
              <a:t>Objective of Exercise</a:t>
            </a:r>
            <a:endParaRPr sz="1100">
              <a:solidFill>
                <a:srgbClr val="000000"/>
              </a:solidFill>
              <a:latin typeface="IBM Plex Sans"/>
              <a:ea typeface="IBM Plex Sans"/>
              <a:cs typeface="IBM Plex Sans"/>
              <a:sym typeface="IBM Plex Sans"/>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To choose research methods that best reflect the need for information. To plan the conduct of research.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chemeClr val="dk1"/>
                </a:solidFill>
                <a:latin typeface="IBM Plex Sans"/>
                <a:ea typeface="IBM Plex Sans"/>
                <a:cs typeface="IBM Plex Sans"/>
                <a:sym typeface="IBM Plex Sans"/>
              </a:rPr>
              <a:t>Tools</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Secondary &amp; Expert Research, Primary User Research, Research Plan</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rgbClr val="8D86FC"/>
                </a:solidFill>
                <a:latin typeface="IBM Plex Sans"/>
                <a:ea typeface="IBM Plex Sans"/>
                <a:cs typeface="IBM Plex Sans"/>
                <a:sym typeface="IBM Plex Sans"/>
              </a:rPr>
              <a:t>About ‘Secondary &amp; Expert Research’</a:t>
            </a:r>
            <a:endParaRPr b="1" sz="1100">
              <a:solidFill>
                <a:srgbClr val="8D86FC"/>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Research done by reviewing existing knowledge and news content  (i.e. not in person research with users and other stakeholders) and in conversations with experts. The research can be done on online or offline channels. </a:t>
            </a:r>
            <a:endParaRPr sz="1100">
              <a:solidFill>
                <a:srgbClr val="000000"/>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Clr>
                <a:schemeClr val="dk1"/>
              </a:buClr>
              <a:buSzPts val="1100"/>
              <a:buFont typeface="Arial"/>
              <a:buNone/>
            </a:pPr>
            <a:r>
              <a:rPr b="1" lang="en" sz="1100">
                <a:solidFill>
                  <a:srgbClr val="8D86FC"/>
                </a:solidFill>
                <a:latin typeface="IBM Plex Sans"/>
                <a:ea typeface="IBM Plex Sans"/>
                <a:cs typeface="IBM Plex Sans"/>
                <a:sym typeface="IBM Plex Sans"/>
              </a:rPr>
              <a:t>About ‘Primary Research’</a:t>
            </a:r>
            <a:endParaRPr b="1" sz="1100">
              <a:solidFill>
                <a:srgbClr val="8D86FC"/>
              </a:solidFill>
              <a:latin typeface="IBM Plex Sans"/>
              <a:ea typeface="IBM Plex Sans"/>
              <a:cs typeface="IBM Plex Sans"/>
              <a:sym typeface="IBM Plex Sans"/>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Research done through interactions with users, observing users and systems, and often by becoming a user/customer and experiencing a service or product first hand. It is called primary because it is new research done by a researcher.</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1100">
                <a:solidFill>
                  <a:srgbClr val="8D86FC"/>
                </a:solidFill>
                <a:latin typeface="IBM Plex Sans"/>
                <a:ea typeface="IBM Plex Sans"/>
                <a:cs typeface="IBM Plex Sans"/>
                <a:sym typeface="IBM Plex Sans"/>
              </a:rPr>
              <a:t>About ‘Research Plan’</a:t>
            </a:r>
            <a:endParaRPr b="1" sz="1100">
              <a:solidFill>
                <a:srgbClr val="8D86FC"/>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Tool to help plan before starting research.</a:t>
            </a:r>
            <a:endParaRPr sz="1100">
              <a:solidFill>
                <a:schemeClr val="dk1"/>
              </a:solidFill>
              <a:latin typeface="IBM Plex Sans"/>
              <a:ea typeface="IBM Plex Sans"/>
              <a:cs typeface="IBM Plex Sans"/>
              <a:sym typeface="IBM Plex Sans"/>
            </a:endParaRPr>
          </a:p>
        </p:txBody>
      </p:sp>
      <p:sp>
        <p:nvSpPr>
          <p:cNvPr id="17" name="Google Shape;17;p3"/>
          <p:cNvSpPr txBox="1"/>
          <p:nvPr/>
        </p:nvSpPr>
        <p:spPr>
          <a:xfrm>
            <a:off x="6226585" y="2296002"/>
            <a:ext cx="10806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8D86FC"/>
                </a:solidFill>
                <a:latin typeface="IBM Plex Sans"/>
                <a:ea typeface="IBM Plex Sans"/>
                <a:cs typeface="IBM Plex Sans"/>
                <a:sym typeface="IBM Plex Sans"/>
              </a:rPr>
              <a:t>Academia &amp; </a:t>
            </a:r>
            <a:endParaRPr b="1" sz="1100">
              <a:solidFill>
                <a:srgbClr val="8D86FC"/>
              </a:solidFill>
              <a:latin typeface="IBM Plex Sans"/>
              <a:ea typeface="IBM Plex Sans"/>
              <a:cs typeface="IBM Plex Sans"/>
              <a:sym typeface="IBM Plex Sans"/>
            </a:endParaRPr>
          </a:p>
          <a:p>
            <a:pPr indent="0" lvl="0" marL="0" rtl="0" algn="ctr">
              <a:spcBef>
                <a:spcPts val="0"/>
              </a:spcBef>
              <a:spcAft>
                <a:spcPts val="0"/>
              </a:spcAft>
              <a:buNone/>
            </a:pPr>
            <a:r>
              <a:rPr b="1" lang="en" sz="1100">
                <a:solidFill>
                  <a:srgbClr val="8D86FC"/>
                </a:solidFill>
                <a:latin typeface="IBM Plex Sans"/>
                <a:ea typeface="IBM Plex Sans"/>
                <a:cs typeface="IBM Plex Sans"/>
                <a:sym typeface="IBM Plex Sans"/>
              </a:rPr>
              <a:t>Publications</a:t>
            </a:r>
            <a:endParaRPr b="1" sz="1100">
              <a:solidFill>
                <a:srgbClr val="8D86FC"/>
              </a:solidFill>
              <a:latin typeface="IBM Plex Sans"/>
              <a:ea typeface="IBM Plex Sans"/>
              <a:cs typeface="IBM Plex Sans"/>
              <a:sym typeface="IBM Plex Sans"/>
            </a:endParaRPr>
          </a:p>
          <a:p>
            <a:pPr indent="0" lvl="0" marL="0" rtl="0" algn="ctr">
              <a:spcBef>
                <a:spcPts val="0"/>
              </a:spcBef>
              <a:spcAft>
                <a:spcPts val="0"/>
              </a:spcAft>
              <a:buNone/>
            </a:pPr>
            <a:r>
              <a:t/>
            </a:r>
            <a:endParaRPr sz="900">
              <a:solidFill>
                <a:srgbClr val="8D86FC"/>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rgbClr val="8D86FC"/>
              </a:solidFill>
              <a:latin typeface="IBM Plex Sans Light"/>
              <a:ea typeface="IBM Plex Sans Light"/>
              <a:cs typeface="IBM Plex Sans Light"/>
              <a:sym typeface="IBM Plex Sans Light"/>
            </a:endParaRPr>
          </a:p>
        </p:txBody>
      </p:sp>
      <p:sp>
        <p:nvSpPr>
          <p:cNvPr id="18" name="Google Shape;18;p3"/>
          <p:cNvSpPr txBox="1"/>
          <p:nvPr/>
        </p:nvSpPr>
        <p:spPr>
          <a:xfrm>
            <a:off x="5364725" y="2309950"/>
            <a:ext cx="834300" cy="48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rgbClr val="8D86FC"/>
                </a:solidFill>
                <a:latin typeface="IBM Plex Sans"/>
                <a:ea typeface="IBM Plex Sans"/>
                <a:cs typeface="IBM Plex Sans"/>
                <a:sym typeface="IBM Plex Sans"/>
              </a:rPr>
              <a:t>Company Reports</a:t>
            </a:r>
            <a:endParaRPr sz="1000">
              <a:solidFill>
                <a:srgbClr val="8D86FC"/>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t/>
            </a:r>
            <a:endParaRPr sz="1000">
              <a:solidFill>
                <a:srgbClr val="8D86FC"/>
              </a:solidFill>
              <a:latin typeface="IBM Plex Sans Light"/>
              <a:ea typeface="IBM Plex Sans Light"/>
              <a:cs typeface="IBM Plex Sans Light"/>
              <a:sym typeface="IBM Plex Sans Light"/>
            </a:endParaRPr>
          </a:p>
        </p:txBody>
      </p:sp>
      <p:sp>
        <p:nvSpPr>
          <p:cNvPr id="19" name="Google Shape;19;p3"/>
          <p:cNvSpPr txBox="1"/>
          <p:nvPr>
            <p:ph type="title"/>
          </p:nvPr>
        </p:nvSpPr>
        <p:spPr>
          <a:xfrm>
            <a:off x="3924825" y="269309"/>
            <a:ext cx="5050800" cy="7002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rPr lang="en" sz="1000">
                <a:latin typeface="IBM Plex Sans"/>
                <a:ea typeface="IBM Plex Sans"/>
                <a:cs typeface="IBM Plex Sans"/>
                <a:sym typeface="IBM Plex Sans"/>
              </a:rPr>
              <a:t>RESEARCH TOOLS</a:t>
            </a:r>
            <a:endParaRPr sz="10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8D86FC"/>
                </a:solidFill>
                <a:latin typeface="IBM Plex Sans"/>
                <a:ea typeface="IBM Plex Sans"/>
                <a:cs typeface="IBM Plex Sans"/>
                <a:sym typeface="IBM Plex Sans"/>
              </a:rPr>
              <a:t>HOW TO USE?</a:t>
            </a:r>
            <a:endParaRPr sz="1800">
              <a:solidFill>
                <a:srgbClr val="8D86FC"/>
              </a:solidFill>
            </a:endParaRPr>
          </a:p>
        </p:txBody>
      </p:sp>
      <p:sp>
        <p:nvSpPr>
          <p:cNvPr id="20" name="Google Shape;20;p3"/>
          <p:cNvSpPr txBox="1"/>
          <p:nvPr/>
        </p:nvSpPr>
        <p:spPr>
          <a:xfrm>
            <a:off x="7347545" y="2309950"/>
            <a:ext cx="8343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rgbClr val="8D86FC"/>
                </a:solidFill>
                <a:latin typeface="IBM Plex Sans"/>
                <a:ea typeface="IBM Plex Sans"/>
                <a:cs typeface="IBM Plex Sans"/>
                <a:sym typeface="IBM Plex Sans"/>
              </a:rPr>
              <a:t>News &amp; </a:t>
            </a:r>
            <a:endParaRPr b="1" sz="1100">
              <a:solidFill>
                <a:srgbClr val="8D86FC"/>
              </a:solidFill>
              <a:latin typeface="IBM Plex Sans"/>
              <a:ea typeface="IBM Plex Sans"/>
              <a:cs typeface="IBM Plex Sans"/>
              <a:sym typeface="IBM Plex Sans"/>
            </a:endParaRPr>
          </a:p>
          <a:p>
            <a:pPr indent="0" lvl="0" marL="0" rtl="0" algn="ctr">
              <a:spcBef>
                <a:spcPts val="0"/>
              </a:spcBef>
              <a:spcAft>
                <a:spcPts val="0"/>
              </a:spcAft>
              <a:buClr>
                <a:schemeClr val="dk1"/>
              </a:buClr>
              <a:buSzPts val="1100"/>
              <a:buFont typeface="Arial"/>
              <a:buNone/>
            </a:pPr>
            <a:r>
              <a:rPr b="1" lang="en" sz="1100">
                <a:solidFill>
                  <a:srgbClr val="8D86FC"/>
                </a:solidFill>
                <a:latin typeface="IBM Plex Sans"/>
                <a:ea typeface="IBM Plex Sans"/>
                <a:cs typeface="IBM Plex Sans"/>
                <a:sym typeface="IBM Plex Sans"/>
              </a:rPr>
              <a:t>Blogs </a:t>
            </a:r>
            <a:endParaRPr b="1" sz="1100">
              <a:solidFill>
                <a:srgbClr val="8D86FC"/>
              </a:solidFill>
              <a:latin typeface="IBM Plex Sans"/>
              <a:ea typeface="IBM Plex Sans"/>
              <a:cs typeface="IBM Plex Sans"/>
              <a:sym typeface="IBM Plex Sans"/>
            </a:endParaRPr>
          </a:p>
          <a:p>
            <a:pPr indent="0" lvl="0" marL="0" rtl="0" algn="ctr">
              <a:spcBef>
                <a:spcPts val="0"/>
              </a:spcBef>
              <a:spcAft>
                <a:spcPts val="0"/>
              </a:spcAft>
              <a:buNone/>
            </a:pPr>
            <a:r>
              <a:t/>
            </a:r>
            <a:endParaRPr sz="900">
              <a:solidFill>
                <a:srgbClr val="8D86FC"/>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900">
              <a:solidFill>
                <a:srgbClr val="8D86FC"/>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rgbClr val="8D86FC"/>
              </a:solidFill>
              <a:latin typeface="IBM Plex Sans Light"/>
              <a:ea typeface="IBM Plex Sans Light"/>
              <a:cs typeface="IBM Plex Sans Light"/>
              <a:sym typeface="IBM Plex Sans Light"/>
            </a:endParaRPr>
          </a:p>
        </p:txBody>
      </p:sp>
      <p:grpSp>
        <p:nvGrpSpPr>
          <p:cNvPr id="21" name="Google Shape;21;p3"/>
          <p:cNvGrpSpPr/>
          <p:nvPr/>
        </p:nvGrpSpPr>
        <p:grpSpPr>
          <a:xfrm>
            <a:off x="5338780" y="1451497"/>
            <a:ext cx="863895" cy="836244"/>
            <a:chOff x="-2537650" y="2322775"/>
            <a:chExt cx="1770640" cy="1620000"/>
          </a:xfrm>
        </p:grpSpPr>
        <p:sp>
          <p:nvSpPr>
            <p:cNvPr id="22" name="Google Shape;22;p3"/>
            <p:cNvSpPr/>
            <p:nvPr/>
          </p:nvSpPr>
          <p:spPr>
            <a:xfrm>
              <a:off x="-2537650" y="2322775"/>
              <a:ext cx="1710000" cy="1620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 name="Google Shape;23;p3"/>
            <p:cNvPicPr preferRelativeResize="0"/>
            <p:nvPr/>
          </p:nvPicPr>
          <p:blipFill rotWithShape="1">
            <a:blip r:embed="rId3">
              <a:alphaModFix/>
            </a:blip>
            <a:srcRect b="16114" l="0" r="0" t="0"/>
            <a:stretch/>
          </p:blipFill>
          <p:spPr>
            <a:xfrm>
              <a:off x="-2481911" y="2540622"/>
              <a:ext cx="1714900" cy="1356451"/>
            </a:xfrm>
            <a:prstGeom prst="rect">
              <a:avLst/>
            </a:prstGeom>
            <a:noFill/>
            <a:ln>
              <a:noFill/>
            </a:ln>
          </p:spPr>
        </p:pic>
      </p:grpSp>
      <p:grpSp>
        <p:nvGrpSpPr>
          <p:cNvPr id="24" name="Google Shape;24;p3"/>
          <p:cNvGrpSpPr/>
          <p:nvPr/>
        </p:nvGrpSpPr>
        <p:grpSpPr>
          <a:xfrm>
            <a:off x="6344101" y="1451497"/>
            <a:ext cx="834300" cy="836100"/>
            <a:chOff x="-2029072" y="2052099"/>
            <a:chExt cx="834300" cy="836100"/>
          </a:xfrm>
        </p:grpSpPr>
        <p:sp>
          <p:nvSpPr>
            <p:cNvPr id="25" name="Google Shape;25;p3"/>
            <p:cNvSpPr/>
            <p:nvPr/>
          </p:nvSpPr>
          <p:spPr>
            <a:xfrm>
              <a:off x="-2029072" y="2052099"/>
              <a:ext cx="834300" cy="83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 name="Google Shape;26;p3"/>
            <p:cNvPicPr preferRelativeResize="0"/>
            <p:nvPr/>
          </p:nvPicPr>
          <p:blipFill rotWithShape="1">
            <a:blip r:embed="rId4">
              <a:alphaModFix/>
            </a:blip>
            <a:srcRect b="17695" l="0" r="0" t="0"/>
            <a:stretch/>
          </p:blipFill>
          <p:spPr>
            <a:xfrm>
              <a:off x="-2008497" y="2195955"/>
              <a:ext cx="793151" cy="572751"/>
            </a:xfrm>
            <a:prstGeom prst="rect">
              <a:avLst/>
            </a:prstGeom>
            <a:noFill/>
            <a:ln>
              <a:noFill/>
            </a:ln>
          </p:spPr>
        </p:pic>
      </p:grpSp>
      <p:grpSp>
        <p:nvGrpSpPr>
          <p:cNvPr id="27" name="Google Shape;27;p3"/>
          <p:cNvGrpSpPr/>
          <p:nvPr/>
        </p:nvGrpSpPr>
        <p:grpSpPr>
          <a:xfrm>
            <a:off x="7347535" y="1451572"/>
            <a:ext cx="834300" cy="836100"/>
            <a:chOff x="-2821909" y="2135699"/>
            <a:chExt cx="834300" cy="836100"/>
          </a:xfrm>
        </p:grpSpPr>
        <p:sp>
          <p:nvSpPr>
            <p:cNvPr id="28" name="Google Shape;28;p3"/>
            <p:cNvSpPr/>
            <p:nvPr/>
          </p:nvSpPr>
          <p:spPr>
            <a:xfrm>
              <a:off x="-2821909" y="2135699"/>
              <a:ext cx="834300" cy="83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 name="Google Shape;29;p3"/>
            <p:cNvPicPr preferRelativeResize="0"/>
            <p:nvPr/>
          </p:nvPicPr>
          <p:blipFill rotWithShape="1">
            <a:blip r:embed="rId5">
              <a:alphaModFix/>
            </a:blip>
            <a:srcRect b="14045" l="0" r="0" t="0"/>
            <a:stretch/>
          </p:blipFill>
          <p:spPr>
            <a:xfrm>
              <a:off x="-2728700" y="2296750"/>
              <a:ext cx="645174" cy="554575"/>
            </a:xfrm>
            <a:prstGeom prst="rect">
              <a:avLst/>
            </a:prstGeom>
            <a:noFill/>
            <a:ln cap="flat" cmpd="sng" w="9525">
              <a:solidFill>
                <a:srgbClr val="FFFFFF"/>
              </a:solidFill>
              <a:prstDash val="solid"/>
              <a:round/>
              <a:headEnd len="sm" w="sm" type="none"/>
              <a:tailEnd len="sm" w="sm" type="none"/>
            </a:ln>
          </p:spPr>
        </p:pic>
      </p:grpSp>
      <p:sp>
        <p:nvSpPr>
          <p:cNvPr id="30" name="Google Shape;30;p3"/>
          <p:cNvSpPr txBox="1"/>
          <p:nvPr/>
        </p:nvSpPr>
        <p:spPr>
          <a:xfrm>
            <a:off x="3946073" y="903035"/>
            <a:ext cx="4081800" cy="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8D86FC"/>
                </a:solidFill>
                <a:latin typeface="IBM Plex Sans"/>
                <a:ea typeface="IBM Plex Sans"/>
                <a:cs typeface="IBM Plex Sans"/>
                <a:sym typeface="IBM Plex Sans"/>
              </a:rPr>
              <a:t>Category 1:</a:t>
            </a:r>
            <a:r>
              <a:rPr b="1" lang="en">
                <a:latin typeface="IBM Plex Sans"/>
                <a:ea typeface="IBM Plex Sans"/>
                <a:cs typeface="IBM Plex Sans"/>
                <a:sym typeface="IBM Plex Sans"/>
              </a:rPr>
              <a:t> Secondary &amp; Expert Research</a:t>
            </a:r>
            <a:endParaRPr/>
          </a:p>
        </p:txBody>
      </p:sp>
      <p:sp>
        <p:nvSpPr>
          <p:cNvPr id="31" name="Google Shape;31;p3"/>
          <p:cNvSpPr/>
          <p:nvPr/>
        </p:nvSpPr>
        <p:spPr>
          <a:xfrm>
            <a:off x="4034738" y="3755813"/>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32" name="Google Shape;32;p3"/>
          <p:cNvSpPr txBox="1"/>
          <p:nvPr/>
        </p:nvSpPr>
        <p:spPr>
          <a:xfrm>
            <a:off x="4466050" y="3615776"/>
            <a:ext cx="2435400" cy="8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8D86FC"/>
                </a:solidFill>
                <a:latin typeface="IBM Plex Sans"/>
                <a:ea typeface="IBM Plex Sans"/>
                <a:cs typeface="IBM Plex Sans"/>
                <a:sym typeface="IBM Plex Sans"/>
              </a:rPr>
              <a:t>Themes, Sources &amp; Channels</a:t>
            </a:r>
            <a:endParaRPr sz="1000">
              <a:solidFill>
                <a:srgbClr val="8D86FC"/>
              </a:solidFill>
              <a:latin typeface="IBM Plex Sans Light"/>
              <a:ea typeface="IBM Plex Sans Light"/>
              <a:cs typeface="IBM Plex Sans Light"/>
              <a:sym typeface="IBM Plex Sans Light"/>
            </a:endParaRPr>
          </a:p>
          <a:p>
            <a:pPr indent="0" lvl="0" marL="0" rtl="0" algn="l">
              <a:spcBef>
                <a:spcPts val="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Plan:</a:t>
            </a:r>
            <a:r>
              <a:rPr lang="en" sz="900">
                <a:solidFill>
                  <a:schemeClr val="dk1"/>
                </a:solidFill>
                <a:latin typeface="IBM Plex Sans Light"/>
                <a:ea typeface="IBM Plex Sans Light"/>
                <a:cs typeface="IBM Plex Sans Light"/>
                <a:sym typeface="IBM Plex Sans Light"/>
              </a:rPr>
              <a:t> The problem tree can be useful for identifying themes. Sources and channels (online or offline) can be decided based on some preliminary search and listing.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b="1" sz="11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33" name="Google Shape;33;p3"/>
          <p:cNvSpPr txBox="1"/>
          <p:nvPr/>
        </p:nvSpPr>
        <p:spPr>
          <a:xfrm>
            <a:off x="4465875" y="2867606"/>
            <a:ext cx="24354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8D86FC"/>
                </a:solidFill>
                <a:latin typeface="IBM Plex Sans"/>
                <a:ea typeface="IBM Plex Sans"/>
                <a:cs typeface="IBM Plex Sans"/>
                <a:sym typeface="IBM Plex Sans"/>
              </a:rPr>
              <a:t>Reason for Research</a:t>
            </a:r>
            <a:endParaRPr sz="1000">
              <a:solidFill>
                <a:srgbClr val="8D86FC"/>
              </a:solidFill>
              <a:latin typeface="IBM Plex Sans Light"/>
              <a:ea typeface="IBM Plex Sans Light"/>
              <a:cs typeface="IBM Plex Sans Light"/>
              <a:sym typeface="IBM Plex Sans Light"/>
            </a:endParaRPr>
          </a:p>
          <a:p>
            <a:pPr indent="0" lvl="0" marL="0" rtl="0" algn="l">
              <a:spcBef>
                <a:spcPts val="0"/>
              </a:spcBef>
              <a:spcAft>
                <a:spcPts val="0"/>
              </a:spcAft>
              <a:buNone/>
            </a:pPr>
            <a:r>
              <a:rPr b="1" lang="en" sz="900">
                <a:solidFill>
                  <a:schemeClr val="dk1"/>
                </a:solidFill>
                <a:latin typeface="IBM Plex Sans"/>
                <a:ea typeface="IBM Plex Sans"/>
                <a:cs typeface="IBM Plex Sans"/>
                <a:sym typeface="IBM Plex Sans"/>
              </a:rPr>
              <a:t>Discuss and decide:</a:t>
            </a:r>
            <a:r>
              <a:rPr lang="en" sz="900">
                <a:solidFill>
                  <a:schemeClr val="dk1"/>
                </a:solidFill>
                <a:latin typeface="IBM Plex Sans Light"/>
                <a:ea typeface="IBM Plex Sans Light"/>
                <a:cs typeface="IBM Plex Sans Light"/>
                <a:sym typeface="IBM Plex Sans Light"/>
              </a:rPr>
              <a:t> The reason for which the secondary research needs to be done, how it will be used, and potential sources</a:t>
            </a:r>
            <a:endParaRPr sz="1000">
              <a:solidFill>
                <a:schemeClr val="dk1"/>
              </a:solidFill>
              <a:latin typeface="IBM Plex Sans Light"/>
              <a:ea typeface="IBM Plex Sans Light"/>
              <a:cs typeface="IBM Plex Sans Light"/>
              <a:sym typeface="IBM Plex Sans Light"/>
            </a:endParaRPr>
          </a:p>
        </p:txBody>
      </p:sp>
      <p:sp>
        <p:nvSpPr>
          <p:cNvPr id="34" name="Google Shape;34;p3"/>
          <p:cNvSpPr/>
          <p:nvPr/>
        </p:nvSpPr>
        <p:spPr>
          <a:xfrm>
            <a:off x="4034750" y="297934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35" name="Google Shape;35;p3"/>
          <p:cNvSpPr txBox="1"/>
          <p:nvPr/>
        </p:nvSpPr>
        <p:spPr>
          <a:xfrm>
            <a:off x="4466050" y="4471678"/>
            <a:ext cx="2435400" cy="8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8D86FC"/>
                </a:solidFill>
                <a:latin typeface="IBM Plex Sans"/>
                <a:ea typeface="IBM Plex Sans"/>
                <a:cs typeface="IBM Plex Sans"/>
                <a:sym typeface="IBM Plex Sans"/>
              </a:rPr>
              <a:t>Scope &amp; Effort</a:t>
            </a:r>
            <a:endParaRPr sz="1000">
              <a:solidFill>
                <a:srgbClr val="8D86FC"/>
              </a:solidFill>
              <a:latin typeface="IBM Plex Sans Light"/>
              <a:ea typeface="IBM Plex Sans Light"/>
              <a:cs typeface="IBM Plex Sans Light"/>
              <a:sym typeface="IBM Plex Sans Light"/>
            </a:endParaRPr>
          </a:p>
          <a:p>
            <a:pPr indent="0" lvl="0" marL="0" rtl="0" algn="l">
              <a:spcBef>
                <a:spcPts val="0"/>
              </a:spcBef>
              <a:spcAft>
                <a:spcPts val="0"/>
              </a:spcAft>
              <a:buNone/>
            </a:pPr>
            <a:r>
              <a:rPr b="1" lang="en" sz="900">
                <a:solidFill>
                  <a:schemeClr val="dk1"/>
                </a:solidFill>
                <a:latin typeface="IBM Plex Sans"/>
                <a:ea typeface="IBM Plex Sans"/>
                <a:cs typeface="IBM Plex Sans"/>
                <a:sym typeface="IBM Plex Sans"/>
              </a:rPr>
              <a:t>Plan:</a:t>
            </a:r>
            <a:r>
              <a:rPr lang="en" sz="900">
                <a:solidFill>
                  <a:schemeClr val="dk1"/>
                </a:solidFill>
                <a:latin typeface="IBM Plex Sans Light"/>
                <a:ea typeface="IBM Plex Sans Light"/>
                <a:cs typeface="IBM Plex Sans Light"/>
                <a:sym typeface="IBM Plex Sans Light"/>
              </a:rPr>
              <a:t> The amount of time the team will dedicate to the research. Also, whether the research will be done before primary research or will continue in parallel.</a:t>
            </a:r>
            <a:endParaRPr sz="1000">
              <a:solidFill>
                <a:schemeClr val="dk1"/>
              </a:solidFill>
              <a:latin typeface="IBM Plex Sans Light"/>
              <a:ea typeface="IBM Plex Sans Light"/>
              <a:cs typeface="IBM Plex Sans Light"/>
              <a:sym typeface="IBM Plex Sans Light"/>
            </a:endParaRPr>
          </a:p>
        </p:txBody>
      </p:sp>
      <p:sp>
        <p:nvSpPr>
          <p:cNvPr id="36" name="Google Shape;36;p3"/>
          <p:cNvSpPr/>
          <p:nvPr/>
        </p:nvSpPr>
        <p:spPr>
          <a:xfrm>
            <a:off x="4034738" y="459455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3</a:t>
            </a:r>
            <a:endParaRPr b="1" sz="1000">
              <a:latin typeface="IBM Plex Sans"/>
              <a:ea typeface="IBM Plex Sans"/>
              <a:cs typeface="IBM Plex Sans"/>
              <a:sym typeface="IBM Plex Sans"/>
            </a:endParaRPr>
          </a:p>
        </p:txBody>
      </p:sp>
      <p:sp>
        <p:nvSpPr>
          <p:cNvPr id="37" name="Google Shape;37;p3"/>
          <p:cNvSpPr txBox="1"/>
          <p:nvPr/>
        </p:nvSpPr>
        <p:spPr>
          <a:xfrm>
            <a:off x="4466025" y="5340405"/>
            <a:ext cx="2435400" cy="10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8D86FC"/>
                </a:solidFill>
                <a:latin typeface="IBM Plex Sans"/>
                <a:ea typeface="IBM Plex Sans"/>
                <a:cs typeface="IBM Plex Sans"/>
                <a:sym typeface="IBM Plex Sans"/>
              </a:rPr>
              <a:t>Documentation</a:t>
            </a:r>
            <a:endParaRPr sz="1000">
              <a:solidFill>
                <a:srgbClr val="8D86FC"/>
              </a:solidFill>
              <a:latin typeface="IBM Plex Sans Light"/>
              <a:ea typeface="IBM Plex Sans Light"/>
              <a:cs typeface="IBM Plex Sans Light"/>
              <a:sym typeface="IBM Plex Sans Light"/>
            </a:endParaRPr>
          </a:p>
          <a:p>
            <a:pPr indent="0" lvl="0" marL="0" rtl="0" algn="l">
              <a:spcBef>
                <a:spcPts val="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Discuss and create:</a:t>
            </a:r>
            <a:r>
              <a:rPr lang="en" sz="900">
                <a:solidFill>
                  <a:schemeClr val="dk1"/>
                </a:solidFill>
                <a:latin typeface="IBM Plex Sans Light"/>
                <a:ea typeface="IBM Plex Sans Light"/>
                <a:cs typeface="IBM Plex Sans Light"/>
                <a:sym typeface="IBM Plex Sans Light"/>
              </a:rPr>
              <a:t> The manner in which the secondary research data will be documented. Create a template that suits the research requirement/reason.</a:t>
            </a:r>
            <a:endParaRPr b="1" sz="11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38" name="Google Shape;38;p3"/>
          <p:cNvSpPr/>
          <p:nvPr/>
        </p:nvSpPr>
        <p:spPr>
          <a:xfrm>
            <a:off x="4034738" y="5461669"/>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4</a:t>
            </a:r>
            <a:endParaRPr b="1" sz="1000">
              <a:latin typeface="IBM Plex Sans"/>
              <a:ea typeface="IBM Plex Sans"/>
              <a:cs typeface="IBM Plex Sans"/>
              <a:sym typeface="IBM Plex Sans"/>
            </a:endParaRPr>
          </a:p>
        </p:txBody>
      </p:sp>
      <p:sp>
        <p:nvSpPr>
          <p:cNvPr id="39" name="Google Shape;39;p3"/>
          <p:cNvSpPr txBox="1"/>
          <p:nvPr/>
        </p:nvSpPr>
        <p:spPr>
          <a:xfrm>
            <a:off x="9308338" y="2309950"/>
            <a:ext cx="8343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rgbClr val="8D86FC"/>
                </a:solidFill>
                <a:latin typeface="IBM Plex Sans"/>
                <a:ea typeface="IBM Plex Sans"/>
                <a:cs typeface="IBM Plex Sans"/>
                <a:sym typeface="IBM Plex Sans"/>
              </a:rPr>
              <a:t>Experts</a:t>
            </a:r>
            <a:endParaRPr sz="900">
              <a:solidFill>
                <a:srgbClr val="8D86FC"/>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900">
              <a:solidFill>
                <a:srgbClr val="8D86FC"/>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rgbClr val="8D86FC"/>
              </a:solidFill>
              <a:latin typeface="IBM Plex Sans Light"/>
              <a:ea typeface="IBM Plex Sans Light"/>
              <a:cs typeface="IBM Plex Sans Light"/>
              <a:sym typeface="IBM Plex Sans Light"/>
            </a:endParaRPr>
          </a:p>
        </p:txBody>
      </p:sp>
      <p:sp>
        <p:nvSpPr>
          <p:cNvPr id="40" name="Google Shape;40;p3"/>
          <p:cNvSpPr/>
          <p:nvPr/>
        </p:nvSpPr>
        <p:spPr>
          <a:xfrm>
            <a:off x="9308329" y="1451572"/>
            <a:ext cx="834300" cy="83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 name="Google Shape;41;p3"/>
          <p:cNvPicPr preferRelativeResize="0"/>
          <p:nvPr/>
        </p:nvPicPr>
        <p:blipFill>
          <a:blip r:embed="rId6">
            <a:alphaModFix/>
          </a:blip>
          <a:stretch>
            <a:fillRect/>
          </a:stretch>
        </p:blipFill>
        <p:spPr>
          <a:xfrm>
            <a:off x="9505745" y="1645997"/>
            <a:ext cx="475819" cy="484631"/>
          </a:xfrm>
          <a:prstGeom prst="rect">
            <a:avLst/>
          </a:prstGeom>
          <a:noFill/>
          <a:ln>
            <a:noFill/>
          </a:ln>
        </p:spPr>
      </p:pic>
      <p:sp>
        <p:nvSpPr>
          <p:cNvPr id="42" name="Google Shape;42;p3"/>
          <p:cNvSpPr txBox="1"/>
          <p:nvPr/>
        </p:nvSpPr>
        <p:spPr>
          <a:xfrm>
            <a:off x="4077528" y="1523847"/>
            <a:ext cx="12291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8D86FC"/>
                </a:solidFill>
                <a:latin typeface="IBM Plex Sans"/>
                <a:ea typeface="IBM Plex Sans"/>
                <a:cs typeface="IBM Plex Sans"/>
                <a:sym typeface="IBM Plex Sans"/>
              </a:rPr>
              <a:t>Potential Sources:</a:t>
            </a:r>
            <a:r>
              <a:rPr b="1" lang="en" sz="1100">
                <a:solidFill>
                  <a:srgbClr val="8D86FC"/>
                </a:solidFill>
                <a:latin typeface="IBM Plex Sans"/>
                <a:ea typeface="IBM Plex Sans"/>
                <a:cs typeface="IBM Plex Sans"/>
                <a:sym typeface="IBM Plex Sans"/>
              </a:rPr>
              <a:t> </a:t>
            </a:r>
            <a:br>
              <a:rPr b="1" lang="en" sz="1100">
                <a:solidFill>
                  <a:schemeClr val="dk1"/>
                </a:solidFill>
                <a:latin typeface="IBM Plex Sans"/>
                <a:ea typeface="IBM Plex Sans"/>
                <a:cs typeface="IBM Plex Sans"/>
                <a:sym typeface="IBM Plex Sans"/>
              </a:rPr>
            </a:br>
            <a:r>
              <a:rPr b="1" lang="en" sz="900">
                <a:solidFill>
                  <a:schemeClr val="dk1"/>
                </a:solidFill>
                <a:latin typeface="IBM Plex Sans"/>
                <a:ea typeface="IBM Plex Sans"/>
                <a:cs typeface="IBM Plex Sans"/>
                <a:sym typeface="IBM Plex Sans"/>
              </a:rPr>
              <a:t>(Online or Offline)</a:t>
            </a:r>
            <a:endParaRPr sz="900"/>
          </a:p>
        </p:txBody>
      </p:sp>
      <p:sp>
        <p:nvSpPr>
          <p:cNvPr id="43" name="Google Shape;43;p3"/>
          <p:cNvSpPr/>
          <p:nvPr/>
        </p:nvSpPr>
        <p:spPr>
          <a:xfrm>
            <a:off x="7347550" y="2965375"/>
            <a:ext cx="2795100" cy="3369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114300" marR="95096" rtl="0" algn="l">
              <a:spcBef>
                <a:spcPts val="0"/>
              </a:spcBef>
              <a:spcAft>
                <a:spcPts val="0"/>
              </a:spcAft>
              <a:buNone/>
            </a:pPr>
            <a:r>
              <a:rPr b="1" lang="en" sz="1100">
                <a:solidFill>
                  <a:srgbClr val="8D86FC"/>
                </a:solidFill>
                <a:latin typeface="IBM Plex Sans"/>
                <a:ea typeface="IBM Plex Sans"/>
                <a:cs typeface="IBM Plex Sans"/>
                <a:sym typeface="IBM Plex Sans"/>
              </a:rPr>
              <a:t>Reasons to do Secondary Research</a:t>
            </a:r>
            <a:endParaRPr b="1" sz="1100">
              <a:solidFill>
                <a:srgbClr val="8D86FC"/>
              </a:solidFill>
              <a:latin typeface="IBM Plex Sans"/>
              <a:ea typeface="IBM Plex Sans"/>
              <a:cs typeface="IBM Plex Sans"/>
              <a:sym typeface="IBM Plex Sans"/>
            </a:endParaRPr>
          </a:p>
          <a:p>
            <a:pPr indent="0" lvl="0" marL="114300" marR="95096" rtl="0" algn="l">
              <a:spcBef>
                <a:spcPts val="0"/>
              </a:spcBef>
              <a:spcAft>
                <a:spcPts val="0"/>
              </a:spcAft>
              <a:buNone/>
            </a:pPr>
            <a:r>
              <a:t/>
            </a:r>
            <a:endParaRPr b="1" sz="11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To understand a subject better: </a:t>
            </a:r>
            <a:r>
              <a:rPr lang="en" sz="900">
                <a:solidFill>
                  <a:schemeClr val="dk1"/>
                </a:solidFill>
                <a:latin typeface="IBM Plex Sans Light"/>
                <a:ea typeface="IBM Plex Sans Light"/>
                <a:cs typeface="IBM Plex Sans Light"/>
                <a:sym typeface="IBM Plex Sans Light"/>
              </a:rPr>
              <a:t> A team may require to build better understanding on a particular subject because of limited internal expertise or previous research. </a:t>
            </a:r>
            <a:endParaRPr b="1" sz="9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t/>
            </a:r>
            <a:endParaRPr b="1" sz="9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To understand competition and other similar solutions:</a:t>
            </a:r>
            <a:r>
              <a:rPr lang="en" sz="900">
                <a:solidFill>
                  <a:schemeClr val="dk1"/>
                </a:solidFill>
                <a:latin typeface="IBM Plex Sans Light"/>
                <a:ea typeface="IBM Plex Sans Light"/>
                <a:cs typeface="IBM Plex Sans Light"/>
                <a:sym typeface="IBM Plex Sans Light"/>
              </a:rPr>
              <a:t> Mapping existing solutions and competitors is useful to understand what’s working and what’s not, trends and decisions.</a:t>
            </a:r>
            <a:endParaRPr sz="900">
              <a:solidFill>
                <a:schemeClr val="dk1"/>
              </a:solidFill>
              <a:latin typeface="IBM Plex Sans Light"/>
              <a:ea typeface="IBM Plex Sans Light"/>
              <a:cs typeface="IBM Plex Sans Light"/>
              <a:sym typeface="IBM Plex Sans Light"/>
            </a:endParaRPr>
          </a:p>
          <a:p>
            <a:pPr indent="0" lvl="0" marL="114300" marR="95096" rtl="0" algn="l">
              <a:spcBef>
                <a:spcPts val="0"/>
              </a:spcBef>
              <a:spcAft>
                <a:spcPts val="0"/>
              </a:spcAft>
              <a:buNone/>
            </a:pPr>
            <a:r>
              <a:t/>
            </a:r>
            <a:endParaRPr b="1" sz="9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To map trends :</a:t>
            </a:r>
            <a:r>
              <a:rPr lang="en" sz="900">
                <a:solidFill>
                  <a:schemeClr val="dk1"/>
                </a:solidFill>
                <a:latin typeface="IBM Plex Sans Light"/>
                <a:ea typeface="IBM Plex Sans Light"/>
                <a:cs typeface="IBM Plex Sans Light"/>
                <a:sym typeface="IBM Plex Sans Light"/>
              </a:rPr>
              <a:t> Secondary research can help map specific to company trends and broader political, economic, social, cultural,  technological, environmental and legal trends that may be influential.</a:t>
            </a:r>
            <a:endParaRPr sz="900">
              <a:solidFill>
                <a:schemeClr val="dk1"/>
              </a:solidFill>
              <a:latin typeface="IBM Plex Sans Light"/>
              <a:ea typeface="IBM Plex Sans Light"/>
              <a:cs typeface="IBM Plex Sans Light"/>
              <a:sym typeface="IBM Plex Sans Light"/>
            </a:endParaRPr>
          </a:p>
          <a:p>
            <a:pPr indent="0" lvl="0" marL="0" marR="95096" rtl="0" algn="l">
              <a:spcBef>
                <a:spcPts val="0"/>
              </a:spcBef>
              <a:spcAft>
                <a:spcPts val="0"/>
              </a:spcAft>
              <a:buNone/>
            </a:pPr>
            <a:r>
              <a:t/>
            </a:r>
            <a:endParaRPr sz="9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To prepare for ‘Primary Research’:</a:t>
            </a:r>
            <a:r>
              <a:rPr lang="en" sz="900">
                <a:solidFill>
                  <a:schemeClr val="dk1"/>
                </a:solidFill>
                <a:latin typeface="IBM Plex Sans Light"/>
                <a:ea typeface="IBM Plex Sans Light"/>
                <a:cs typeface="IBM Plex Sans Light"/>
                <a:sym typeface="IBM Plex Sans Light"/>
              </a:rPr>
              <a:t> Secondary research helps one be more informed and prepare better for primary research if done before. It can also continue in parallel if teams feel that there is value in doing so.</a:t>
            </a:r>
            <a:endParaRPr sz="900">
              <a:solidFill>
                <a:srgbClr val="3C78D8"/>
              </a:solidFill>
              <a:latin typeface="IBM Plex Sans"/>
              <a:ea typeface="IBM Plex Sans"/>
              <a:cs typeface="IBM Plex Sans"/>
              <a:sym typeface="IBM Plex Sans"/>
            </a:endParaRPr>
          </a:p>
        </p:txBody>
      </p:sp>
      <p:sp>
        <p:nvSpPr>
          <p:cNvPr id="44" name="Google Shape;44;p3"/>
          <p:cNvSpPr txBox="1"/>
          <p:nvPr/>
        </p:nvSpPr>
        <p:spPr>
          <a:xfrm>
            <a:off x="8325228" y="2309950"/>
            <a:ext cx="8343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rgbClr val="8D86FC"/>
                </a:solidFill>
                <a:latin typeface="IBM Plex Sans"/>
                <a:ea typeface="IBM Plex Sans"/>
                <a:cs typeface="IBM Plex Sans"/>
                <a:sym typeface="IBM Plex Sans"/>
              </a:rPr>
              <a:t>Social Media</a:t>
            </a:r>
            <a:endParaRPr sz="900">
              <a:solidFill>
                <a:srgbClr val="8D86FC"/>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900">
              <a:solidFill>
                <a:srgbClr val="8D86FC"/>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rgbClr val="8D86FC"/>
              </a:solidFill>
              <a:latin typeface="IBM Plex Sans Light"/>
              <a:ea typeface="IBM Plex Sans Light"/>
              <a:cs typeface="IBM Plex Sans Light"/>
              <a:sym typeface="IBM Plex Sans Light"/>
            </a:endParaRPr>
          </a:p>
        </p:txBody>
      </p:sp>
      <p:sp>
        <p:nvSpPr>
          <p:cNvPr id="45" name="Google Shape;45;p3"/>
          <p:cNvSpPr/>
          <p:nvPr/>
        </p:nvSpPr>
        <p:spPr>
          <a:xfrm>
            <a:off x="8325219" y="1451572"/>
            <a:ext cx="834300" cy="83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 name="Google Shape;46;p3"/>
          <p:cNvPicPr preferRelativeResize="0"/>
          <p:nvPr/>
        </p:nvPicPr>
        <p:blipFill>
          <a:blip r:embed="rId7">
            <a:alphaModFix/>
          </a:blip>
          <a:stretch>
            <a:fillRect/>
          </a:stretch>
        </p:blipFill>
        <p:spPr>
          <a:xfrm>
            <a:off x="8482853" y="1609922"/>
            <a:ext cx="546912" cy="546900"/>
          </a:xfrm>
          <a:prstGeom prst="rect">
            <a:avLst/>
          </a:prstGeom>
          <a:noFill/>
          <a:ln>
            <a:noFill/>
          </a:ln>
        </p:spPr>
      </p:pic>
      <p:sp>
        <p:nvSpPr>
          <p:cNvPr id="47" name="Google Shape;47;p3"/>
          <p:cNvSpPr txBox="1"/>
          <p:nvPr/>
        </p:nvSpPr>
        <p:spPr>
          <a:xfrm>
            <a:off x="4466025" y="6245204"/>
            <a:ext cx="24354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8D86FC"/>
                </a:solidFill>
                <a:latin typeface="IBM Plex Sans"/>
                <a:ea typeface="IBM Plex Sans"/>
                <a:cs typeface="IBM Plex Sans"/>
                <a:sym typeface="IBM Plex Sans"/>
              </a:rPr>
              <a:t>Research with Experts </a:t>
            </a:r>
            <a:endParaRPr sz="1000">
              <a:solidFill>
                <a:srgbClr val="8D86FC"/>
              </a:solidFill>
              <a:latin typeface="IBM Plex Sans Light"/>
              <a:ea typeface="IBM Plex Sans Light"/>
              <a:cs typeface="IBM Plex Sans Light"/>
              <a:sym typeface="IBM Plex Sans Light"/>
            </a:endParaRPr>
          </a:p>
          <a:p>
            <a:pPr indent="0" lvl="0" marL="0" rtl="0" algn="l">
              <a:spcBef>
                <a:spcPts val="0"/>
              </a:spcBef>
              <a:spcAft>
                <a:spcPts val="0"/>
              </a:spcAft>
              <a:buNone/>
            </a:pPr>
            <a:r>
              <a:rPr lang="en" sz="900">
                <a:solidFill>
                  <a:schemeClr val="dk1"/>
                </a:solidFill>
                <a:latin typeface="IBM Plex Sans Light"/>
                <a:ea typeface="IBM Plex Sans Light"/>
                <a:cs typeface="IBM Plex Sans Light"/>
                <a:sym typeface="IBM Plex Sans Light"/>
              </a:rPr>
              <a:t>Expert interactions can done in person, via email, chat, online meeting - depending on availability and convenience. </a:t>
            </a:r>
            <a:endParaRPr b="1" sz="11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48" name="Google Shape;48;p3"/>
          <p:cNvSpPr/>
          <p:nvPr/>
        </p:nvSpPr>
        <p:spPr>
          <a:xfrm>
            <a:off x="4034738" y="6366469"/>
            <a:ext cx="378600" cy="365700"/>
          </a:xfrm>
          <a:prstGeom prst="ellipse">
            <a:avLst/>
          </a:prstGeom>
          <a:solidFill>
            <a:srgbClr val="8D86FC"/>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IBM Plex Sans"/>
                <a:ea typeface="IBM Plex Sans"/>
                <a:cs typeface="IBM Plex Sans"/>
                <a:sym typeface="IBM Plex Sans"/>
              </a:rPr>
              <a:t>*</a:t>
            </a:r>
            <a:endParaRPr b="1" sz="1000">
              <a:solidFill>
                <a:srgbClr val="FFFFFF"/>
              </a:solidFill>
              <a:latin typeface="IBM Plex Sans"/>
              <a:ea typeface="IBM Plex Sans"/>
              <a:cs typeface="IBM Plex Sans"/>
              <a:sym typeface="IBM Plex Sans"/>
            </a:endParaRPr>
          </a:p>
        </p:txBody>
      </p:sp>
      <p:sp>
        <p:nvSpPr>
          <p:cNvPr id="49" name="Google Shape;49;p3"/>
          <p:cNvSpPr/>
          <p:nvPr/>
        </p:nvSpPr>
        <p:spPr>
          <a:xfrm>
            <a:off x="0" y="-300"/>
            <a:ext cx="137100" cy="7560000"/>
          </a:xfrm>
          <a:prstGeom prst="rect">
            <a:avLst/>
          </a:prstGeom>
          <a:solidFill>
            <a:srgbClr val="8D8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0" y="7094781"/>
            <a:ext cx="10692000" cy="465069"/>
            <a:chOff x="0" y="7094781"/>
            <a:chExt cx="10692000" cy="465069"/>
          </a:xfrm>
        </p:grpSpPr>
        <p:grpSp>
          <p:nvGrpSpPr>
            <p:cNvPr id="51" name="Google Shape;51;p3"/>
            <p:cNvGrpSpPr/>
            <p:nvPr/>
          </p:nvGrpSpPr>
          <p:grpSpPr>
            <a:xfrm>
              <a:off x="0" y="7094781"/>
              <a:ext cx="10692000" cy="465069"/>
              <a:chOff x="0" y="7094781"/>
              <a:chExt cx="10692000" cy="465069"/>
            </a:xfrm>
          </p:grpSpPr>
          <p:sp>
            <p:nvSpPr>
              <p:cNvPr id="52" name="Google Shape;52;p3"/>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54" name="Google Shape;54;p3"/>
              <p:cNvPicPr preferRelativeResize="0"/>
              <p:nvPr/>
            </p:nvPicPr>
            <p:blipFill>
              <a:blip r:embed="rId8">
                <a:alphaModFix/>
              </a:blip>
              <a:stretch>
                <a:fillRect/>
              </a:stretch>
            </p:blipFill>
            <p:spPr>
              <a:xfrm>
                <a:off x="9629932" y="7094781"/>
                <a:ext cx="494539" cy="430321"/>
              </a:xfrm>
              <a:prstGeom prst="rect">
                <a:avLst/>
              </a:prstGeom>
              <a:noFill/>
              <a:ln>
                <a:noFill/>
              </a:ln>
            </p:spPr>
          </p:pic>
        </p:grpSp>
        <p:pic>
          <p:nvPicPr>
            <p:cNvPr id="55" name="Google Shape;55;p3"/>
            <p:cNvPicPr preferRelativeResize="0"/>
            <p:nvPr/>
          </p:nvPicPr>
          <p:blipFill>
            <a:blip r:embed="rId9">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4"/>
          <p:cNvSpPr/>
          <p:nvPr/>
        </p:nvSpPr>
        <p:spPr>
          <a:xfrm>
            <a:off x="0" y="-75"/>
            <a:ext cx="106920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61" name="Google Shape;61;p4"/>
          <p:cNvSpPr txBox="1"/>
          <p:nvPr>
            <p:ph type="title"/>
          </p:nvPr>
        </p:nvSpPr>
        <p:spPr>
          <a:xfrm>
            <a:off x="473449" y="269319"/>
            <a:ext cx="5050800" cy="7002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rPr lang="en" sz="1000">
                <a:latin typeface="IBM Plex Sans"/>
                <a:ea typeface="IBM Plex Sans"/>
                <a:cs typeface="IBM Plex Sans"/>
                <a:sym typeface="IBM Plex Sans"/>
              </a:rPr>
              <a:t>RESEARCH TOOLS</a:t>
            </a:r>
            <a:endParaRPr sz="10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8D86FC"/>
                </a:solidFill>
                <a:latin typeface="IBM Plex Sans"/>
                <a:ea typeface="IBM Plex Sans"/>
                <a:cs typeface="IBM Plex Sans"/>
                <a:sym typeface="IBM Plex Sans"/>
              </a:rPr>
              <a:t>HOW TO USE?</a:t>
            </a:r>
            <a:endParaRPr b="1" sz="1800">
              <a:solidFill>
                <a:srgbClr val="8D86FC"/>
              </a:solidFill>
              <a:latin typeface="IBM Plex Sans"/>
              <a:ea typeface="IBM Plex Sans"/>
              <a:cs typeface="IBM Plex Sans"/>
              <a:sym typeface="IBM Plex Sans"/>
            </a:endParaRPr>
          </a:p>
        </p:txBody>
      </p:sp>
      <p:sp>
        <p:nvSpPr>
          <p:cNvPr id="62" name="Google Shape;62;p4"/>
          <p:cNvSpPr txBox="1"/>
          <p:nvPr/>
        </p:nvSpPr>
        <p:spPr>
          <a:xfrm>
            <a:off x="514945" y="899950"/>
            <a:ext cx="4754700" cy="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8D86FC"/>
                </a:solidFill>
                <a:latin typeface="IBM Plex Sans"/>
                <a:ea typeface="IBM Plex Sans"/>
                <a:cs typeface="IBM Plex Sans"/>
                <a:sym typeface="IBM Plex Sans"/>
              </a:rPr>
              <a:t>Category 2:</a:t>
            </a:r>
            <a:r>
              <a:rPr b="1" lang="en">
                <a:latin typeface="IBM Plex Sans"/>
                <a:ea typeface="IBM Plex Sans"/>
                <a:cs typeface="IBM Plex Sans"/>
                <a:sym typeface="IBM Plex Sans"/>
              </a:rPr>
              <a:t> Primary Research </a:t>
            </a:r>
            <a:endParaRPr/>
          </a:p>
        </p:txBody>
      </p:sp>
      <p:sp>
        <p:nvSpPr>
          <p:cNvPr id="63" name="Google Shape;63;p4"/>
          <p:cNvSpPr txBox="1"/>
          <p:nvPr/>
        </p:nvSpPr>
        <p:spPr>
          <a:xfrm>
            <a:off x="996102" y="5824397"/>
            <a:ext cx="4315800" cy="6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8D86FC"/>
                </a:solidFill>
                <a:latin typeface="IBM Plex Sans"/>
                <a:ea typeface="IBM Plex Sans"/>
                <a:cs typeface="IBM Plex Sans"/>
                <a:sym typeface="IBM Plex Sans"/>
              </a:rPr>
              <a:t>Research Material</a:t>
            </a:r>
            <a:endParaRPr b="1" sz="1100">
              <a:solidFill>
                <a:srgbClr val="8D86FC"/>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900">
                <a:latin typeface="IBM Plex Sans"/>
                <a:ea typeface="IBM Plex Sans"/>
                <a:cs typeface="IBM Plex Sans"/>
                <a:sym typeface="IBM Plex Sans"/>
              </a:rPr>
              <a:t>Create:</a:t>
            </a:r>
            <a:r>
              <a:rPr lang="en" sz="900">
                <a:latin typeface="IBM Plex Sans"/>
                <a:ea typeface="IBM Plex Sans"/>
                <a:cs typeface="IBM Plex Sans"/>
                <a:sym typeface="IBM Plex Sans"/>
              </a:rPr>
              <a:t> Research guides for the chosen tools. These guides will have the questions, flow of the activity (how much time, steps etc.)</a:t>
            </a:r>
            <a:endParaRPr b="1" sz="1200">
              <a:solidFill>
                <a:srgbClr val="FF0000"/>
              </a:solidFill>
              <a:latin typeface="IBM Plex Sans"/>
              <a:ea typeface="IBM Plex Sans"/>
              <a:cs typeface="IBM Plex Sans"/>
              <a:sym typeface="IBM Plex Sans"/>
            </a:endParaRPr>
          </a:p>
        </p:txBody>
      </p:sp>
      <p:sp>
        <p:nvSpPr>
          <p:cNvPr id="64" name="Google Shape;64;p4"/>
          <p:cNvSpPr txBox="1"/>
          <p:nvPr/>
        </p:nvSpPr>
        <p:spPr>
          <a:xfrm>
            <a:off x="999750" y="5184885"/>
            <a:ext cx="4315800" cy="6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8D86FC"/>
                </a:solidFill>
                <a:latin typeface="IBM Plex Sans"/>
                <a:ea typeface="IBM Plex Sans"/>
                <a:cs typeface="IBM Plex Sans"/>
                <a:sym typeface="IBM Plex Sans"/>
              </a:rPr>
              <a:t>Scope &amp; Tools</a:t>
            </a:r>
            <a:endParaRPr b="1" sz="1100">
              <a:solidFill>
                <a:srgbClr val="8D86FC"/>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900">
                <a:latin typeface="IBM Plex Sans"/>
                <a:ea typeface="IBM Plex Sans"/>
                <a:cs typeface="IBM Plex Sans"/>
                <a:sym typeface="IBM Plex Sans"/>
              </a:rPr>
              <a:t>Plan:</a:t>
            </a:r>
            <a:r>
              <a:rPr lang="en" sz="900">
                <a:latin typeface="IBM Plex Sans"/>
                <a:ea typeface="IBM Plex Sans"/>
                <a:cs typeface="IBM Plex Sans"/>
                <a:sym typeface="IBM Plex Sans"/>
              </a:rPr>
              <a:t> The tools, themes, and key questions that need to be addressed by the user research. </a:t>
            </a:r>
            <a:endParaRPr b="1" sz="1200">
              <a:solidFill>
                <a:srgbClr val="FF0000"/>
              </a:solidFill>
              <a:latin typeface="IBM Plex Sans"/>
              <a:ea typeface="IBM Plex Sans"/>
              <a:cs typeface="IBM Plex Sans"/>
              <a:sym typeface="IBM Plex Sans"/>
            </a:endParaRPr>
          </a:p>
        </p:txBody>
      </p:sp>
      <p:sp>
        <p:nvSpPr>
          <p:cNvPr id="65" name="Google Shape;65;p4"/>
          <p:cNvSpPr/>
          <p:nvPr/>
        </p:nvSpPr>
        <p:spPr>
          <a:xfrm>
            <a:off x="595657" y="595060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66" name="Google Shape;66;p4"/>
          <p:cNvSpPr/>
          <p:nvPr/>
        </p:nvSpPr>
        <p:spPr>
          <a:xfrm>
            <a:off x="609968" y="5339385"/>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67" name="Google Shape;67;p4"/>
          <p:cNvSpPr txBox="1"/>
          <p:nvPr>
            <p:ph type="title"/>
          </p:nvPr>
        </p:nvSpPr>
        <p:spPr>
          <a:xfrm>
            <a:off x="7961400" y="181675"/>
            <a:ext cx="2730600" cy="517200"/>
          </a:xfrm>
          <a:prstGeom prst="rect">
            <a:avLst/>
          </a:prstGeom>
          <a:solidFill>
            <a:srgbClr val="FFFFFF"/>
          </a:solidFill>
        </p:spPr>
        <p:txBody>
          <a:bodyPr anchorCtr="0" anchor="b" bIns="116050" lIns="116050" spcFirstLastPara="1" rIns="116050" wrap="square" tIns="116050">
            <a:noAutofit/>
          </a:bodyPr>
          <a:lstStyle/>
          <a:p>
            <a:pPr indent="0" lvl="0" marL="0" rtl="0" algn="l">
              <a:spcBef>
                <a:spcPts val="0"/>
              </a:spcBef>
              <a:spcAft>
                <a:spcPts val="0"/>
              </a:spcAft>
              <a:buNone/>
            </a:pPr>
            <a:r>
              <a:rPr b="1" lang="en" sz="900">
                <a:solidFill>
                  <a:srgbClr val="8D86FC"/>
                </a:solidFill>
                <a:latin typeface="IBM Plex Sans"/>
                <a:ea typeface="IBM Plex Sans"/>
                <a:cs typeface="IBM Plex Sans"/>
                <a:sym typeface="IBM Plex Sans"/>
              </a:rPr>
              <a:t>HCD EXERCISE | DISCOVERY </a:t>
            </a:r>
            <a:endParaRPr b="1" sz="900">
              <a:solidFill>
                <a:srgbClr val="8D86FC"/>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1100">
                <a:latin typeface="IBM Plex Sans"/>
                <a:ea typeface="IBM Plex Sans"/>
                <a:cs typeface="IBM Plex Sans"/>
                <a:sym typeface="IBM Plex Sans"/>
              </a:rPr>
              <a:t>PLAN &amp; PREPARE FOR DISCOVERY</a:t>
            </a:r>
            <a:endParaRPr sz="1100"/>
          </a:p>
        </p:txBody>
      </p:sp>
      <p:sp>
        <p:nvSpPr>
          <p:cNvPr id="68" name="Google Shape;68;p4"/>
          <p:cNvSpPr txBox="1"/>
          <p:nvPr/>
        </p:nvSpPr>
        <p:spPr>
          <a:xfrm>
            <a:off x="2306102" y="2558957"/>
            <a:ext cx="10806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8D86FC"/>
                </a:solidFill>
                <a:latin typeface="IBM Plex Sans"/>
                <a:ea typeface="IBM Plex Sans"/>
                <a:cs typeface="IBM Plex Sans"/>
                <a:sym typeface="IBM Plex Sans"/>
              </a:rPr>
              <a:t>Focus </a:t>
            </a:r>
            <a:endParaRPr b="1" sz="1100">
              <a:solidFill>
                <a:srgbClr val="8D86FC"/>
              </a:solidFill>
              <a:latin typeface="IBM Plex Sans"/>
              <a:ea typeface="IBM Plex Sans"/>
              <a:cs typeface="IBM Plex Sans"/>
              <a:sym typeface="IBM Plex Sans"/>
            </a:endParaRPr>
          </a:p>
          <a:p>
            <a:pPr indent="0" lvl="0" marL="0" rtl="0" algn="ctr">
              <a:spcBef>
                <a:spcPts val="0"/>
              </a:spcBef>
              <a:spcAft>
                <a:spcPts val="0"/>
              </a:spcAft>
              <a:buNone/>
            </a:pPr>
            <a:r>
              <a:rPr b="1" lang="en" sz="1100">
                <a:solidFill>
                  <a:srgbClr val="8D86FC"/>
                </a:solidFill>
                <a:latin typeface="IBM Plex Sans"/>
                <a:ea typeface="IBM Plex Sans"/>
                <a:cs typeface="IBM Plex Sans"/>
                <a:sym typeface="IBM Plex Sans"/>
              </a:rPr>
              <a:t>Groups</a:t>
            </a:r>
            <a:endParaRPr b="1" sz="1100">
              <a:solidFill>
                <a:srgbClr val="8D86FC"/>
              </a:solidFill>
              <a:latin typeface="IBM Plex Sans"/>
              <a:ea typeface="IBM Plex Sans"/>
              <a:cs typeface="IBM Plex Sans"/>
              <a:sym typeface="IBM Plex Sans"/>
            </a:endParaRPr>
          </a:p>
          <a:p>
            <a:pPr indent="0" lvl="0" marL="0" rtl="0" algn="ctr">
              <a:spcBef>
                <a:spcPts val="0"/>
              </a:spcBef>
              <a:spcAft>
                <a:spcPts val="0"/>
              </a:spcAft>
              <a:buNone/>
            </a:pPr>
            <a:r>
              <a:t/>
            </a:r>
            <a:endParaRPr sz="900">
              <a:solidFill>
                <a:srgbClr val="8D86FC"/>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rgbClr val="8D86FC"/>
              </a:solidFill>
              <a:latin typeface="IBM Plex Sans Light"/>
              <a:ea typeface="IBM Plex Sans Light"/>
              <a:cs typeface="IBM Plex Sans Light"/>
              <a:sym typeface="IBM Plex Sans Light"/>
            </a:endParaRPr>
          </a:p>
        </p:txBody>
      </p:sp>
      <p:sp>
        <p:nvSpPr>
          <p:cNvPr id="69" name="Google Shape;69;p4"/>
          <p:cNvSpPr txBox="1"/>
          <p:nvPr/>
        </p:nvSpPr>
        <p:spPr>
          <a:xfrm>
            <a:off x="1434373" y="2545008"/>
            <a:ext cx="919800" cy="48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rgbClr val="8D86FC"/>
                </a:solidFill>
                <a:latin typeface="IBM Plex Sans"/>
                <a:ea typeface="IBM Plex Sans"/>
                <a:cs typeface="IBM Plex Sans"/>
                <a:sym typeface="IBM Plex Sans"/>
              </a:rPr>
              <a:t>Interviews</a:t>
            </a:r>
            <a:endParaRPr sz="1000">
              <a:solidFill>
                <a:srgbClr val="8D86FC"/>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t/>
            </a:r>
            <a:endParaRPr sz="1000">
              <a:solidFill>
                <a:srgbClr val="8D86FC"/>
              </a:solidFill>
              <a:latin typeface="IBM Plex Sans Light"/>
              <a:ea typeface="IBM Plex Sans Light"/>
              <a:cs typeface="IBM Plex Sans Light"/>
              <a:sym typeface="IBM Plex Sans Light"/>
            </a:endParaRPr>
          </a:p>
        </p:txBody>
      </p:sp>
      <p:sp>
        <p:nvSpPr>
          <p:cNvPr id="70" name="Google Shape;70;p4"/>
          <p:cNvSpPr/>
          <p:nvPr/>
        </p:nvSpPr>
        <p:spPr>
          <a:xfrm>
            <a:off x="1480472" y="1714456"/>
            <a:ext cx="834300" cy="83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2437494" y="1714452"/>
            <a:ext cx="834300" cy="83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txBox="1"/>
          <p:nvPr/>
        </p:nvSpPr>
        <p:spPr>
          <a:xfrm>
            <a:off x="572328" y="1904847"/>
            <a:ext cx="12291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8D86FC"/>
                </a:solidFill>
                <a:latin typeface="IBM Plex Sans"/>
                <a:ea typeface="IBM Plex Sans"/>
                <a:cs typeface="IBM Plex Sans"/>
                <a:sym typeface="IBM Plex Sans"/>
              </a:rPr>
              <a:t>Tools</a:t>
            </a:r>
            <a:r>
              <a:rPr b="1" lang="en" sz="1100">
                <a:solidFill>
                  <a:srgbClr val="8D86FC"/>
                </a:solidFill>
                <a:latin typeface="IBM Plex Sans"/>
                <a:ea typeface="IBM Plex Sans"/>
                <a:cs typeface="IBM Plex Sans"/>
                <a:sym typeface="IBM Plex Sans"/>
              </a:rPr>
              <a:t> </a:t>
            </a:r>
            <a:br>
              <a:rPr b="1" lang="en" sz="1100">
                <a:solidFill>
                  <a:srgbClr val="8D86FC"/>
                </a:solidFill>
                <a:latin typeface="IBM Plex Sans"/>
                <a:ea typeface="IBM Plex Sans"/>
                <a:cs typeface="IBM Plex Sans"/>
                <a:sym typeface="IBM Plex Sans"/>
              </a:rPr>
            </a:br>
            <a:endParaRPr sz="900">
              <a:solidFill>
                <a:srgbClr val="8D86FC"/>
              </a:solidFill>
            </a:endParaRPr>
          </a:p>
        </p:txBody>
      </p:sp>
      <p:sp>
        <p:nvSpPr>
          <p:cNvPr id="73" name="Google Shape;73;p4"/>
          <p:cNvSpPr txBox="1"/>
          <p:nvPr/>
        </p:nvSpPr>
        <p:spPr>
          <a:xfrm>
            <a:off x="4146218" y="2545007"/>
            <a:ext cx="12291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8D86FC"/>
                </a:solidFill>
                <a:latin typeface="IBM Plex Sans"/>
                <a:ea typeface="IBM Plex Sans"/>
                <a:cs typeface="IBM Plex Sans"/>
                <a:sym typeface="IBM Plex Sans"/>
              </a:rPr>
              <a:t>Research Probes</a:t>
            </a:r>
            <a:endParaRPr b="1" sz="1100">
              <a:solidFill>
                <a:srgbClr val="8D86FC"/>
              </a:solidFill>
              <a:latin typeface="IBM Plex Sans"/>
              <a:ea typeface="IBM Plex Sans"/>
              <a:cs typeface="IBM Plex Sans"/>
              <a:sym typeface="IBM Plex Sans"/>
            </a:endParaRPr>
          </a:p>
          <a:p>
            <a:pPr indent="0" lvl="0" marL="0" rtl="0" algn="ctr">
              <a:spcBef>
                <a:spcPts val="0"/>
              </a:spcBef>
              <a:spcAft>
                <a:spcPts val="0"/>
              </a:spcAft>
              <a:buNone/>
            </a:pPr>
            <a:r>
              <a:t/>
            </a:r>
            <a:endParaRPr sz="900">
              <a:solidFill>
                <a:srgbClr val="8D86FC"/>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rgbClr val="8D86FC"/>
              </a:solidFill>
              <a:latin typeface="IBM Plex Sans Light"/>
              <a:ea typeface="IBM Plex Sans Light"/>
              <a:cs typeface="IBM Plex Sans Light"/>
              <a:sym typeface="IBM Plex Sans Light"/>
            </a:endParaRPr>
          </a:p>
        </p:txBody>
      </p:sp>
      <p:sp>
        <p:nvSpPr>
          <p:cNvPr id="74" name="Google Shape;74;p4"/>
          <p:cNvSpPr/>
          <p:nvPr/>
        </p:nvSpPr>
        <p:spPr>
          <a:xfrm>
            <a:off x="4356442" y="1700503"/>
            <a:ext cx="834300" cy="83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626800" y="3144505"/>
            <a:ext cx="4707600" cy="2001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114300" marR="95096" rtl="0" algn="l">
              <a:spcBef>
                <a:spcPts val="0"/>
              </a:spcBef>
              <a:spcAft>
                <a:spcPts val="0"/>
              </a:spcAft>
              <a:buNone/>
            </a:pPr>
            <a:r>
              <a:rPr b="1" lang="en" sz="1100">
                <a:solidFill>
                  <a:srgbClr val="8D86FC"/>
                </a:solidFill>
                <a:latin typeface="IBM Plex Sans"/>
                <a:ea typeface="IBM Plex Sans"/>
                <a:cs typeface="IBM Plex Sans"/>
                <a:sym typeface="IBM Plex Sans"/>
              </a:rPr>
              <a:t>User Research Tools</a:t>
            </a:r>
            <a:endParaRPr b="1" sz="1100">
              <a:solidFill>
                <a:srgbClr val="8D86FC"/>
              </a:solidFill>
              <a:latin typeface="IBM Plex Sans"/>
              <a:ea typeface="IBM Plex Sans"/>
              <a:cs typeface="IBM Plex Sans"/>
              <a:sym typeface="IBM Plex Sans"/>
            </a:endParaRPr>
          </a:p>
          <a:p>
            <a:pPr indent="0" lvl="0" marL="114300" marR="95096" rtl="0" algn="l">
              <a:spcBef>
                <a:spcPts val="0"/>
              </a:spcBef>
              <a:spcAft>
                <a:spcPts val="0"/>
              </a:spcAft>
              <a:buNone/>
            </a:pPr>
            <a:r>
              <a:t/>
            </a:r>
            <a:endParaRPr b="1" sz="11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Interviews: </a:t>
            </a:r>
            <a:r>
              <a:rPr lang="en" sz="900">
                <a:solidFill>
                  <a:schemeClr val="dk1"/>
                </a:solidFill>
                <a:latin typeface="IBM Plex Sans Light"/>
                <a:ea typeface="IBM Plex Sans Light"/>
                <a:cs typeface="IBM Plex Sans Light"/>
                <a:sym typeface="IBM Plex Sans Light"/>
              </a:rPr>
              <a:t> In-depth interviews with users and stakeholders that touch upon the themes identified. Design interviews are typically conversational/open ended.</a:t>
            </a:r>
            <a:endParaRPr b="1" sz="9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t/>
            </a:r>
            <a:endParaRPr b="1" sz="9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Focus Group:</a:t>
            </a:r>
            <a:r>
              <a:rPr lang="en" sz="900">
                <a:solidFill>
                  <a:schemeClr val="dk1"/>
                </a:solidFill>
                <a:latin typeface="IBM Plex Sans Light"/>
                <a:ea typeface="IBM Plex Sans Light"/>
                <a:cs typeface="IBM Plex Sans Light"/>
                <a:sym typeface="IBM Plex Sans Light"/>
              </a:rPr>
              <a:t> Conversations with more than one participant at a time. </a:t>
            </a:r>
            <a:endParaRPr sz="900">
              <a:solidFill>
                <a:schemeClr val="dk1"/>
              </a:solidFill>
              <a:latin typeface="IBM Plex Sans Light"/>
              <a:ea typeface="IBM Plex Sans Light"/>
              <a:cs typeface="IBM Plex Sans Light"/>
              <a:sym typeface="IBM Plex Sans Light"/>
            </a:endParaRPr>
          </a:p>
          <a:p>
            <a:pPr indent="0" lvl="0" marL="114300" marR="95096" rtl="0" algn="l">
              <a:spcBef>
                <a:spcPts val="0"/>
              </a:spcBef>
              <a:spcAft>
                <a:spcPts val="0"/>
              </a:spcAft>
              <a:buNone/>
            </a:pPr>
            <a:r>
              <a:t/>
            </a:r>
            <a:endParaRPr b="1" sz="9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Shadowing :</a:t>
            </a:r>
            <a:r>
              <a:rPr lang="en" sz="900">
                <a:solidFill>
                  <a:schemeClr val="dk1"/>
                </a:solidFill>
                <a:latin typeface="IBM Plex Sans Light"/>
                <a:ea typeface="IBM Plex Sans Light"/>
                <a:cs typeface="IBM Plex Sans Light"/>
                <a:sym typeface="IBM Plex Sans Light"/>
              </a:rPr>
              <a:t> Observing the user go about a task or their life routines in order to gather greater perspective on their attitudes, behaviors, and on the user experience.</a:t>
            </a:r>
            <a:endParaRPr sz="900">
              <a:solidFill>
                <a:schemeClr val="dk1"/>
              </a:solidFill>
              <a:latin typeface="IBM Plex Sans Light"/>
              <a:ea typeface="IBM Plex Sans Light"/>
              <a:cs typeface="IBM Plex Sans Light"/>
              <a:sym typeface="IBM Plex Sans Light"/>
            </a:endParaRPr>
          </a:p>
          <a:p>
            <a:pPr indent="0" lvl="0" marL="114300" marR="95096"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Research Probes :</a:t>
            </a:r>
            <a:r>
              <a:rPr lang="en" sz="900">
                <a:solidFill>
                  <a:schemeClr val="dk1"/>
                </a:solidFill>
                <a:latin typeface="IBM Plex Sans Light"/>
                <a:ea typeface="IBM Plex Sans Light"/>
                <a:cs typeface="IBM Plex Sans Light"/>
                <a:sym typeface="IBM Plex Sans Light"/>
              </a:rPr>
              <a:t> Cue cards or scenarios that are used as part of activities in interviews and discussions. These could be verbal or visual depending on need.</a:t>
            </a:r>
            <a:endParaRPr sz="900">
              <a:solidFill>
                <a:schemeClr val="dk1"/>
              </a:solidFill>
              <a:latin typeface="IBM Plex Sans Light"/>
              <a:ea typeface="IBM Plex Sans Light"/>
              <a:cs typeface="IBM Plex Sans Light"/>
              <a:sym typeface="IBM Plex Sans Light"/>
            </a:endParaRPr>
          </a:p>
        </p:txBody>
      </p:sp>
      <p:sp>
        <p:nvSpPr>
          <p:cNvPr id="76" name="Google Shape;76;p4"/>
          <p:cNvSpPr/>
          <p:nvPr/>
        </p:nvSpPr>
        <p:spPr>
          <a:xfrm>
            <a:off x="529162" y="1294406"/>
            <a:ext cx="4707600" cy="312600"/>
          </a:xfrm>
          <a:prstGeom prst="rect">
            <a:avLst/>
          </a:prstGeom>
          <a:noFill/>
          <a:ln>
            <a:noFill/>
          </a:ln>
        </p:spPr>
        <p:txBody>
          <a:bodyPr anchorCtr="0" anchor="ctr" bIns="91425" lIns="91425" spcFirstLastPara="1" rIns="91425" wrap="square" tIns="91425">
            <a:noAutofit/>
          </a:bodyPr>
          <a:lstStyle/>
          <a:p>
            <a:pPr indent="0" lvl="0" marL="0" marR="95096" rtl="0" algn="l">
              <a:spcBef>
                <a:spcPts val="0"/>
              </a:spcBef>
              <a:spcAft>
                <a:spcPts val="0"/>
              </a:spcAft>
              <a:buNone/>
            </a:pPr>
            <a:r>
              <a:rPr b="1" lang="en" sz="1200">
                <a:solidFill>
                  <a:srgbClr val="8D86FC"/>
                </a:solidFill>
                <a:latin typeface="IBM Plex Sans"/>
                <a:ea typeface="IBM Plex Sans"/>
                <a:cs typeface="IBM Plex Sans"/>
                <a:sym typeface="IBM Plex Sans"/>
              </a:rPr>
              <a:t>Type 1:</a:t>
            </a:r>
            <a:r>
              <a:rPr b="1" lang="en" sz="1200">
                <a:solidFill>
                  <a:srgbClr val="3C78D8"/>
                </a:solidFill>
                <a:latin typeface="IBM Plex Sans"/>
                <a:ea typeface="IBM Plex Sans"/>
                <a:cs typeface="IBM Plex Sans"/>
                <a:sym typeface="IBM Plex Sans"/>
              </a:rPr>
              <a:t> </a:t>
            </a:r>
            <a:r>
              <a:rPr b="1" lang="en" sz="1200">
                <a:latin typeface="IBM Plex Sans"/>
                <a:ea typeface="IBM Plex Sans"/>
                <a:cs typeface="IBM Plex Sans"/>
                <a:sym typeface="IBM Plex Sans"/>
              </a:rPr>
              <a:t>User Research</a:t>
            </a:r>
            <a:endParaRPr sz="1200">
              <a:latin typeface="IBM Plex Sans"/>
              <a:ea typeface="IBM Plex Sans"/>
              <a:cs typeface="IBM Plex Sans"/>
              <a:sym typeface="IBM Plex Sans"/>
            </a:endParaRPr>
          </a:p>
        </p:txBody>
      </p:sp>
      <p:sp>
        <p:nvSpPr>
          <p:cNvPr id="77" name="Google Shape;77;p4"/>
          <p:cNvSpPr txBox="1"/>
          <p:nvPr/>
        </p:nvSpPr>
        <p:spPr>
          <a:xfrm>
            <a:off x="6302580" y="4788090"/>
            <a:ext cx="3673800" cy="7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8D86FC"/>
                </a:solidFill>
                <a:latin typeface="IBM Plex Sans"/>
                <a:ea typeface="IBM Plex Sans"/>
                <a:cs typeface="IBM Plex Sans"/>
                <a:sym typeface="IBM Plex Sans"/>
              </a:rPr>
              <a:t>Scope &amp; Tools </a:t>
            </a:r>
            <a:endParaRPr b="1" sz="1100">
              <a:solidFill>
                <a:srgbClr val="8D86FC"/>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900">
                <a:latin typeface="IBM Plex Sans"/>
                <a:ea typeface="IBM Plex Sans"/>
                <a:cs typeface="IBM Plex Sans"/>
                <a:sym typeface="IBM Plex Sans"/>
              </a:rPr>
              <a:t>Plan:</a:t>
            </a:r>
            <a:r>
              <a:rPr lang="en" sz="900">
                <a:latin typeface="IBM Plex Sans"/>
                <a:ea typeface="IBM Plex Sans"/>
                <a:cs typeface="IBM Plex Sans"/>
                <a:sym typeface="IBM Plex Sans"/>
              </a:rPr>
              <a:t> </a:t>
            </a:r>
            <a:r>
              <a:rPr lang="en" sz="900">
                <a:solidFill>
                  <a:schemeClr val="dk1"/>
                </a:solidFill>
                <a:latin typeface="IBM Plex Sans"/>
                <a:ea typeface="IBM Plex Sans"/>
                <a:cs typeface="IBM Plex Sans"/>
                <a:sym typeface="IBM Plex Sans"/>
              </a:rPr>
              <a:t>The tools, themes, key aspects of people’s behaviors and systems that need to be observed, as well as the locations for research.</a:t>
            </a:r>
            <a:endParaRPr sz="900">
              <a:latin typeface="IBM Plex Sans"/>
              <a:ea typeface="IBM Plex Sans"/>
              <a:cs typeface="IBM Plex Sans"/>
              <a:sym typeface="IBM Plex Sans"/>
            </a:endParaRPr>
          </a:p>
          <a:p>
            <a:pPr indent="0" lvl="0" marL="0" rtl="0" algn="l">
              <a:spcBef>
                <a:spcPts val="0"/>
              </a:spcBef>
              <a:spcAft>
                <a:spcPts val="0"/>
              </a:spcAft>
              <a:buNone/>
            </a:pPr>
            <a:r>
              <a:t/>
            </a:r>
            <a:endParaRPr b="1" sz="1200">
              <a:solidFill>
                <a:srgbClr val="FF0000"/>
              </a:solidFill>
              <a:latin typeface="IBM Plex Sans"/>
              <a:ea typeface="IBM Plex Sans"/>
              <a:cs typeface="IBM Plex Sans"/>
              <a:sym typeface="IBM Plex Sans"/>
            </a:endParaRPr>
          </a:p>
        </p:txBody>
      </p:sp>
      <p:sp>
        <p:nvSpPr>
          <p:cNvPr id="78" name="Google Shape;78;p4"/>
          <p:cNvSpPr txBox="1"/>
          <p:nvPr/>
        </p:nvSpPr>
        <p:spPr>
          <a:xfrm>
            <a:off x="6291905" y="5573378"/>
            <a:ext cx="3673800" cy="8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8D86FC"/>
                </a:solidFill>
                <a:latin typeface="IBM Plex Sans"/>
                <a:ea typeface="IBM Plex Sans"/>
                <a:cs typeface="IBM Plex Sans"/>
                <a:sym typeface="IBM Plex Sans"/>
              </a:rPr>
              <a:t>Research Material</a:t>
            </a:r>
            <a:endParaRPr b="1" sz="1100">
              <a:solidFill>
                <a:srgbClr val="8D86FC"/>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Create:</a:t>
            </a:r>
            <a:r>
              <a:rPr lang="en" sz="900">
                <a:solidFill>
                  <a:schemeClr val="dk1"/>
                </a:solidFill>
                <a:latin typeface="IBM Plex Sans"/>
                <a:ea typeface="IBM Plex Sans"/>
                <a:cs typeface="IBM Plex Sans"/>
                <a:sym typeface="IBM Plex Sans"/>
              </a:rPr>
              <a:t> Research guides for the chosen tools. These guides will have the aspects to observe, flow of the activity (steps etc.)</a:t>
            </a:r>
            <a:endParaRPr b="1" sz="1200">
              <a:solidFill>
                <a:srgbClr val="FF0000"/>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b="1" sz="900">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sz="1200">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sz="1200">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b="1" sz="1200">
              <a:solidFill>
                <a:srgbClr val="FF0000"/>
              </a:solidFill>
              <a:latin typeface="IBM Plex Sans"/>
              <a:ea typeface="IBM Plex Sans"/>
              <a:cs typeface="IBM Plex Sans"/>
              <a:sym typeface="IBM Plex Sans"/>
            </a:endParaRPr>
          </a:p>
        </p:txBody>
      </p:sp>
      <p:sp>
        <p:nvSpPr>
          <p:cNvPr id="79" name="Google Shape;79;p4"/>
          <p:cNvSpPr/>
          <p:nvPr/>
        </p:nvSpPr>
        <p:spPr>
          <a:xfrm>
            <a:off x="5902135" y="4914285"/>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80" name="Google Shape;80;p4"/>
          <p:cNvSpPr/>
          <p:nvPr/>
        </p:nvSpPr>
        <p:spPr>
          <a:xfrm>
            <a:off x="5902123" y="5727875"/>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81" name="Google Shape;81;p4"/>
          <p:cNvSpPr txBox="1"/>
          <p:nvPr/>
        </p:nvSpPr>
        <p:spPr>
          <a:xfrm>
            <a:off x="7985654" y="2545007"/>
            <a:ext cx="11646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8D86FC"/>
                </a:solidFill>
                <a:latin typeface="IBM Plex Sans"/>
                <a:ea typeface="IBM Plex Sans"/>
                <a:cs typeface="IBM Plex Sans"/>
                <a:sym typeface="IBM Plex Sans"/>
              </a:rPr>
              <a:t>Service Safari</a:t>
            </a:r>
            <a:endParaRPr b="1" sz="1100">
              <a:solidFill>
                <a:srgbClr val="8D86FC"/>
              </a:solidFill>
              <a:latin typeface="IBM Plex Sans"/>
              <a:ea typeface="IBM Plex Sans"/>
              <a:cs typeface="IBM Plex Sans"/>
              <a:sym typeface="IBM Plex Sans"/>
            </a:endParaRPr>
          </a:p>
          <a:p>
            <a:pPr indent="0" lvl="0" marL="0" rtl="0" algn="ctr">
              <a:spcBef>
                <a:spcPts val="0"/>
              </a:spcBef>
              <a:spcAft>
                <a:spcPts val="0"/>
              </a:spcAft>
              <a:buNone/>
            </a:pPr>
            <a:r>
              <a:t/>
            </a:r>
            <a:endParaRPr sz="900">
              <a:solidFill>
                <a:srgbClr val="8D86FC"/>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rgbClr val="8D86FC"/>
              </a:solidFill>
              <a:latin typeface="IBM Plex Sans Light"/>
              <a:ea typeface="IBM Plex Sans Light"/>
              <a:cs typeface="IBM Plex Sans Light"/>
              <a:sym typeface="IBM Plex Sans Light"/>
            </a:endParaRPr>
          </a:p>
        </p:txBody>
      </p:sp>
      <p:sp>
        <p:nvSpPr>
          <p:cNvPr id="82" name="Google Shape;82;p4"/>
          <p:cNvSpPr txBox="1"/>
          <p:nvPr/>
        </p:nvSpPr>
        <p:spPr>
          <a:xfrm>
            <a:off x="7016202" y="2545007"/>
            <a:ext cx="1080600" cy="48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rgbClr val="8D86FC"/>
                </a:solidFill>
                <a:latin typeface="IBM Plex Sans"/>
                <a:ea typeface="IBM Plex Sans"/>
                <a:cs typeface="IBM Plex Sans"/>
                <a:sym typeface="IBM Plex Sans"/>
              </a:rPr>
              <a:t>Ethnography</a:t>
            </a:r>
            <a:endParaRPr sz="1000">
              <a:solidFill>
                <a:srgbClr val="8D86FC"/>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t/>
            </a:r>
            <a:endParaRPr sz="1000">
              <a:solidFill>
                <a:srgbClr val="8D86FC"/>
              </a:solidFill>
              <a:latin typeface="IBM Plex Sans Light"/>
              <a:ea typeface="IBM Plex Sans Light"/>
              <a:cs typeface="IBM Plex Sans Light"/>
              <a:sym typeface="IBM Plex Sans Light"/>
            </a:endParaRPr>
          </a:p>
        </p:txBody>
      </p:sp>
      <p:sp>
        <p:nvSpPr>
          <p:cNvPr id="83" name="Google Shape;83;p4"/>
          <p:cNvSpPr/>
          <p:nvPr/>
        </p:nvSpPr>
        <p:spPr>
          <a:xfrm>
            <a:off x="7125735" y="1700503"/>
            <a:ext cx="834300" cy="83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8131055" y="1700503"/>
            <a:ext cx="834300" cy="83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txBox="1"/>
          <p:nvPr/>
        </p:nvSpPr>
        <p:spPr>
          <a:xfrm>
            <a:off x="5864483" y="1904847"/>
            <a:ext cx="12291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8D86FC"/>
                </a:solidFill>
                <a:latin typeface="IBM Plex Sans"/>
                <a:ea typeface="IBM Plex Sans"/>
                <a:cs typeface="IBM Plex Sans"/>
                <a:sym typeface="IBM Plex Sans"/>
              </a:rPr>
              <a:t>Tools</a:t>
            </a:r>
            <a:r>
              <a:rPr b="1" lang="en" sz="1100">
                <a:solidFill>
                  <a:srgbClr val="8D86FC"/>
                </a:solidFill>
                <a:latin typeface="IBM Plex Sans"/>
                <a:ea typeface="IBM Plex Sans"/>
                <a:cs typeface="IBM Plex Sans"/>
                <a:sym typeface="IBM Plex Sans"/>
              </a:rPr>
              <a:t> </a:t>
            </a:r>
            <a:endParaRPr sz="900">
              <a:solidFill>
                <a:srgbClr val="8D86FC"/>
              </a:solidFill>
            </a:endParaRPr>
          </a:p>
        </p:txBody>
      </p:sp>
      <p:sp>
        <p:nvSpPr>
          <p:cNvPr id="86" name="Google Shape;86;p4"/>
          <p:cNvSpPr/>
          <p:nvPr/>
        </p:nvSpPr>
        <p:spPr>
          <a:xfrm>
            <a:off x="5918950" y="3144500"/>
            <a:ext cx="4315800" cy="1577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114300" marR="95096" rtl="0" algn="l">
              <a:spcBef>
                <a:spcPts val="0"/>
              </a:spcBef>
              <a:spcAft>
                <a:spcPts val="0"/>
              </a:spcAft>
              <a:buNone/>
            </a:pPr>
            <a:r>
              <a:rPr b="1" lang="en" sz="1100">
                <a:solidFill>
                  <a:srgbClr val="8D86FC"/>
                </a:solidFill>
                <a:latin typeface="IBM Plex Sans"/>
                <a:ea typeface="IBM Plex Sans"/>
                <a:cs typeface="IBM Plex Sans"/>
                <a:sym typeface="IBM Plex Sans"/>
              </a:rPr>
              <a:t>Observational Research Tools </a:t>
            </a:r>
            <a:endParaRPr b="1" sz="1100">
              <a:solidFill>
                <a:srgbClr val="8D86FC"/>
              </a:solidFill>
              <a:latin typeface="IBM Plex Sans"/>
              <a:ea typeface="IBM Plex Sans"/>
              <a:cs typeface="IBM Plex Sans"/>
              <a:sym typeface="IBM Plex Sans"/>
            </a:endParaRPr>
          </a:p>
          <a:p>
            <a:pPr indent="0" lvl="0" marL="114300" marR="95096" rtl="0" algn="l">
              <a:spcBef>
                <a:spcPts val="0"/>
              </a:spcBef>
              <a:spcAft>
                <a:spcPts val="0"/>
              </a:spcAft>
              <a:buNone/>
            </a:pPr>
            <a:r>
              <a:t/>
            </a:r>
            <a:endParaRPr b="1" sz="11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Ethnography: </a:t>
            </a:r>
            <a:r>
              <a:rPr lang="en" sz="900">
                <a:solidFill>
                  <a:schemeClr val="dk1"/>
                </a:solidFill>
                <a:latin typeface="IBM Plex Sans Light"/>
                <a:ea typeface="IBM Plex Sans Light"/>
                <a:cs typeface="IBM Plex Sans Light"/>
                <a:sym typeface="IBM Plex Sans Light"/>
              </a:rPr>
              <a:t>Although a larger concept, in this case, the tool is about observing users and other stakeholders going about their rituals and routines without them necessarily realising that they are being studied. There is no direct interaction with them. </a:t>
            </a:r>
            <a:endParaRPr b="1" sz="900">
              <a:solidFill>
                <a:srgbClr val="3C78D8"/>
              </a:solidFill>
              <a:latin typeface="IBM Plex Sans"/>
              <a:ea typeface="IBM Plex Sans"/>
              <a:cs typeface="IBM Plex Sans"/>
              <a:sym typeface="IBM Plex Sans"/>
            </a:endParaRPr>
          </a:p>
          <a:p>
            <a:pPr indent="0" lvl="0" marL="0" marR="95096" rtl="0" algn="l">
              <a:spcBef>
                <a:spcPts val="0"/>
              </a:spcBef>
              <a:spcAft>
                <a:spcPts val="0"/>
              </a:spcAft>
              <a:buNone/>
            </a:pPr>
            <a:r>
              <a:t/>
            </a:r>
            <a:endParaRPr b="1" sz="9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Service Safari:</a:t>
            </a:r>
            <a:r>
              <a:rPr lang="en" sz="900">
                <a:solidFill>
                  <a:schemeClr val="dk1"/>
                </a:solidFill>
                <a:latin typeface="IBM Plex Sans Light"/>
                <a:ea typeface="IBM Plex Sans Light"/>
                <a:cs typeface="IBM Plex Sans Light"/>
                <a:sym typeface="IBM Plex Sans Light"/>
              </a:rPr>
              <a:t> Becoming the user and going through the experience oneself. It could be a product or service experience - online or offline.</a:t>
            </a:r>
            <a:endParaRPr sz="900">
              <a:solidFill>
                <a:srgbClr val="3C78D8"/>
              </a:solidFill>
              <a:latin typeface="IBM Plex Sans"/>
              <a:ea typeface="IBM Plex Sans"/>
              <a:cs typeface="IBM Plex Sans"/>
              <a:sym typeface="IBM Plex Sans"/>
            </a:endParaRPr>
          </a:p>
        </p:txBody>
      </p:sp>
      <p:sp>
        <p:nvSpPr>
          <p:cNvPr id="87" name="Google Shape;87;p4"/>
          <p:cNvSpPr/>
          <p:nvPr/>
        </p:nvSpPr>
        <p:spPr>
          <a:xfrm>
            <a:off x="5821324" y="1294407"/>
            <a:ext cx="4315800" cy="312600"/>
          </a:xfrm>
          <a:prstGeom prst="rect">
            <a:avLst/>
          </a:prstGeom>
          <a:noFill/>
          <a:ln>
            <a:noFill/>
          </a:ln>
        </p:spPr>
        <p:txBody>
          <a:bodyPr anchorCtr="0" anchor="ctr" bIns="91425" lIns="91425" spcFirstLastPara="1" rIns="91425" wrap="square" tIns="91425">
            <a:noAutofit/>
          </a:bodyPr>
          <a:lstStyle/>
          <a:p>
            <a:pPr indent="0" lvl="0" marL="0" marR="95096" rtl="0" algn="l">
              <a:spcBef>
                <a:spcPts val="0"/>
              </a:spcBef>
              <a:spcAft>
                <a:spcPts val="0"/>
              </a:spcAft>
              <a:buNone/>
            </a:pPr>
            <a:r>
              <a:rPr b="1" lang="en" sz="1200">
                <a:solidFill>
                  <a:srgbClr val="8D86FC"/>
                </a:solidFill>
                <a:latin typeface="IBM Plex Sans"/>
                <a:ea typeface="IBM Plex Sans"/>
                <a:cs typeface="IBM Plex Sans"/>
                <a:sym typeface="IBM Plex Sans"/>
              </a:rPr>
              <a:t>Type 2: </a:t>
            </a:r>
            <a:r>
              <a:rPr b="1" lang="en" sz="1200">
                <a:latin typeface="IBM Plex Sans"/>
                <a:ea typeface="IBM Plex Sans"/>
                <a:cs typeface="IBM Plex Sans"/>
                <a:sym typeface="IBM Plex Sans"/>
              </a:rPr>
              <a:t>Observational Research</a:t>
            </a:r>
            <a:endParaRPr sz="1200">
              <a:latin typeface="IBM Plex Sans"/>
              <a:ea typeface="IBM Plex Sans"/>
              <a:cs typeface="IBM Plex Sans"/>
              <a:sym typeface="IBM Plex Sans"/>
            </a:endParaRPr>
          </a:p>
        </p:txBody>
      </p:sp>
      <p:sp>
        <p:nvSpPr>
          <p:cNvPr id="88" name="Google Shape;88;p4"/>
          <p:cNvSpPr txBox="1"/>
          <p:nvPr/>
        </p:nvSpPr>
        <p:spPr>
          <a:xfrm>
            <a:off x="3282682" y="2558957"/>
            <a:ext cx="10806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8D86FC"/>
                </a:solidFill>
                <a:latin typeface="IBM Plex Sans"/>
                <a:ea typeface="IBM Plex Sans"/>
                <a:cs typeface="IBM Plex Sans"/>
                <a:sym typeface="IBM Plex Sans"/>
              </a:rPr>
              <a:t>Shadowing</a:t>
            </a:r>
            <a:endParaRPr b="1" sz="1100">
              <a:solidFill>
                <a:srgbClr val="8D86FC"/>
              </a:solidFill>
              <a:latin typeface="IBM Plex Sans"/>
              <a:ea typeface="IBM Plex Sans"/>
              <a:cs typeface="IBM Plex Sans"/>
              <a:sym typeface="IBM Plex Sans"/>
            </a:endParaRPr>
          </a:p>
          <a:p>
            <a:pPr indent="0" lvl="0" marL="0" rtl="0" algn="ctr">
              <a:spcBef>
                <a:spcPts val="0"/>
              </a:spcBef>
              <a:spcAft>
                <a:spcPts val="0"/>
              </a:spcAft>
              <a:buNone/>
            </a:pPr>
            <a:r>
              <a:t/>
            </a:r>
            <a:endParaRPr sz="900">
              <a:solidFill>
                <a:srgbClr val="8D86FC"/>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rgbClr val="8D86FC"/>
              </a:solidFill>
              <a:latin typeface="IBM Plex Sans Light"/>
              <a:ea typeface="IBM Plex Sans Light"/>
              <a:cs typeface="IBM Plex Sans Light"/>
              <a:sym typeface="IBM Plex Sans Light"/>
            </a:endParaRPr>
          </a:p>
        </p:txBody>
      </p:sp>
      <p:sp>
        <p:nvSpPr>
          <p:cNvPr id="89" name="Google Shape;89;p4"/>
          <p:cNvSpPr/>
          <p:nvPr/>
        </p:nvSpPr>
        <p:spPr>
          <a:xfrm>
            <a:off x="3400197" y="1714452"/>
            <a:ext cx="834300" cy="83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0" name="Google Shape;90;p4"/>
          <p:cNvPicPr preferRelativeResize="0"/>
          <p:nvPr/>
        </p:nvPicPr>
        <p:blipFill>
          <a:blip r:embed="rId3">
            <a:alphaModFix/>
          </a:blip>
          <a:stretch>
            <a:fillRect/>
          </a:stretch>
        </p:blipFill>
        <p:spPr>
          <a:xfrm>
            <a:off x="1478280" y="1728598"/>
            <a:ext cx="834300" cy="834300"/>
          </a:xfrm>
          <a:prstGeom prst="rect">
            <a:avLst/>
          </a:prstGeom>
          <a:noFill/>
          <a:ln>
            <a:noFill/>
          </a:ln>
        </p:spPr>
      </p:pic>
      <p:pic>
        <p:nvPicPr>
          <p:cNvPr id="91" name="Google Shape;91;p4"/>
          <p:cNvPicPr preferRelativeResize="0"/>
          <p:nvPr/>
        </p:nvPicPr>
        <p:blipFill>
          <a:blip r:embed="rId4">
            <a:alphaModFix/>
          </a:blip>
          <a:stretch>
            <a:fillRect/>
          </a:stretch>
        </p:blipFill>
        <p:spPr>
          <a:xfrm>
            <a:off x="2535276" y="1824548"/>
            <a:ext cx="636713" cy="636713"/>
          </a:xfrm>
          <a:prstGeom prst="rect">
            <a:avLst/>
          </a:prstGeom>
          <a:noFill/>
          <a:ln>
            <a:noFill/>
          </a:ln>
        </p:spPr>
      </p:pic>
      <p:pic>
        <p:nvPicPr>
          <p:cNvPr id="92" name="Google Shape;92;p4"/>
          <p:cNvPicPr preferRelativeResize="0"/>
          <p:nvPr/>
        </p:nvPicPr>
        <p:blipFill rotWithShape="1">
          <a:blip r:embed="rId5">
            <a:alphaModFix/>
          </a:blip>
          <a:srcRect b="17152" l="19053" r="17706" t="7845"/>
          <a:stretch/>
        </p:blipFill>
        <p:spPr>
          <a:xfrm>
            <a:off x="3525222" y="1800454"/>
            <a:ext cx="590373" cy="700199"/>
          </a:xfrm>
          <a:prstGeom prst="rect">
            <a:avLst/>
          </a:prstGeom>
          <a:noFill/>
          <a:ln>
            <a:noFill/>
          </a:ln>
        </p:spPr>
      </p:pic>
      <p:pic>
        <p:nvPicPr>
          <p:cNvPr id="93" name="Google Shape;93;p4"/>
          <p:cNvPicPr preferRelativeResize="0"/>
          <p:nvPr/>
        </p:nvPicPr>
        <p:blipFill>
          <a:blip r:embed="rId6">
            <a:alphaModFix/>
          </a:blip>
          <a:stretch>
            <a:fillRect/>
          </a:stretch>
        </p:blipFill>
        <p:spPr>
          <a:xfrm>
            <a:off x="4315592" y="1697703"/>
            <a:ext cx="919800" cy="919800"/>
          </a:xfrm>
          <a:prstGeom prst="rect">
            <a:avLst/>
          </a:prstGeom>
          <a:noFill/>
          <a:ln>
            <a:noFill/>
          </a:ln>
        </p:spPr>
      </p:pic>
      <p:pic>
        <p:nvPicPr>
          <p:cNvPr id="94" name="Google Shape;94;p4"/>
          <p:cNvPicPr preferRelativeResize="0"/>
          <p:nvPr/>
        </p:nvPicPr>
        <p:blipFill>
          <a:blip r:embed="rId7">
            <a:alphaModFix/>
          </a:blip>
          <a:stretch>
            <a:fillRect/>
          </a:stretch>
        </p:blipFill>
        <p:spPr>
          <a:xfrm>
            <a:off x="7173123" y="1752408"/>
            <a:ext cx="735900" cy="735900"/>
          </a:xfrm>
          <a:prstGeom prst="rect">
            <a:avLst/>
          </a:prstGeom>
          <a:noFill/>
          <a:ln>
            <a:noFill/>
          </a:ln>
        </p:spPr>
      </p:pic>
      <p:pic>
        <p:nvPicPr>
          <p:cNvPr id="95" name="Google Shape;95;p4"/>
          <p:cNvPicPr preferRelativeResize="0"/>
          <p:nvPr/>
        </p:nvPicPr>
        <p:blipFill>
          <a:blip r:embed="rId8">
            <a:alphaModFix/>
          </a:blip>
          <a:stretch>
            <a:fillRect/>
          </a:stretch>
        </p:blipFill>
        <p:spPr>
          <a:xfrm>
            <a:off x="8242945" y="1812302"/>
            <a:ext cx="636725" cy="636725"/>
          </a:xfrm>
          <a:prstGeom prst="rect">
            <a:avLst/>
          </a:prstGeom>
          <a:noFill/>
          <a:ln>
            <a:noFill/>
          </a:ln>
        </p:spPr>
      </p:pic>
      <p:sp>
        <p:nvSpPr>
          <p:cNvPr id="96" name="Google Shape;96;p4"/>
          <p:cNvSpPr txBox="1"/>
          <p:nvPr/>
        </p:nvSpPr>
        <p:spPr>
          <a:xfrm>
            <a:off x="982153" y="6433997"/>
            <a:ext cx="4315800" cy="6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8D86FC"/>
                </a:solidFill>
                <a:latin typeface="IBM Plex Sans"/>
                <a:ea typeface="IBM Plex Sans"/>
                <a:cs typeface="IBM Plex Sans"/>
                <a:sym typeface="IBM Plex Sans"/>
              </a:rPr>
              <a:t>Research Participants</a:t>
            </a:r>
            <a:endParaRPr b="1" sz="1100">
              <a:solidFill>
                <a:srgbClr val="8D86FC"/>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900">
                <a:latin typeface="IBM Plex Sans"/>
                <a:ea typeface="IBM Plex Sans"/>
                <a:cs typeface="IBM Plex Sans"/>
                <a:sym typeface="IBM Plex Sans"/>
              </a:rPr>
              <a:t>Choose and recruit:</a:t>
            </a:r>
            <a:r>
              <a:rPr lang="en" sz="900">
                <a:latin typeface="IBM Plex Sans"/>
                <a:ea typeface="IBM Plex Sans"/>
                <a:cs typeface="IBM Plex Sans"/>
                <a:sym typeface="IBM Plex Sans"/>
              </a:rPr>
              <a:t> People from the stakeholder map who have the highest stake or influence in the problem or opportunity.  </a:t>
            </a:r>
            <a:endParaRPr b="1" sz="1200">
              <a:solidFill>
                <a:srgbClr val="FF0000"/>
              </a:solidFill>
              <a:latin typeface="IBM Plex Sans"/>
              <a:ea typeface="IBM Plex Sans"/>
              <a:cs typeface="IBM Plex Sans"/>
              <a:sym typeface="IBM Plex Sans"/>
            </a:endParaRPr>
          </a:p>
        </p:txBody>
      </p:sp>
      <p:sp>
        <p:nvSpPr>
          <p:cNvPr id="97" name="Google Shape;97;p4"/>
          <p:cNvSpPr/>
          <p:nvPr/>
        </p:nvSpPr>
        <p:spPr>
          <a:xfrm>
            <a:off x="581709" y="656020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3</a:t>
            </a:r>
            <a:endParaRPr b="1" sz="1000">
              <a:latin typeface="IBM Plex Sans"/>
              <a:ea typeface="IBM Plex Sans"/>
              <a:cs typeface="IBM Plex Sans"/>
              <a:sym typeface="IBM Plex Sans"/>
            </a:endParaRPr>
          </a:p>
        </p:txBody>
      </p:sp>
      <p:sp>
        <p:nvSpPr>
          <p:cNvPr id="98" name="Google Shape;98;p4"/>
          <p:cNvSpPr/>
          <p:nvPr/>
        </p:nvSpPr>
        <p:spPr>
          <a:xfrm>
            <a:off x="0" y="-300"/>
            <a:ext cx="137100" cy="7560000"/>
          </a:xfrm>
          <a:prstGeom prst="rect">
            <a:avLst/>
          </a:prstGeom>
          <a:solidFill>
            <a:srgbClr val="8D8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 name="Google Shape;99;p4"/>
          <p:cNvGrpSpPr/>
          <p:nvPr/>
        </p:nvGrpSpPr>
        <p:grpSpPr>
          <a:xfrm>
            <a:off x="0" y="7094781"/>
            <a:ext cx="10692000" cy="465069"/>
            <a:chOff x="0" y="7094781"/>
            <a:chExt cx="10692000" cy="465069"/>
          </a:xfrm>
        </p:grpSpPr>
        <p:grpSp>
          <p:nvGrpSpPr>
            <p:cNvPr id="100" name="Google Shape;100;p4"/>
            <p:cNvGrpSpPr/>
            <p:nvPr/>
          </p:nvGrpSpPr>
          <p:grpSpPr>
            <a:xfrm>
              <a:off x="0" y="7094781"/>
              <a:ext cx="10692000" cy="465069"/>
              <a:chOff x="0" y="7094781"/>
              <a:chExt cx="10692000" cy="465069"/>
            </a:xfrm>
          </p:grpSpPr>
          <p:sp>
            <p:nvSpPr>
              <p:cNvPr id="101" name="Google Shape;101;p4"/>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103" name="Google Shape;103;p4"/>
              <p:cNvPicPr preferRelativeResize="0"/>
              <p:nvPr/>
            </p:nvPicPr>
            <p:blipFill>
              <a:blip r:embed="rId9">
                <a:alphaModFix/>
              </a:blip>
              <a:stretch>
                <a:fillRect/>
              </a:stretch>
            </p:blipFill>
            <p:spPr>
              <a:xfrm>
                <a:off x="9629932" y="7094781"/>
                <a:ext cx="494539" cy="430321"/>
              </a:xfrm>
              <a:prstGeom prst="rect">
                <a:avLst/>
              </a:prstGeom>
              <a:noFill/>
              <a:ln>
                <a:noFill/>
              </a:ln>
            </p:spPr>
          </p:pic>
        </p:grpSp>
        <p:pic>
          <p:nvPicPr>
            <p:cNvPr id="104" name="Google Shape;104;p4"/>
            <p:cNvPicPr preferRelativeResize="0"/>
            <p:nvPr/>
          </p:nvPicPr>
          <p:blipFill>
            <a:blip r:embed="rId10">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5"/>
          <p:cNvSpPr/>
          <p:nvPr/>
        </p:nvSpPr>
        <p:spPr>
          <a:xfrm>
            <a:off x="0" y="-75"/>
            <a:ext cx="106920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110" name="Google Shape;110;p5"/>
          <p:cNvSpPr txBox="1"/>
          <p:nvPr>
            <p:ph type="title"/>
          </p:nvPr>
        </p:nvSpPr>
        <p:spPr>
          <a:xfrm>
            <a:off x="473449" y="269319"/>
            <a:ext cx="5050800" cy="7002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rPr lang="en" sz="1000">
                <a:latin typeface="IBM Plex Sans"/>
                <a:ea typeface="IBM Plex Sans"/>
                <a:cs typeface="IBM Plex Sans"/>
                <a:sym typeface="IBM Plex Sans"/>
              </a:rPr>
              <a:t>RESEARCH TOOLS</a:t>
            </a:r>
            <a:endParaRPr sz="10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8D86FC"/>
                </a:solidFill>
                <a:latin typeface="IBM Plex Sans"/>
                <a:ea typeface="IBM Plex Sans"/>
                <a:cs typeface="IBM Plex Sans"/>
                <a:sym typeface="IBM Plex Sans"/>
              </a:rPr>
              <a:t>HOW TO USE?</a:t>
            </a:r>
            <a:endParaRPr b="1" sz="1800">
              <a:solidFill>
                <a:srgbClr val="8D86FC"/>
              </a:solidFill>
              <a:latin typeface="IBM Plex Sans"/>
              <a:ea typeface="IBM Plex Sans"/>
              <a:cs typeface="IBM Plex Sans"/>
              <a:sym typeface="IBM Plex Sans"/>
            </a:endParaRPr>
          </a:p>
        </p:txBody>
      </p:sp>
      <p:sp>
        <p:nvSpPr>
          <p:cNvPr id="111" name="Google Shape;111;p5"/>
          <p:cNvSpPr txBox="1"/>
          <p:nvPr>
            <p:ph type="title"/>
          </p:nvPr>
        </p:nvSpPr>
        <p:spPr>
          <a:xfrm>
            <a:off x="7961400" y="181675"/>
            <a:ext cx="2730600" cy="517200"/>
          </a:xfrm>
          <a:prstGeom prst="rect">
            <a:avLst/>
          </a:prstGeom>
          <a:solidFill>
            <a:srgbClr val="FFFFFF"/>
          </a:solidFill>
        </p:spPr>
        <p:txBody>
          <a:bodyPr anchorCtr="0" anchor="b" bIns="116050" lIns="116050" spcFirstLastPara="1" rIns="116050" wrap="square" tIns="116050">
            <a:noAutofit/>
          </a:bodyPr>
          <a:lstStyle/>
          <a:p>
            <a:pPr indent="0" lvl="0" marL="0" rtl="0" algn="l">
              <a:spcBef>
                <a:spcPts val="0"/>
              </a:spcBef>
              <a:spcAft>
                <a:spcPts val="0"/>
              </a:spcAft>
              <a:buNone/>
            </a:pPr>
            <a:r>
              <a:rPr b="1" lang="en" sz="900">
                <a:solidFill>
                  <a:srgbClr val="8D86FC"/>
                </a:solidFill>
                <a:latin typeface="IBM Plex Sans"/>
                <a:ea typeface="IBM Plex Sans"/>
                <a:cs typeface="IBM Plex Sans"/>
                <a:sym typeface="IBM Plex Sans"/>
              </a:rPr>
              <a:t>HCD EXERCISE | DISCOVERY </a:t>
            </a:r>
            <a:endParaRPr b="1" sz="900">
              <a:solidFill>
                <a:srgbClr val="8D86FC"/>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1100">
                <a:latin typeface="IBM Plex Sans"/>
                <a:ea typeface="IBM Plex Sans"/>
                <a:cs typeface="IBM Plex Sans"/>
                <a:sym typeface="IBM Plex Sans"/>
              </a:rPr>
              <a:t>PLAN &amp; PREPARE FOR DISCOVERY</a:t>
            </a:r>
            <a:endParaRPr sz="1100"/>
          </a:p>
        </p:txBody>
      </p:sp>
      <p:sp>
        <p:nvSpPr>
          <p:cNvPr id="112" name="Google Shape;112;p5"/>
          <p:cNvSpPr txBox="1"/>
          <p:nvPr/>
        </p:nvSpPr>
        <p:spPr>
          <a:xfrm>
            <a:off x="507598" y="899950"/>
            <a:ext cx="3673800" cy="2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8D86FC"/>
                </a:solidFill>
                <a:latin typeface="IBM Plex Sans"/>
                <a:ea typeface="IBM Plex Sans"/>
                <a:cs typeface="IBM Plex Sans"/>
                <a:sym typeface="IBM Plex Sans"/>
              </a:rPr>
              <a:t>Category 1:</a:t>
            </a:r>
            <a:r>
              <a:rPr b="1" lang="en">
                <a:latin typeface="IBM Plex Sans"/>
                <a:ea typeface="IBM Plex Sans"/>
                <a:cs typeface="IBM Plex Sans"/>
                <a:sym typeface="IBM Plex Sans"/>
              </a:rPr>
              <a:t> Secondary &amp; Expert Research</a:t>
            </a:r>
            <a:endParaRPr/>
          </a:p>
        </p:txBody>
      </p:sp>
      <p:sp>
        <p:nvSpPr>
          <p:cNvPr id="113" name="Google Shape;113;p5"/>
          <p:cNvSpPr txBox="1"/>
          <p:nvPr/>
        </p:nvSpPr>
        <p:spPr>
          <a:xfrm>
            <a:off x="5409028" y="903035"/>
            <a:ext cx="4081800" cy="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8D86FC"/>
                </a:solidFill>
                <a:latin typeface="IBM Plex Sans"/>
                <a:ea typeface="IBM Plex Sans"/>
                <a:cs typeface="IBM Plex Sans"/>
                <a:sym typeface="IBM Plex Sans"/>
              </a:rPr>
              <a:t>Category 2: </a:t>
            </a:r>
            <a:r>
              <a:rPr b="1" lang="en">
                <a:latin typeface="IBM Plex Sans"/>
                <a:ea typeface="IBM Plex Sans"/>
                <a:cs typeface="IBM Plex Sans"/>
                <a:sym typeface="IBM Plex Sans"/>
              </a:rPr>
              <a:t>Primary Research</a:t>
            </a:r>
            <a:endParaRPr/>
          </a:p>
        </p:txBody>
      </p:sp>
      <p:graphicFrame>
        <p:nvGraphicFramePr>
          <p:cNvPr id="114" name="Google Shape;114;p5"/>
          <p:cNvGraphicFramePr/>
          <p:nvPr/>
        </p:nvGraphicFramePr>
        <p:xfrm>
          <a:off x="602402" y="1630404"/>
          <a:ext cx="3000000" cy="3000000"/>
        </p:xfrm>
        <a:graphic>
          <a:graphicData uri="http://schemas.openxmlformats.org/drawingml/2006/table">
            <a:tbl>
              <a:tblPr>
                <a:noFill/>
                <a:tableStyleId>{F41A1EA7-F361-4C46-BB28-C84B02AD6327}</a:tableStyleId>
              </a:tblPr>
              <a:tblGrid>
                <a:gridCol w="856850"/>
                <a:gridCol w="856850"/>
                <a:gridCol w="856850"/>
                <a:gridCol w="856850"/>
                <a:gridCol w="856850"/>
              </a:tblGrid>
              <a:tr h="252500">
                <a:tc>
                  <a:txBody>
                    <a:bodyPr/>
                    <a:lstStyle/>
                    <a:p>
                      <a:pPr indent="0" lvl="0" marL="0" rtl="0" algn="l">
                        <a:spcBef>
                          <a:spcPts val="0"/>
                        </a:spcBef>
                        <a:spcAft>
                          <a:spcPts val="0"/>
                        </a:spcAft>
                        <a:buNone/>
                      </a:pPr>
                      <a:r>
                        <a:rPr b="1" lang="en" sz="600">
                          <a:solidFill>
                            <a:schemeClr val="dk1"/>
                          </a:solidFill>
                          <a:latin typeface="IBM Plex Sans"/>
                          <a:ea typeface="IBM Plex Sans"/>
                          <a:cs typeface="IBM Plex Sans"/>
                          <a:sym typeface="IBM Plex Sans"/>
                        </a:rPr>
                        <a:t>Comp. Bench.</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latin typeface="IBM Plex Sans"/>
                          <a:ea typeface="IBM Plex Sans"/>
                          <a:cs typeface="IBM Plex Sans"/>
                          <a:sym typeface="IBM Plex Sans"/>
                        </a:rPr>
                        <a:t>Company</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600">
                          <a:latin typeface="IBM Plex Sans"/>
                          <a:ea typeface="IBM Plex Sans"/>
                          <a:cs typeface="IBM Plex Sans"/>
                          <a:sym typeface="IBM Plex Sans"/>
                        </a:rPr>
                        <a:t>Competitor 1</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600">
                          <a:latin typeface="IBM Plex Sans"/>
                          <a:ea typeface="IBM Plex Sans"/>
                          <a:cs typeface="IBM Plex Sans"/>
                          <a:sym typeface="IBM Plex Sans"/>
                        </a:rPr>
                        <a:t>Competitor 3</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latin typeface="IBM Plex Sans"/>
                          <a:ea typeface="IBM Plex Sans"/>
                          <a:cs typeface="IBM Plex Sans"/>
                          <a:sym typeface="IBM Plex Sans"/>
                        </a:rPr>
                        <a:t>Our Learning</a:t>
                      </a:r>
                      <a:endParaRPr b="1"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5250">
                <a:tc>
                  <a:txBody>
                    <a:bodyPr/>
                    <a:lstStyle/>
                    <a:p>
                      <a:pPr indent="0" lvl="0" marL="0" rtl="0" algn="l">
                        <a:spcBef>
                          <a:spcPts val="0"/>
                        </a:spcBef>
                        <a:spcAft>
                          <a:spcPts val="0"/>
                        </a:spcAft>
                        <a:buNone/>
                      </a:pPr>
                      <a:r>
                        <a:rPr b="1" lang="en" sz="600">
                          <a:solidFill>
                            <a:srgbClr val="8D86FC"/>
                          </a:solidFill>
                          <a:latin typeface="IBM Plex Sans"/>
                          <a:ea typeface="IBM Plex Sans"/>
                          <a:cs typeface="IBM Plex Sans"/>
                          <a:sym typeface="IBM Plex Sans"/>
                        </a:rPr>
                        <a:t>Aspect 1</a:t>
                      </a:r>
                      <a:endParaRPr b="1" sz="600">
                        <a:solidFill>
                          <a:srgbClr val="8D86FC"/>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5250">
                <a:tc>
                  <a:txBody>
                    <a:bodyPr/>
                    <a:lstStyle/>
                    <a:p>
                      <a:pPr indent="0" lvl="0" marL="0" rtl="0" algn="l">
                        <a:spcBef>
                          <a:spcPts val="0"/>
                        </a:spcBef>
                        <a:spcAft>
                          <a:spcPts val="0"/>
                        </a:spcAft>
                        <a:buClr>
                          <a:schemeClr val="dk1"/>
                        </a:buClr>
                        <a:buSzPts val="1100"/>
                        <a:buFont typeface="Arial"/>
                        <a:buNone/>
                      </a:pPr>
                      <a:r>
                        <a:rPr b="1" lang="en" sz="600">
                          <a:solidFill>
                            <a:srgbClr val="8D86FC"/>
                          </a:solidFill>
                          <a:latin typeface="IBM Plex Sans"/>
                          <a:ea typeface="IBM Plex Sans"/>
                          <a:cs typeface="IBM Plex Sans"/>
                          <a:sym typeface="IBM Plex Sans"/>
                        </a:rPr>
                        <a:t>Aspect 2</a:t>
                      </a:r>
                      <a:endParaRPr b="1" sz="600">
                        <a:solidFill>
                          <a:srgbClr val="8D86FC"/>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5250">
                <a:tc>
                  <a:txBody>
                    <a:bodyPr/>
                    <a:lstStyle/>
                    <a:p>
                      <a:pPr indent="0" lvl="0" marL="0" rtl="0" algn="l">
                        <a:spcBef>
                          <a:spcPts val="0"/>
                        </a:spcBef>
                        <a:spcAft>
                          <a:spcPts val="0"/>
                        </a:spcAft>
                        <a:buClr>
                          <a:schemeClr val="dk1"/>
                        </a:buClr>
                        <a:buSzPts val="1100"/>
                        <a:buFont typeface="Arial"/>
                        <a:buNone/>
                      </a:pPr>
                      <a:r>
                        <a:rPr b="1" lang="en" sz="600">
                          <a:solidFill>
                            <a:srgbClr val="8D86FC"/>
                          </a:solidFill>
                          <a:latin typeface="IBM Plex Sans"/>
                          <a:ea typeface="IBM Plex Sans"/>
                          <a:cs typeface="IBM Plex Sans"/>
                          <a:sym typeface="IBM Plex Sans"/>
                        </a:rPr>
                        <a:t>Aspect 3</a:t>
                      </a:r>
                      <a:endParaRPr b="1" sz="600">
                        <a:solidFill>
                          <a:srgbClr val="8D86FC"/>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graphicFrame>
        <p:nvGraphicFramePr>
          <p:cNvPr id="115" name="Google Shape;115;p5"/>
          <p:cNvGraphicFramePr/>
          <p:nvPr/>
        </p:nvGraphicFramePr>
        <p:xfrm>
          <a:off x="616152" y="4552953"/>
          <a:ext cx="3000000" cy="3000000"/>
        </p:xfrm>
        <a:graphic>
          <a:graphicData uri="http://schemas.openxmlformats.org/drawingml/2006/table">
            <a:tbl>
              <a:tblPr>
                <a:noFill/>
                <a:tableStyleId>{F41A1EA7-F361-4C46-BB28-C84B02AD6327}</a:tableStyleId>
              </a:tblPr>
              <a:tblGrid>
                <a:gridCol w="971750"/>
                <a:gridCol w="728200"/>
                <a:gridCol w="856850"/>
                <a:gridCol w="856850"/>
                <a:gridCol w="870600"/>
              </a:tblGrid>
              <a:tr h="279550">
                <a:tc>
                  <a:txBody>
                    <a:bodyPr/>
                    <a:lstStyle/>
                    <a:p>
                      <a:pPr indent="0" lvl="0" marL="0" rtl="0" algn="l">
                        <a:spcBef>
                          <a:spcPts val="0"/>
                        </a:spcBef>
                        <a:spcAft>
                          <a:spcPts val="0"/>
                        </a:spcAft>
                        <a:buNone/>
                      </a:pPr>
                      <a:r>
                        <a:rPr b="1" lang="en" sz="600">
                          <a:solidFill>
                            <a:schemeClr val="dk1"/>
                          </a:solidFill>
                          <a:latin typeface="IBM Plex Sans"/>
                          <a:ea typeface="IBM Plex Sans"/>
                          <a:cs typeface="IBM Plex Sans"/>
                          <a:sym typeface="IBM Plex Sans"/>
                        </a:rPr>
                        <a:t>Research Theme</a:t>
                      </a:r>
                      <a:endParaRPr b="1"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latin typeface="IBM Plex Sans"/>
                          <a:ea typeface="IBM Plex Sans"/>
                          <a:cs typeface="IBM Plex Sans"/>
                          <a:sym typeface="IBM Plex Sans"/>
                        </a:rPr>
                        <a:t>Source</a:t>
                      </a:r>
                      <a:endParaRPr b="1"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600">
                          <a:latin typeface="IBM Plex Sans"/>
                          <a:ea typeface="IBM Plex Sans"/>
                          <a:cs typeface="IBM Plex Sans"/>
                          <a:sym typeface="IBM Plex Sans"/>
                        </a:rPr>
                        <a:t>Type of Source</a:t>
                      </a:r>
                      <a:endParaRPr b="1"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600">
                          <a:latin typeface="IBM Plex Sans"/>
                          <a:ea typeface="IBM Plex Sans"/>
                          <a:cs typeface="IBM Plex Sans"/>
                          <a:sym typeface="IBM Plex Sans"/>
                        </a:rPr>
                        <a:t>Data </a:t>
                      </a:r>
                      <a:endParaRPr b="1"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solidFill>
                            <a:schemeClr val="dk1"/>
                          </a:solidFill>
                          <a:latin typeface="IBM Plex Sans"/>
                          <a:ea typeface="IBM Plex Sans"/>
                          <a:cs typeface="IBM Plex Sans"/>
                          <a:sym typeface="IBM Plex Sans"/>
                        </a:rPr>
                        <a:t>Our Learning</a:t>
                      </a:r>
                      <a:endParaRPr b="1"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1425">
                <a:tc>
                  <a:txBody>
                    <a:bodyPr/>
                    <a:lstStyle/>
                    <a:p>
                      <a:pPr indent="0" lvl="0" marL="0" rtl="0" algn="l">
                        <a:spcBef>
                          <a:spcPts val="0"/>
                        </a:spcBef>
                        <a:spcAft>
                          <a:spcPts val="0"/>
                        </a:spcAft>
                        <a:buNone/>
                      </a:pPr>
                      <a:r>
                        <a:rPr b="1" lang="en" sz="600">
                          <a:solidFill>
                            <a:srgbClr val="8D86FC"/>
                          </a:solidFill>
                          <a:latin typeface="Work Sans"/>
                          <a:ea typeface="Work Sans"/>
                          <a:cs typeface="Work Sans"/>
                          <a:sym typeface="Work Sans"/>
                        </a:rPr>
                        <a:t>Research Finding 1</a:t>
                      </a:r>
                      <a:endParaRPr sz="600">
                        <a:solidFill>
                          <a:srgbClr val="8D86FC"/>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1425">
                <a:tc>
                  <a:txBody>
                    <a:bodyPr/>
                    <a:lstStyle/>
                    <a:p>
                      <a:pPr indent="0" lvl="0" marL="0" rtl="0" algn="l">
                        <a:spcBef>
                          <a:spcPts val="0"/>
                        </a:spcBef>
                        <a:spcAft>
                          <a:spcPts val="0"/>
                        </a:spcAft>
                        <a:buClr>
                          <a:schemeClr val="dk1"/>
                        </a:buClr>
                        <a:buSzPts val="1100"/>
                        <a:buFont typeface="Arial"/>
                        <a:buNone/>
                      </a:pPr>
                      <a:r>
                        <a:rPr b="1" lang="en" sz="600">
                          <a:solidFill>
                            <a:srgbClr val="8D86FC"/>
                          </a:solidFill>
                          <a:latin typeface="Work Sans"/>
                          <a:ea typeface="Work Sans"/>
                          <a:cs typeface="Work Sans"/>
                          <a:sym typeface="Work Sans"/>
                        </a:rPr>
                        <a:t>Research Finding 2</a:t>
                      </a:r>
                      <a:endParaRPr b="1" sz="600">
                        <a:solidFill>
                          <a:srgbClr val="8D86FC"/>
                        </a:solidFill>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1425">
                <a:tc>
                  <a:txBody>
                    <a:bodyPr/>
                    <a:lstStyle/>
                    <a:p>
                      <a:pPr indent="0" lvl="0" marL="0" rtl="0" algn="l">
                        <a:spcBef>
                          <a:spcPts val="0"/>
                        </a:spcBef>
                        <a:spcAft>
                          <a:spcPts val="0"/>
                        </a:spcAft>
                        <a:buClr>
                          <a:schemeClr val="dk1"/>
                        </a:buClr>
                        <a:buSzPts val="1100"/>
                        <a:buFont typeface="Arial"/>
                        <a:buNone/>
                      </a:pPr>
                      <a:r>
                        <a:rPr b="1" lang="en" sz="600">
                          <a:solidFill>
                            <a:srgbClr val="8D86FC"/>
                          </a:solidFill>
                          <a:latin typeface="Work Sans"/>
                          <a:ea typeface="Work Sans"/>
                          <a:cs typeface="Work Sans"/>
                          <a:sym typeface="Work Sans"/>
                        </a:rPr>
                        <a:t>Research Finding 3</a:t>
                      </a:r>
                      <a:endParaRPr b="1" sz="600">
                        <a:solidFill>
                          <a:srgbClr val="8D86FC"/>
                        </a:solidFill>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116" name="Google Shape;116;p5"/>
          <p:cNvSpPr/>
          <p:nvPr/>
        </p:nvSpPr>
        <p:spPr>
          <a:xfrm>
            <a:off x="1504213" y="2897805"/>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117" name="Google Shape;117;p5"/>
          <p:cNvSpPr txBox="1"/>
          <p:nvPr/>
        </p:nvSpPr>
        <p:spPr>
          <a:xfrm>
            <a:off x="616150" y="3248545"/>
            <a:ext cx="2020200" cy="79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8D86FC"/>
                </a:solidFill>
                <a:latin typeface="IBM Plex Sans"/>
                <a:ea typeface="IBM Plex Sans"/>
                <a:cs typeface="IBM Plex Sans"/>
                <a:sym typeface="IBM Plex Sans"/>
              </a:rPr>
              <a:t>Aspects &amp; Competitors</a:t>
            </a:r>
            <a:endParaRPr sz="1000">
              <a:solidFill>
                <a:srgbClr val="8D86FC"/>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Decide: </a:t>
            </a:r>
            <a:r>
              <a:rPr lang="en" sz="900">
                <a:solidFill>
                  <a:schemeClr val="dk1"/>
                </a:solidFill>
                <a:latin typeface="IBM Plex Sans Light"/>
                <a:ea typeface="IBM Plex Sans Light"/>
                <a:cs typeface="IBM Plex Sans Light"/>
                <a:sym typeface="IBM Plex Sans Light"/>
              </a:rPr>
              <a:t>The key aspects/themes and competitors that the benchmark would be based on.</a:t>
            </a:r>
            <a:endParaRPr sz="1000">
              <a:solidFill>
                <a:schemeClr val="dk1"/>
              </a:solidFill>
              <a:latin typeface="IBM Plex Sans Light"/>
              <a:ea typeface="IBM Plex Sans Light"/>
              <a:cs typeface="IBM Plex Sans Light"/>
              <a:sym typeface="IBM Plex Sans Light"/>
            </a:endParaRPr>
          </a:p>
        </p:txBody>
      </p:sp>
      <p:sp>
        <p:nvSpPr>
          <p:cNvPr id="118" name="Google Shape;118;p5"/>
          <p:cNvSpPr/>
          <p:nvPr/>
        </p:nvSpPr>
        <p:spPr>
          <a:xfrm>
            <a:off x="3587900" y="2897805"/>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119" name="Google Shape;119;p5"/>
          <p:cNvSpPr txBox="1"/>
          <p:nvPr/>
        </p:nvSpPr>
        <p:spPr>
          <a:xfrm>
            <a:off x="2790475" y="3248559"/>
            <a:ext cx="20202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8D86FC"/>
                </a:solidFill>
                <a:latin typeface="IBM Plex Sans"/>
                <a:ea typeface="IBM Plex Sans"/>
                <a:cs typeface="IBM Plex Sans"/>
                <a:sym typeface="IBM Plex Sans"/>
              </a:rPr>
              <a:t>Findings</a:t>
            </a:r>
            <a:endParaRPr sz="1000">
              <a:solidFill>
                <a:srgbClr val="8D86FC"/>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data that is found in the research in a template that allows comparison and learning. Capture source of data in the sheet where possible.</a:t>
            </a:r>
            <a:endParaRPr sz="1000">
              <a:solidFill>
                <a:schemeClr val="dk1"/>
              </a:solidFill>
              <a:latin typeface="IBM Plex Sans Light"/>
              <a:ea typeface="IBM Plex Sans Light"/>
              <a:cs typeface="IBM Plex Sans Light"/>
              <a:sym typeface="IBM Plex Sans Light"/>
            </a:endParaRPr>
          </a:p>
        </p:txBody>
      </p:sp>
      <p:sp>
        <p:nvSpPr>
          <p:cNvPr id="120" name="Google Shape;120;p5"/>
          <p:cNvSpPr/>
          <p:nvPr/>
        </p:nvSpPr>
        <p:spPr>
          <a:xfrm>
            <a:off x="1500688" y="5851183"/>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121" name="Google Shape;121;p5"/>
          <p:cNvSpPr txBox="1"/>
          <p:nvPr/>
        </p:nvSpPr>
        <p:spPr>
          <a:xfrm>
            <a:off x="668353" y="6182862"/>
            <a:ext cx="20202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8D86FC"/>
                </a:solidFill>
                <a:latin typeface="IBM Plex Sans"/>
                <a:ea typeface="IBM Plex Sans"/>
                <a:cs typeface="IBM Plex Sans"/>
                <a:sym typeface="IBM Plex Sans"/>
              </a:rPr>
              <a:t>Reason &amp; Theme</a:t>
            </a:r>
            <a:endParaRPr sz="1000">
              <a:solidFill>
                <a:srgbClr val="8D86FC"/>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Decide: </a:t>
            </a:r>
            <a:r>
              <a:rPr lang="en" sz="900">
                <a:solidFill>
                  <a:schemeClr val="dk1"/>
                </a:solidFill>
                <a:latin typeface="IBM Plex Sans Light"/>
                <a:ea typeface="IBM Plex Sans Light"/>
                <a:cs typeface="IBM Plex Sans Light"/>
                <a:sym typeface="IBM Plex Sans Light"/>
              </a:rPr>
              <a:t>The reasons and themes on which the secondary research needs to be done. </a:t>
            </a:r>
            <a:endParaRPr sz="1000">
              <a:solidFill>
                <a:schemeClr val="dk1"/>
              </a:solidFill>
              <a:latin typeface="IBM Plex Sans Light"/>
              <a:ea typeface="IBM Plex Sans Light"/>
              <a:cs typeface="IBM Plex Sans Light"/>
              <a:sym typeface="IBM Plex Sans Light"/>
            </a:endParaRPr>
          </a:p>
        </p:txBody>
      </p:sp>
      <p:sp>
        <p:nvSpPr>
          <p:cNvPr id="122" name="Google Shape;122;p5"/>
          <p:cNvSpPr/>
          <p:nvPr/>
        </p:nvSpPr>
        <p:spPr>
          <a:xfrm>
            <a:off x="3584375" y="5832108"/>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123" name="Google Shape;123;p5"/>
          <p:cNvSpPr txBox="1"/>
          <p:nvPr/>
        </p:nvSpPr>
        <p:spPr>
          <a:xfrm>
            <a:off x="2766004" y="6191683"/>
            <a:ext cx="20202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8D86FC"/>
                </a:solidFill>
                <a:latin typeface="IBM Plex Sans"/>
                <a:ea typeface="IBM Plex Sans"/>
                <a:cs typeface="IBM Plex Sans"/>
                <a:sym typeface="IBM Plex Sans"/>
              </a:rPr>
              <a:t>Findings</a:t>
            </a:r>
            <a:endParaRPr sz="1000">
              <a:solidFill>
                <a:srgbClr val="8D86FC"/>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data that is found in the research in a template that captures sources, and learnings. </a:t>
            </a:r>
            <a:endParaRPr sz="1000">
              <a:solidFill>
                <a:schemeClr val="dk1"/>
              </a:solidFill>
              <a:latin typeface="IBM Plex Sans Light"/>
              <a:ea typeface="IBM Plex Sans Light"/>
              <a:cs typeface="IBM Plex Sans Light"/>
              <a:sym typeface="IBM Plex Sans Light"/>
            </a:endParaRPr>
          </a:p>
        </p:txBody>
      </p:sp>
      <p:sp>
        <p:nvSpPr>
          <p:cNvPr id="124" name="Google Shape;124;p5"/>
          <p:cNvSpPr/>
          <p:nvPr/>
        </p:nvSpPr>
        <p:spPr>
          <a:xfrm>
            <a:off x="6606088" y="5832108"/>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125" name="Google Shape;125;p5"/>
          <p:cNvSpPr txBox="1"/>
          <p:nvPr/>
        </p:nvSpPr>
        <p:spPr>
          <a:xfrm>
            <a:off x="5773753" y="6182862"/>
            <a:ext cx="20202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8D86FC"/>
                </a:solidFill>
                <a:latin typeface="IBM Plex Sans"/>
                <a:ea typeface="IBM Plex Sans"/>
                <a:cs typeface="IBM Plex Sans"/>
                <a:sym typeface="IBM Plex Sans"/>
              </a:rPr>
              <a:t>Experiences</a:t>
            </a:r>
            <a:endParaRPr sz="1000">
              <a:solidFill>
                <a:srgbClr val="8D86FC"/>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Decide: </a:t>
            </a:r>
            <a:r>
              <a:rPr lang="en" sz="900">
                <a:solidFill>
                  <a:schemeClr val="dk1"/>
                </a:solidFill>
                <a:latin typeface="IBM Plex Sans Light"/>
                <a:ea typeface="IBM Plex Sans Light"/>
                <a:cs typeface="IBM Plex Sans Light"/>
                <a:sym typeface="IBM Plex Sans Light"/>
              </a:rPr>
              <a:t>The experiences that need to be researched as a user.</a:t>
            </a:r>
            <a:endParaRPr sz="1000">
              <a:solidFill>
                <a:schemeClr val="dk1"/>
              </a:solidFill>
              <a:latin typeface="IBM Plex Sans Light"/>
              <a:ea typeface="IBM Plex Sans Light"/>
              <a:cs typeface="IBM Plex Sans Light"/>
              <a:sym typeface="IBM Plex Sans Light"/>
            </a:endParaRPr>
          </a:p>
        </p:txBody>
      </p:sp>
      <p:sp>
        <p:nvSpPr>
          <p:cNvPr id="126" name="Google Shape;126;p5"/>
          <p:cNvSpPr/>
          <p:nvPr/>
        </p:nvSpPr>
        <p:spPr>
          <a:xfrm>
            <a:off x="8689775" y="5832108"/>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127" name="Google Shape;127;p5"/>
          <p:cNvSpPr txBox="1"/>
          <p:nvPr/>
        </p:nvSpPr>
        <p:spPr>
          <a:xfrm>
            <a:off x="7871404" y="6191683"/>
            <a:ext cx="20202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8D86FC"/>
                </a:solidFill>
                <a:latin typeface="IBM Plex Sans"/>
                <a:ea typeface="IBM Plex Sans"/>
                <a:cs typeface="IBM Plex Sans"/>
                <a:sym typeface="IBM Plex Sans"/>
              </a:rPr>
              <a:t>Journey</a:t>
            </a:r>
            <a:endParaRPr sz="1000">
              <a:solidFill>
                <a:srgbClr val="8D86FC"/>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different steps of the experience and positive and negative aspects at each step.</a:t>
            </a:r>
            <a:endParaRPr sz="1000">
              <a:solidFill>
                <a:schemeClr val="dk1"/>
              </a:solidFill>
              <a:latin typeface="IBM Plex Sans Light"/>
              <a:ea typeface="IBM Plex Sans Light"/>
              <a:cs typeface="IBM Plex Sans Light"/>
              <a:sym typeface="IBM Plex Sans Light"/>
            </a:endParaRPr>
          </a:p>
        </p:txBody>
      </p:sp>
      <p:graphicFrame>
        <p:nvGraphicFramePr>
          <p:cNvPr id="128" name="Google Shape;128;p5"/>
          <p:cNvGraphicFramePr/>
          <p:nvPr/>
        </p:nvGraphicFramePr>
        <p:xfrm>
          <a:off x="5502914" y="1618656"/>
          <a:ext cx="3000000" cy="3000000"/>
        </p:xfrm>
        <a:graphic>
          <a:graphicData uri="http://schemas.openxmlformats.org/drawingml/2006/table">
            <a:tbl>
              <a:tblPr>
                <a:noFill/>
                <a:tableStyleId>{F41A1EA7-F361-4C46-BB28-C84B02AD6327}</a:tableStyleId>
              </a:tblPr>
              <a:tblGrid>
                <a:gridCol w="1372650"/>
                <a:gridCol w="821675"/>
                <a:gridCol w="757725"/>
                <a:gridCol w="1436600"/>
              </a:tblGrid>
              <a:tr h="556200">
                <a:tc>
                  <a:txBody>
                    <a:bodyPr/>
                    <a:lstStyle/>
                    <a:p>
                      <a:pPr indent="0" lvl="0" marL="0" rtl="0" algn="l">
                        <a:spcBef>
                          <a:spcPts val="0"/>
                        </a:spcBef>
                        <a:spcAft>
                          <a:spcPts val="0"/>
                        </a:spcAft>
                        <a:buClr>
                          <a:schemeClr val="dk1"/>
                        </a:buClr>
                        <a:buSzPts val="1100"/>
                        <a:buFont typeface="Arial"/>
                        <a:buNone/>
                      </a:pPr>
                      <a:r>
                        <a:rPr b="1" lang="en" sz="700">
                          <a:solidFill>
                            <a:srgbClr val="8D86FC"/>
                          </a:solidFill>
                          <a:latin typeface="IBM Plex Sans"/>
                          <a:ea typeface="IBM Plex Sans"/>
                          <a:cs typeface="IBM Plex Sans"/>
                          <a:sym typeface="IBM Plex Sans"/>
                        </a:rPr>
                        <a:t>Objects</a:t>
                      </a:r>
                      <a:endParaRPr sz="700">
                        <a:solidFill>
                          <a:srgbClr val="8D86FC"/>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2" rowSpan="2">
                  <a:txBody>
                    <a:bodyPr/>
                    <a:lstStyle/>
                    <a:p>
                      <a:pPr indent="0" lvl="0" marL="0" rtl="0" algn="l">
                        <a:spcBef>
                          <a:spcPts val="0"/>
                        </a:spcBef>
                        <a:spcAft>
                          <a:spcPts val="0"/>
                        </a:spcAft>
                        <a:buClr>
                          <a:schemeClr val="dk1"/>
                        </a:buClr>
                        <a:buSzPts val="1100"/>
                        <a:buFont typeface="Arial"/>
                        <a:buNone/>
                      </a:pPr>
                      <a:r>
                        <a:rPr b="1" lang="en" sz="700">
                          <a:solidFill>
                            <a:srgbClr val="8D86FC"/>
                          </a:solidFill>
                          <a:latin typeface="IBM Plex Sans"/>
                          <a:ea typeface="IBM Plex Sans"/>
                          <a:cs typeface="IBM Plex Sans"/>
                          <a:sym typeface="IBM Plex Sans"/>
                        </a:rPr>
                        <a:t>People</a:t>
                      </a:r>
                      <a:endParaRPr sz="700">
                        <a:solidFill>
                          <a:srgbClr val="8D86FC"/>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rowSpan="2" hMerge="1"/>
                <a:tc>
                  <a:txBody>
                    <a:bodyPr/>
                    <a:lstStyle/>
                    <a:p>
                      <a:pPr indent="0" lvl="0" marL="0" rtl="0" algn="r">
                        <a:spcBef>
                          <a:spcPts val="0"/>
                        </a:spcBef>
                        <a:spcAft>
                          <a:spcPts val="0"/>
                        </a:spcAft>
                        <a:buNone/>
                      </a:pPr>
                      <a:r>
                        <a:rPr b="1" lang="en" sz="700">
                          <a:solidFill>
                            <a:srgbClr val="8D86FC"/>
                          </a:solidFill>
                          <a:latin typeface="IBM Plex Sans"/>
                          <a:ea typeface="IBM Plex Sans"/>
                          <a:cs typeface="IBM Plex Sans"/>
                          <a:sym typeface="IBM Plex Sans"/>
                        </a:rPr>
                        <a:t>Environment</a:t>
                      </a:r>
                      <a:endParaRPr b="1" sz="700">
                        <a:solidFill>
                          <a:srgbClr val="8D86FC"/>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556200">
                <a:tc>
                  <a:txBody>
                    <a:bodyPr/>
                    <a:lstStyle/>
                    <a:p>
                      <a:pPr indent="0" lvl="0" marL="0" rtl="0" algn="l">
                        <a:spcBef>
                          <a:spcPts val="0"/>
                        </a:spcBef>
                        <a:spcAft>
                          <a:spcPts val="0"/>
                        </a:spcAft>
                        <a:buClr>
                          <a:schemeClr val="dk1"/>
                        </a:buClr>
                        <a:buSzPts val="1100"/>
                        <a:buFont typeface="Arial"/>
                        <a:buNone/>
                      </a:pPr>
                      <a:r>
                        <a:rPr b="1" lang="en" sz="700">
                          <a:solidFill>
                            <a:srgbClr val="8D86FC"/>
                          </a:solidFill>
                          <a:latin typeface="IBM Plex Sans"/>
                          <a:ea typeface="IBM Plex Sans"/>
                          <a:cs typeface="IBM Plex Sans"/>
                          <a:sym typeface="IBM Plex Sans"/>
                        </a:rPr>
                        <a:t>Services</a:t>
                      </a:r>
                      <a:endParaRPr sz="700">
                        <a:solidFill>
                          <a:srgbClr val="8D86FC"/>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2" vMerge="1"/>
                <a:tc hMerge="1" vMerge="1"/>
                <a:tc>
                  <a:txBody>
                    <a:bodyPr/>
                    <a:lstStyle/>
                    <a:p>
                      <a:pPr indent="0" lvl="0" marL="0" rtl="0" algn="r">
                        <a:spcBef>
                          <a:spcPts val="0"/>
                        </a:spcBef>
                        <a:spcAft>
                          <a:spcPts val="0"/>
                        </a:spcAft>
                        <a:buClr>
                          <a:schemeClr val="dk1"/>
                        </a:buClr>
                        <a:buSzPts val="1100"/>
                        <a:buFont typeface="Arial"/>
                        <a:buNone/>
                      </a:pPr>
                      <a:r>
                        <a:rPr b="1" lang="en" sz="700">
                          <a:solidFill>
                            <a:srgbClr val="8D86FC"/>
                          </a:solidFill>
                          <a:latin typeface="IBM Plex Sans"/>
                          <a:ea typeface="IBM Plex Sans"/>
                          <a:cs typeface="IBM Plex Sans"/>
                          <a:sym typeface="IBM Plex Sans"/>
                        </a:rPr>
                        <a:t>  Messaging</a:t>
                      </a:r>
                      <a:endParaRPr sz="700">
                        <a:solidFill>
                          <a:srgbClr val="8D86FC"/>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129" name="Google Shape;129;p5"/>
          <p:cNvSpPr/>
          <p:nvPr/>
        </p:nvSpPr>
        <p:spPr>
          <a:xfrm>
            <a:off x="6606088" y="2884904"/>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130" name="Google Shape;130;p5"/>
          <p:cNvSpPr txBox="1"/>
          <p:nvPr/>
        </p:nvSpPr>
        <p:spPr>
          <a:xfrm>
            <a:off x="5773753" y="3235658"/>
            <a:ext cx="20202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8D86FC"/>
                </a:solidFill>
                <a:latin typeface="IBM Plex Sans"/>
                <a:ea typeface="IBM Plex Sans"/>
                <a:cs typeface="IBM Plex Sans"/>
                <a:sym typeface="IBM Plex Sans"/>
              </a:rPr>
              <a:t>Location &amp; Time Period</a:t>
            </a:r>
            <a:endParaRPr sz="1000">
              <a:solidFill>
                <a:srgbClr val="8D86FC"/>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Decide: </a:t>
            </a:r>
            <a:r>
              <a:rPr lang="en" sz="900">
                <a:solidFill>
                  <a:schemeClr val="dk1"/>
                </a:solidFill>
                <a:latin typeface="IBM Plex Sans Light"/>
                <a:ea typeface="IBM Plex Sans Light"/>
                <a:cs typeface="IBM Plex Sans Light"/>
                <a:sym typeface="IBM Plex Sans Light"/>
              </a:rPr>
              <a:t>The location, amount of time, and frequency of observation.</a:t>
            </a:r>
            <a:endParaRPr sz="1000">
              <a:solidFill>
                <a:schemeClr val="dk1"/>
              </a:solidFill>
              <a:latin typeface="IBM Plex Sans Light"/>
              <a:ea typeface="IBM Plex Sans Light"/>
              <a:cs typeface="IBM Plex Sans Light"/>
              <a:sym typeface="IBM Plex Sans Light"/>
            </a:endParaRPr>
          </a:p>
        </p:txBody>
      </p:sp>
      <p:sp>
        <p:nvSpPr>
          <p:cNvPr id="131" name="Google Shape;131;p5"/>
          <p:cNvSpPr/>
          <p:nvPr/>
        </p:nvSpPr>
        <p:spPr>
          <a:xfrm>
            <a:off x="8689775" y="2884904"/>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132" name="Google Shape;132;p5"/>
          <p:cNvSpPr txBox="1"/>
          <p:nvPr/>
        </p:nvSpPr>
        <p:spPr>
          <a:xfrm>
            <a:off x="7871404" y="3244479"/>
            <a:ext cx="20202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8D86FC"/>
                </a:solidFill>
                <a:latin typeface="IBM Plex Sans"/>
                <a:ea typeface="IBM Plex Sans"/>
                <a:cs typeface="IBM Plex Sans"/>
                <a:sym typeface="IBM Plex Sans"/>
              </a:rPr>
              <a:t>POEMS</a:t>
            </a:r>
            <a:endParaRPr sz="1000">
              <a:solidFill>
                <a:srgbClr val="8D86FC"/>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a:ea typeface="IBM Plex Sans"/>
                <a:cs typeface="IBM Plex Sans"/>
                <a:sym typeface="IBM Plex Sans"/>
              </a:rPr>
              <a:t>Observations in the the POEMS template (People, Objects, Environments, Messaging, Services)</a:t>
            </a:r>
            <a:endParaRPr sz="1000">
              <a:solidFill>
                <a:schemeClr val="dk1"/>
              </a:solidFill>
              <a:latin typeface="IBM Plex Sans Light"/>
              <a:ea typeface="IBM Plex Sans Light"/>
              <a:cs typeface="IBM Plex Sans Light"/>
              <a:sym typeface="IBM Plex Sans Light"/>
            </a:endParaRPr>
          </a:p>
        </p:txBody>
      </p:sp>
      <p:sp>
        <p:nvSpPr>
          <p:cNvPr id="133" name="Google Shape;133;p5"/>
          <p:cNvSpPr/>
          <p:nvPr/>
        </p:nvSpPr>
        <p:spPr>
          <a:xfrm>
            <a:off x="514166" y="1296501"/>
            <a:ext cx="4707600" cy="312600"/>
          </a:xfrm>
          <a:prstGeom prst="rect">
            <a:avLst/>
          </a:prstGeom>
          <a:noFill/>
          <a:ln>
            <a:noFill/>
          </a:ln>
        </p:spPr>
        <p:txBody>
          <a:bodyPr anchorCtr="0" anchor="ctr" bIns="91425" lIns="91425" spcFirstLastPara="1" rIns="91425" wrap="square" tIns="91425">
            <a:noAutofit/>
          </a:bodyPr>
          <a:lstStyle/>
          <a:p>
            <a:pPr indent="0" lvl="0" marL="0" marR="95096" rtl="0" algn="l">
              <a:spcBef>
                <a:spcPts val="0"/>
              </a:spcBef>
              <a:spcAft>
                <a:spcPts val="0"/>
              </a:spcAft>
              <a:buNone/>
            </a:pPr>
            <a:r>
              <a:rPr b="1" lang="en" sz="1000">
                <a:solidFill>
                  <a:srgbClr val="8D86FC"/>
                </a:solidFill>
                <a:latin typeface="IBM Plex Sans"/>
                <a:ea typeface="IBM Plex Sans"/>
                <a:cs typeface="IBM Plex Sans"/>
                <a:sym typeface="IBM Plex Sans"/>
              </a:rPr>
              <a:t>Competition Benchmark -</a:t>
            </a:r>
            <a:r>
              <a:rPr b="1" lang="en" sz="1000">
                <a:solidFill>
                  <a:srgbClr val="3C78D8"/>
                </a:solidFill>
                <a:latin typeface="IBM Plex Sans"/>
                <a:ea typeface="IBM Plex Sans"/>
                <a:cs typeface="IBM Plex Sans"/>
                <a:sym typeface="IBM Plex Sans"/>
              </a:rPr>
              <a:t> </a:t>
            </a:r>
            <a:r>
              <a:rPr b="1" lang="en" sz="1000">
                <a:latin typeface="IBM Plex Sans"/>
                <a:ea typeface="IBM Plex Sans"/>
                <a:cs typeface="IBM Plex Sans"/>
                <a:sym typeface="IBM Plex Sans"/>
              </a:rPr>
              <a:t>Template</a:t>
            </a:r>
            <a:endParaRPr sz="1000">
              <a:latin typeface="IBM Plex Sans"/>
              <a:ea typeface="IBM Plex Sans"/>
              <a:cs typeface="IBM Plex Sans"/>
              <a:sym typeface="IBM Plex Sans"/>
            </a:endParaRPr>
          </a:p>
        </p:txBody>
      </p:sp>
      <p:sp>
        <p:nvSpPr>
          <p:cNvPr id="134" name="Google Shape;134;p5"/>
          <p:cNvSpPr/>
          <p:nvPr/>
        </p:nvSpPr>
        <p:spPr>
          <a:xfrm>
            <a:off x="552869" y="4212508"/>
            <a:ext cx="4707600" cy="312600"/>
          </a:xfrm>
          <a:prstGeom prst="rect">
            <a:avLst/>
          </a:prstGeom>
          <a:noFill/>
          <a:ln>
            <a:noFill/>
          </a:ln>
        </p:spPr>
        <p:txBody>
          <a:bodyPr anchorCtr="0" anchor="ctr" bIns="91425" lIns="91425" spcFirstLastPara="1" rIns="91425" wrap="square" tIns="91425">
            <a:noAutofit/>
          </a:bodyPr>
          <a:lstStyle/>
          <a:p>
            <a:pPr indent="0" lvl="0" marL="0" marR="95096" rtl="0" algn="l">
              <a:spcBef>
                <a:spcPts val="0"/>
              </a:spcBef>
              <a:spcAft>
                <a:spcPts val="0"/>
              </a:spcAft>
              <a:buNone/>
            </a:pPr>
            <a:r>
              <a:rPr b="1" lang="en" sz="1000">
                <a:solidFill>
                  <a:srgbClr val="8D86FC"/>
                </a:solidFill>
                <a:latin typeface="IBM Plex Sans"/>
                <a:ea typeface="IBM Plex Sans"/>
                <a:cs typeface="IBM Plex Sans"/>
                <a:sym typeface="IBM Plex Sans"/>
              </a:rPr>
              <a:t>Secondary Research  - </a:t>
            </a:r>
            <a:r>
              <a:rPr b="1" lang="en" sz="1000">
                <a:latin typeface="IBM Plex Sans"/>
                <a:ea typeface="IBM Plex Sans"/>
                <a:cs typeface="IBM Plex Sans"/>
                <a:sym typeface="IBM Plex Sans"/>
              </a:rPr>
              <a:t>Open Template</a:t>
            </a:r>
            <a:endParaRPr sz="1000">
              <a:latin typeface="IBM Plex Sans"/>
              <a:ea typeface="IBM Plex Sans"/>
              <a:cs typeface="IBM Plex Sans"/>
              <a:sym typeface="IBM Plex Sans"/>
            </a:endParaRPr>
          </a:p>
        </p:txBody>
      </p:sp>
      <p:sp>
        <p:nvSpPr>
          <p:cNvPr id="135" name="Google Shape;135;p5"/>
          <p:cNvSpPr/>
          <p:nvPr/>
        </p:nvSpPr>
        <p:spPr>
          <a:xfrm>
            <a:off x="5412608" y="1296501"/>
            <a:ext cx="4707600" cy="312600"/>
          </a:xfrm>
          <a:prstGeom prst="rect">
            <a:avLst/>
          </a:prstGeom>
          <a:noFill/>
          <a:ln>
            <a:noFill/>
          </a:ln>
        </p:spPr>
        <p:txBody>
          <a:bodyPr anchorCtr="0" anchor="ctr" bIns="91425" lIns="91425" spcFirstLastPara="1" rIns="91425" wrap="square" tIns="91425">
            <a:noAutofit/>
          </a:bodyPr>
          <a:lstStyle/>
          <a:p>
            <a:pPr indent="0" lvl="0" marL="0" marR="95096" rtl="0" algn="l">
              <a:spcBef>
                <a:spcPts val="0"/>
              </a:spcBef>
              <a:spcAft>
                <a:spcPts val="0"/>
              </a:spcAft>
              <a:buNone/>
            </a:pPr>
            <a:r>
              <a:rPr b="1" lang="en" sz="1000">
                <a:solidFill>
                  <a:srgbClr val="8D86FC"/>
                </a:solidFill>
                <a:latin typeface="IBM Plex Sans"/>
                <a:ea typeface="IBM Plex Sans"/>
                <a:cs typeface="IBM Plex Sans"/>
                <a:sym typeface="IBM Plex Sans"/>
              </a:rPr>
              <a:t>Ethnography -</a:t>
            </a:r>
            <a:r>
              <a:rPr b="1" lang="en" sz="1000">
                <a:solidFill>
                  <a:srgbClr val="3C78D8"/>
                </a:solidFill>
                <a:latin typeface="IBM Plex Sans"/>
                <a:ea typeface="IBM Plex Sans"/>
                <a:cs typeface="IBM Plex Sans"/>
                <a:sym typeface="IBM Plex Sans"/>
              </a:rPr>
              <a:t> </a:t>
            </a:r>
            <a:r>
              <a:rPr b="1" lang="en" sz="1000">
                <a:latin typeface="IBM Plex Sans"/>
                <a:ea typeface="IBM Plex Sans"/>
                <a:cs typeface="IBM Plex Sans"/>
                <a:sym typeface="IBM Plex Sans"/>
              </a:rPr>
              <a:t>POEMS Template for Observation</a:t>
            </a:r>
            <a:endParaRPr sz="1000">
              <a:latin typeface="IBM Plex Sans"/>
              <a:ea typeface="IBM Plex Sans"/>
              <a:cs typeface="IBM Plex Sans"/>
              <a:sym typeface="IBM Plex Sans"/>
            </a:endParaRPr>
          </a:p>
        </p:txBody>
      </p:sp>
      <p:graphicFrame>
        <p:nvGraphicFramePr>
          <p:cNvPr id="136" name="Google Shape;136;p5"/>
          <p:cNvGraphicFramePr/>
          <p:nvPr/>
        </p:nvGraphicFramePr>
        <p:xfrm>
          <a:off x="5513282" y="4532213"/>
          <a:ext cx="3000000" cy="3000000"/>
        </p:xfrm>
        <a:graphic>
          <a:graphicData uri="http://schemas.openxmlformats.org/drawingml/2006/table">
            <a:tbl>
              <a:tblPr>
                <a:noFill/>
                <a:tableStyleId>{F41A1EA7-F361-4C46-BB28-C84B02AD6327}</a:tableStyleId>
              </a:tblPr>
              <a:tblGrid>
                <a:gridCol w="1129750"/>
                <a:gridCol w="611200"/>
                <a:gridCol w="673550"/>
                <a:gridCol w="639425"/>
                <a:gridCol w="667375"/>
                <a:gridCol w="667375"/>
              </a:tblGrid>
              <a:tr h="310725">
                <a:tc>
                  <a:txBody>
                    <a:bodyPr/>
                    <a:lstStyle/>
                    <a:p>
                      <a:pPr indent="0" lvl="0" marL="0" rtl="0" algn="l">
                        <a:spcBef>
                          <a:spcPts val="0"/>
                        </a:spcBef>
                        <a:spcAft>
                          <a:spcPts val="0"/>
                        </a:spcAft>
                        <a:buNone/>
                      </a:pPr>
                      <a:r>
                        <a:rPr b="1" lang="en" sz="600">
                          <a:solidFill>
                            <a:schemeClr val="dk1"/>
                          </a:solidFill>
                          <a:latin typeface="IBM Plex Sans"/>
                          <a:ea typeface="IBM Plex Sans"/>
                          <a:cs typeface="IBM Plex Sans"/>
                          <a:sym typeface="IBM Plex Sans"/>
                        </a:rPr>
                        <a:t>Details</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latin typeface="IBM Plex Sans"/>
                          <a:ea typeface="IBM Plex Sans"/>
                          <a:cs typeface="IBM Plex Sans"/>
                          <a:sym typeface="IBM Plex Sans"/>
                        </a:rPr>
                        <a:t>Step 1</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600">
                          <a:latin typeface="IBM Plex Sans"/>
                          <a:ea typeface="IBM Plex Sans"/>
                          <a:cs typeface="IBM Plex Sans"/>
                          <a:sym typeface="IBM Plex Sans"/>
                        </a:rPr>
                        <a:t>Step 2</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600">
                          <a:latin typeface="IBM Plex Sans"/>
                          <a:ea typeface="IBM Plex Sans"/>
                          <a:cs typeface="IBM Plex Sans"/>
                          <a:sym typeface="IBM Plex Sans"/>
                        </a:rPr>
                        <a:t>Step 3</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latin typeface="IBM Plex Sans"/>
                          <a:ea typeface="IBM Plex Sans"/>
                          <a:cs typeface="IBM Plex Sans"/>
                          <a:sym typeface="IBM Plex Sans"/>
                        </a:rPr>
                        <a:t>Step 4</a:t>
                      </a:r>
                      <a:endParaRPr b="1"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latin typeface="IBM Plex Sans"/>
                          <a:ea typeface="IBM Plex Sans"/>
                          <a:cs typeface="IBM Plex Sans"/>
                          <a:sym typeface="IBM Plex Sans"/>
                        </a:rPr>
                        <a:t>Step 5</a:t>
                      </a:r>
                      <a:endParaRPr b="1"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9525">
                <a:tc>
                  <a:txBody>
                    <a:bodyPr/>
                    <a:lstStyle/>
                    <a:p>
                      <a:pPr indent="0" lvl="0" marL="0" rtl="0" algn="l">
                        <a:spcBef>
                          <a:spcPts val="0"/>
                        </a:spcBef>
                        <a:spcAft>
                          <a:spcPts val="0"/>
                        </a:spcAft>
                        <a:buNone/>
                      </a:pPr>
                      <a:r>
                        <a:rPr b="1" lang="en" sz="600">
                          <a:solidFill>
                            <a:srgbClr val="8D86FC"/>
                          </a:solidFill>
                          <a:latin typeface="IBM Plex Sans"/>
                          <a:ea typeface="IBM Plex Sans"/>
                          <a:cs typeface="IBM Plex Sans"/>
                          <a:sym typeface="IBM Plex Sans"/>
                        </a:rPr>
                        <a:t>What did you do?</a:t>
                      </a:r>
                      <a:endParaRPr b="1" sz="600">
                        <a:solidFill>
                          <a:srgbClr val="8D86FC"/>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9525">
                <a:tc>
                  <a:txBody>
                    <a:bodyPr/>
                    <a:lstStyle/>
                    <a:p>
                      <a:pPr indent="0" lvl="0" marL="0" rtl="0" algn="l">
                        <a:spcBef>
                          <a:spcPts val="0"/>
                        </a:spcBef>
                        <a:spcAft>
                          <a:spcPts val="0"/>
                        </a:spcAft>
                        <a:buClr>
                          <a:schemeClr val="dk1"/>
                        </a:buClr>
                        <a:buSzPts val="1100"/>
                        <a:buFont typeface="Arial"/>
                        <a:buNone/>
                      </a:pPr>
                      <a:r>
                        <a:rPr b="1" lang="en" sz="600">
                          <a:solidFill>
                            <a:srgbClr val="8D86FC"/>
                          </a:solidFill>
                          <a:latin typeface="IBM Plex Sans"/>
                          <a:ea typeface="IBM Plex Sans"/>
                          <a:cs typeface="IBM Plex Sans"/>
                          <a:sym typeface="IBM Plex Sans"/>
                        </a:rPr>
                        <a:t>What did you like?</a:t>
                      </a:r>
                      <a:endParaRPr b="1" sz="600">
                        <a:solidFill>
                          <a:srgbClr val="8D86FC"/>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9525">
                <a:tc>
                  <a:txBody>
                    <a:bodyPr/>
                    <a:lstStyle/>
                    <a:p>
                      <a:pPr indent="0" lvl="0" marL="0" rtl="0" algn="l">
                        <a:spcBef>
                          <a:spcPts val="0"/>
                        </a:spcBef>
                        <a:spcAft>
                          <a:spcPts val="0"/>
                        </a:spcAft>
                        <a:buClr>
                          <a:schemeClr val="dk1"/>
                        </a:buClr>
                        <a:buSzPts val="1100"/>
                        <a:buFont typeface="Arial"/>
                        <a:buNone/>
                      </a:pPr>
                      <a:r>
                        <a:rPr b="1" lang="en" sz="600">
                          <a:solidFill>
                            <a:srgbClr val="8D86FC"/>
                          </a:solidFill>
                          <a:latin typeface="IBM Plex Sans"/>
                          <a:ea typeface="IBM Plex Sans"/>
                          <a:cs typeface="IBM Plex Sans"/>
                          <a:sym typeface="IBM Plex Sans"/>
                        </a:rPr>
                        <a:t>What did you not like?</a:t>
                      </a:r>
                      <a:endParaRPr b="1" sz="600">
                        <a:solidFill>
                          <a:srgbClr val="8D86FC"/>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137" name="Google Shape;137;p5"/>
          <p:cNvSpPr/>
          <p:nvPr/>
        </p:nvSpPr>
        <p:spPr>
          <a:xfrm>
            <a:off x="5429690" y="4189073"/>
            <a:ext cx="4388700" cy="312600"/>
          </a:xfrm>
          <a:prstGeom prst="rect">
            <a:avLst/>
          </a:prstGeom>
          <a:noFill/>
          <a:ln>
            <a:noFill/>
          </a:ln>
        </p:spPr>
        <p:txBody>
          <a:bodyPr anchorCtr="0" anchor="ctr" bIns="91425" lIns="91425" spcFirstLastPara="1" rIns="91425" wrap="square" tIns="91425">
            <a:noAutofit/>
          </a:bodyPr>
          <a:lstStyle/>
          <a:p>
            <a:pPr indent="0" lvl="0" marL="0" marR="95096" rtl="0" algn="l">
              <a:spcBef>
                <a:spcPts val="0"/>
              </a:spcBef>
              <a:spcAft>
                <a:spcPts val="0"/>
              </a:spcAft>
              <a:buNone/>
            </a:pPr>
            <a:r>
              <a:rPr b="1" lang="en" sz="1000">
                <a:solidFill>
                  <a:srgbClr val="8D86FC"/>
                </a:solidFill>
                <a:latin typeface="IBM Plex Sans"/>
                <a:ea typeface="IBM Plex Sans"/>
                <a:cs typeface="IBM Plex Sans"/>
                <a:sym typeface="IBM Plex Sans"/>
              </a:rPr>
              <a:t>Service Safari - </a:t>
            </a:r>
            <a:r>
              <a:rPr b="1" lang="en" sz="1000">
                <a:solidFill>
                  <a:schemeClr val="dk1"/>
                </a:solidFill>
                <a:latin typeface="IBM Plex Sans"/>
                <a:ea typeface="IBM Plex Sans"/>
                <a:cs typeface="IBM Plex Sans"/>
                <a:sym typeface="IBM Plex Sans"/>
              </a:rPr>
              <a:t>Experience Journey </a:t>
            </a:r>
            <a:r>
              <a:rPr b="1" lang="en" sz="1000">
                <a:latin typeface="IBM Plex Sans"/>
                <a:ea typeface="IBM Plex Sans"/>
                <a:cs typeface="IBM Plex Sans"/>
                <a:sym typeface="IBM Plex Sans"/>
              </a:rPr>
              <a:t>Template for Observation</a:t>
            </a:r>
            <a:endParaRPr sz="1000">
              <a:latin typeface="IBM Plex Sans"/>
              <a:ea typeface="IBM Plex Sans"/>
              <a:cs typeface="IBM Plex Sans"/>
              <a:sym typeface="IBM Plex Sans"/>
            </a:endParaRPr>
          </a:p>
        </p:txBody>
      </p:sp>
      <p:sp>
        <p:nvSpPr>
          <p:cNvPr id="138" name="Google Shape;138;p5"/>
          <p:cNvSpPr/>
          <p:nvPr/>
        </p:nvSpPr>
        <p:spPr>
          <a:xfrm>
            <a:off x="0" y="-300"/>
            <a:ext cx="137100" cy="7560000"/>
          </a:xfrm>
          <a:prstGeom prst="rect">
            <a:avLst/>
          </a:prstGeom>
          <a:solidFill>
            <a:srgbClr val="8D8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 name="Google Shape;139;p5"/>
          <p:cNvGrpSpPr/>
          <p:nvPr/>
        </p:nvGrpSpPr>
        <p:grpSpPr>
          <a:xfrm>
            <a:off x="0" y="7094781"/>
            <a:ext cx="10692000" cy="465069"/>
            <a:chOff x="0" y="7094781"/>
            <a:chExt cx="10692000" cy="465069"/>
          </a:xfrm>
        </p:grpSpPr>
        <p:grpSp>
          <p:nvGrpSpPr>
            <p:cNvPr id="140" name="Google Shape;140;p5"/>
            <p:cNvGrpSpPr/>
            <p:nvPr/>
          </p:nvGrpSpPr>
          <p:grpSpPr>
            <a:xfrm>
              <a:off x="0" y="7094781"/>
              <a:ext cx="10692000" cy="465069"/>
              <a:chOff x="0" y="7094781"/>
              <a:chExt cx="10692000" cy="465069"/>
            </a:xfrm>
          </p:grpSpPr>
          <p:sp>
            <p:nvSpPr>
              <p:cNvPr id="141" name="Google Shape;141;p5"/>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143" name="Google Shape;143;p5"/>
              <p:cNvPicPr preferRelativeResize="0"/>
              <p:nvPr/>
            </p:nvPicPr>
            <p:blipFill>
              <a:blip r:embed="rId3">
                <a:alphaModFix/>
              </a:blip>
              <a:stretch>
                <a:fillRect/>
              </a:stretch>
            </p:blipFill>
            <p:spPr>
              <a:xfrm>
                <a:off x="9629932" y="7094781"/>
                <a:ext cx="494539" cy="430321"/>
              </a:xfrm>
              <a:prstGeom prst="rect">
                <a:avLst/>
              </a:prstGeom>
              <a:noFill/>
              <a:ln>
                <a:noFill/>
              </a:ln>
            </p:spPr>
          </p:pic>
        </p:grpSp>
        <p:pic>
          <p:nvPicPr>
            <p:cNvPr id="144" name="Google Shape;144;p5"/>
            <p:cNvPicPr preferRelativeResize="0"/>
            <p:nvPr/>
          </p:nvPicPr>
          <p:blipFill>
            <a:blip r:embed="rId4">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6"/>
          <p:cNvSpPr/>
          <p:nvPr/>
        </p:nvSpPr>
        <p:spPr>
          <a:xfrm>
            <a:off x="0" y="-75"/>
            <a:ext cx="106920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150" name="Google Shape;150;p6"/>
          <p:cNvSpPr txBox="1"/>
          <p:nvPr>
            <p:ph type="title"/>
          </p:nvPr>
        </p:nvSpPr>
        <p:spPr>
          <a:xfrm>
            <a:off x="473449" y="268113"/>
            <a:ext cx="5050800" cy="7002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rPr lang="en" sz="1000">
                <a:latin typeface="IBM Plex Sans"/>
                <a:ea typeface="IBM Plex Sans"/>
                <a:cs typeface="IBM Plex Sans"/>
                <a:sym typeface="IBM Plex Sans"/>
              </a:rPr>
              <a:t>RESEARCH TOOLS</a:t>
            </a:r>
            <a:endParaRPr sz="10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8D86FC"/>
                </a:solidFill>
                <a:latin typeface="IBM Plex Sans"/>
                <a:ea typeface="IBM Plex Sans"/>
                <a:cs typeface="IBM Plex Sans"/>
                <a:sym typeface="IBM Plex Sans"/>
              </a:rPr>
              <a:t>HOW TO USE?</a:t>
            </a:r>
            <a:endParaRPr b="1" sz="1800">
              <a:solidFill>
                <a:srgbClr val="8D86FC"/>
              </a:solidFill>
              <a:latin typeface="IBM Plex Sans"/>
              <a:ea typeface="IBM Plex Sans"/>
              <a:cs typeface="IBM Plex Sans"/>
              <a:sym typeface="IBM Plex Sans"/>
            </a:endParaRPr>
          </a:p>
        </p:txBody>
      </p:sp>
      <p:sp>
        <p:nvSpPr>
          <p:cNvPr id="151" name="Google Shape;151;p6"/>
          <p:cNvSpPr txBox="1"/>
          <p:nvPr>
            <p:ph type="title"/>
          </p:nvPr>
        </p:nvSpPr>
        <p:spPr>
          <a:xfrm>
            <a:off x="7961400" y="181675"/>
            <a:ext cx="2730600" cy="517200"/>
          </a:xfrm>
          <a:prstGeom prst="rect">
            <a:avLst/>
          </a:prstGeom>
          <a:solidFill>
            <a:srgbClr val="FFFFFF"/>
          </a:solidFill>
        </p:spPr>
        <p:txBody>
          <a:bodyPr anchorCtr="0" anchor="b" bIns="116050" lIns="116050" spcFirstLastPara="1" rIns="116050" wrap="square" tIns="116050">
            <a:noAutofit/>
          </a:bodyPr>
          <a:lstStyle/>
          <a:p>
            <a:pPr indent="0" lvl="0" marL="0" rtl="0" algn="l">
              <a:spcBef>
                <a:spcPts val="0"/>
              </a:spcBef>
              <a:spcAft>
                <a:spcPts val="0"/>
              </a:spcAft>
              <a:buNone/>
            </a:pPr>
            <a:r>
              <a:rPr b="1" lang="en" sz="900">
                <a:solidFill>
                  <a:srgbClr val="8D86FC"/>
                </a:solidFill>
                <a:latin typeface="IBM Plex Sans"/>
                <a:ea typeface="IBM Plex Sans"/>
                <a:cs typeface="IBM Plex Sans"/>
                <a:sym typeface="IBM Plex Sans"/>
              </a:rPr>
              <a:t>HCD EXERCISE | DISCOVERY </a:t>
            </a:r>
            <a:endParaRPr b="1" sz="900">
              <a:solidFill>
                <a:srgbClr val="8D86FC"/>
              </a:solidFill>
              <a:latin typeface="IBM Plex Sans"/>
              <a:ea typeface="IBM Plex Sans"/>
              <a:cs typeface="IBM Plex Sans"/>
              <a:sym typeface="IBM Plex Sans"/>
            </a:endParaRPr>
          </a:p>
          <a:p>
            <a:pPr indent="0" lvl="0" marL="0" rtl="0" algn="l">
              <a:spcBef>
                <a:spcPts val="0"/>
              </a:spcBef>
              <a:spcAft>
                <a:spcPts val="0"/>
              </a:spcAft>
              <a:buNone/>
            </a:pPr>
            <a:r>
              <a:rPr b="1" lang="en" sz="1100">
                <a:latin typeface="IBM Plex Sans"/>
                <a:ea typeface="IBM Plex Sans"/>
                <a:cs typeface="IBM Plex Sans"/>
                <a:sym typeface="IBM Plex Sans"/>
              </a:rPr>
              <a:t>PLAN &amp; PREPARE FOR DISCOVERY</a:t>
            </a:r>
            <a:endParaRPr sz="1100"/>
          </a:p>
        </p:txBody>
      </p:sp>
      <p:graphicFrame>
        <p:nvGraphicFramePr>
          <p:cNvPr id="152" name="Google Shape;152;p6"/>
          <p:cNvGraphicFramePr/>
          <p:nvPr/>
        </p:nvGraphicFramePr>
        <p:xfrm>
          <a:off x="596699" y="4377644"/>
          <a:ext cx="3000000" cy="3000000"/>
        </p:xfrm>
        <a:graphic>
          <a:graphicData uri="http://schemas.openxmlformats.org/drawingml/2006/table">
            <a:tbl>
              <a:tblPr>
                <a:noFill/>
                <a:tableStyleId>{F41A1EA7-F361-4C46-BB28-C84B02AD6327}</a:tableStyleId>
              </a:tblPr>
              <a:tblGrid>
                <a:gridCol w="1221700"/>
                <a:gridCol w="1000925"/>
                <a:gridCol w="1000925"/>
                <a:gridCol w="1000925"/>
                <a:gridCol w="1000925"/>
                <a:gridCol w="1000925"/>
              </a:tblGrid>
              <a:tr h="298125">
                <a:tc>
                  <a:txBody>
                    <a:bodyPr/>
                    <a:lstStyle/>
                    <a:p>
                      <a:pPr indent="0" lvl="0" marL="0" rtl="0" algn="l">
                        <a:spcBef>
                          <a:spcPts val="0"/>
                        </a:spcBef>
                        <a:spcAft>
                          <a:spcPts val="0"/>
                        </a:spcAft>
                        <a:buNone/>
                      </a:pPr>
                      <a:r>
                        <a:rPr b="1" lang="en" sz="600">
                          <a:latin typeface="IBM Plex Sans"/>
                          <a:ea typeface="IBM Plex Sans"/>
                          <a:cs typeface="IBM Plex Sans"/>
                          <a:sym typeface="IBM Plex Sans"/>
                        </a:rPr>
                        <a:t>Research Plan</a:t>
                      </a:r>
                      <a:endParaRPr b="1"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solidFill>
                            <a:srgbClr val="8D86FC"/>
                          </a:solidFill>
                          <a:latin typeface="IBM Plex Sans"/>
                          <a:ea typeface="IBM Plex Sans"/>
                          <a:cs typeface="IBM Plex Sans"/>
                          <a:sym typeface="IBM Plex Sans"/>
                        </a:rPr>
                        <a:t>Key Themes</a:t>
                      </a:r>
                      <a:endParaRPr sz="600">
                        <a:solidFill>
                          <a:srgbClr val="8D86FC"/>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solidFill>
                            <a:srgbClr val="8D86FC"/>
                          </a:solidFill>
                          <a:latin typeface="IBM Plex Sans"/>
                          <a:ea typeface="IBM Plex Sans"/>
                          <a:cs typeface="IBM Plex Sans"/>
                          <a:sym typeface="IBM Plex Sans"/>
                        </a:rPr>
                        <a:t>Key Aspects</a:t>
                      </a:r>
                      <a:endParaRPr b="1" sz="600">
                        <a:solidFill>
                          <a:srgbClr val="8D86FC"/>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solidFill>
                            <a:srgbClr val="8D86FC"/>
                          </a:solidFill>
                          <a:latin typeface="IBM Plex Sans"/>
                          <a:ea typeface="IBM Plex Sans"/>
                          <a:cs typeface="IBM Plex Sans"/>
                          <a:sym typeface="IBM Plex Sans"/>
                        </a:rPr>
                        <a:t>Research Tools</a:t>
                      </a:r>
                      <a:endParaRPr b="1" sz="600">
                        <a:solidFill>
                          <a:srgbClr val="8D86FC"/>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solidFill>
                            <a:srgbClr val="8D86FC"/>
                          </a:solidFill>
                          <a:latin typeface="IBM Plex Sans"/>
                          <a:ea typeface="IBM Plex Sans"/>
                          <a:cs typeface="IBM Plex Sans"/>
                          <a:sym typeface="IBM Plex Sans"/>
                        </a:rPr>
                        <a:t>Research Participants</a:t>
                      </a:r>
                      <a:endParaRPr b="1" sz="600">
                        <a:solidFill>
                          <a:srgbClr val="8D86FC"/>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solidFill>
                            <a:srgbClr val="8D86FC"/>
                          </a:solidFill>
                          <a:latin typeface="IBM Plex Sans"/>
                          <a:ea typeface="IBM Plex Sans"/>
                          <a:cs typeface="IBM Plex Sans"/>
                          <a:sym typeface="IBM Plex Sans"/>
                        </a:rPr>
                        <a:t>Location / Channels</a:t>
                      </a:r>
                      <a:endParaRPr b="1" sz="600">
                        <a:solidFill>
                          <a:srgbClr val="8D86FC"/>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2050">
                <a:tc>
                  <a:txBody>
                    <a:bodyPr/>
                    <a:lstStyle/>
                    <a:p>
                      <a:pPr indent="0" lvl="0" marL="0" rtl="0" algn="l">
                        <a:spcBef>
                          <a:spcPts val="0"/>
                        </a:spcBef>
                        <a:spcAft>
                          <a:spcPts val="0"/>
                        </a:spcAft>
                        <a:buNone/>
                      </a:pPr>
                      <a:r>
                        <a:rPr b="1" lang="en" sz="600">
                          <a:solidFill>
                            <a:srgbClr val="8D86FC"/>
                          </a:solidFill>
                          <a:latin typeface="IBM Plex Sans"/>
                          <a:ea typeface="IBM Plex Sans"/>
                          <a:cs typeface="IBM Plex Sans"/>
                          <a:sym typeface="IBM Plex Sans"/>
                        </a:rPr>
                        <a:t>Secondary Research</a:t>
                      </a:r>
                      <a:endParaRPr sz="600">
                        <a:solidFill>
                          <a:srgbClr val="8D86FC"/>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2050">
                <a:tc>
                  <a:txBody>
                    <a:bodyPr/>
                    <a:lstStyle/>
                    <a:p>
                      <a:pPr indent="0" lvl="0" marL="0" rtl="0" algn="l">
                        <a:spcBef>
                          <a:spcPts val="0"/>
                        </a:spcBef>
                        <a:spcAft>
                          <a:spcPts val="0"/>
                        </a:spcAft>
                        <a:buNone/>
                      </a:pPr>
                      <a:r>
                        <a:rPr b="1" lang="en" sz="600">
                          <a:solidFill>
                            <a:srgbClr val="8D86FC"/>
                          </a:solidFill>
                          <a:latin typeface="IBM Plex Sans"/>
                          <a:ea typeface="IBM Plex Sans"/>
                          <a:cs typeface="IBM Plex Sans"/>
                          <a:sym typeface="IBM Plex Sans"/>
                        </a:rPr>
                        <a:t>Expert Research</a:t>
                      </a:r>
                      <a:endParaRPr sz="600">
                        <a:solidFill>
                          <a:srgbClr val="8D86FC"/>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2050">
                <a:tc>
                  <a:txBody>
                    <a:bodyPr/>
                    <a:lstStyle/>
                    <a:p>
                      <a:pPr indent="0" lvl="0" marL="0" rtl="0" algn="l">
                        <a:spcBef>
                          <a:spcPts val="0"/>
                        </a:spcBef>
                        <a:spcAft>
                          <a:spcPts val="0"/>
                        </a:spcAft>
                        <a:buNone/>
                      </a:pPr>
                      <a:r>
                        <a:rPr b="1" lang="en" sz="600">
                          <a:solidFill>
                            <a:srgbClr val="8D86FC"/>
                          </a:solidFill>
                          <a:latin typeface="IBM Plex Sans"/>
                          <a:ea typeface="IBM Plex Sans"/>
                          <a:cs typeface="IBM Plex Sans"/>
                          <a:sym typeface="IBM Plex Sans"/>
                        </a:rPr>
                        <a:t>User Research</a:t>
                      </a:r>
                      <a:endParaRPr sz="600">
                        <a:solidFill>
                          <a:srgbClr val="8D86FC"/>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2050">
                <a:tc>
                  <a:txBody>
                    <a:bodyPr/>
                    <a:lstStyle/>
                    <a:p>
                      <a:pPr indent="0" lvl="0" marL="0" rtl="0" algn="l">
                        <a:spcBef>
                          <a:spcPts val="0"/>
                        </a:spcBef>
                        <a:spcAft>
                          <a:spcPts val="0"/>
                        </a:spcAft>
                        <a:buNone/>
                      </a:pPr>
                      <a:r>
                        <a:rPr b="1" lang="en" sz="600">
                          <a:solidFill>
                            <a:srgbClr val="8D86FC"/>
                          </a:solidFill>
                          <a:latin typeface="IBM Plex Sans"/>
                          <a:ea typeface="IBM Plex Sans"/>
                          <a:cs typeface="IBM Plex Sans"/>
                          <a:sym typeface="IBM Plex Sans"/>
                        </a:rPr>
                        <a:t>Observational Research</a:t>
                      </a:r>
                      <a:endParaRPr sz="600">
                        <a:solidFill>
                          <a:srgbClr val="8D86FC"/>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153" name="Google Shape;153;p6"/>
          <p:cNvSpPr txBox="1"/>
          <p:nvPr/>
        </p:nvSpPr>
        <p:spPr>
          <a:xfrm>
            <a:off x="7317855" y="922218"/>
            <a:ext cx="2875200" cy="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8D86FC"/>
                </a:solidFill>
                <a:latin typeface="IBM Plex Sans"/>
                <a:ea typeface="IBM Plex Sans"/>
                <a:cs typeface="IBM Plex Sans"/>
                <a:sym typeface="IBM Plex Sans"/>
              </a:rPr>
              <a:t>Research Best Practices</a:t>
            </a:r>
            <a:endParaRPr>
              <a:solidFill>
                <a:srgbClr val="8D86FC"/>
              </a:solidFill>
            </a:endParaRPr>
          </a:p>
        </p:txBody>
      </p:sp>
      <p:sp>
        <p:nvSpPr>
          <p:cNvPr id="154" name="Google Shape;154;p6"/>
          <p:cNvSpPr txBox="1"/>
          <p:nvPr/>
        </p:nvSpPr>
        <p:spPr>
          <a:xfrm>
            <a:off x="7816728" y="2697644"/>
            <a:ext cx="25440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latin typeface="IBM Plex Sans"/>
                <a:ea typeface="IBM Plex Sans"/>
                <a:cs typeface="IBM Plex Sans"/>
                <a:sym typeface="IBM Plex Sans"/>
              </a:rPr>
              <a:t>Seek</a:t>
            </a:r>
            <a:r>
              <a:rPr lang="en" sz="1100">
                <a:latin typeface="IBM Plex Sans Light"/>
                <a:ea typeface="IBM Plex Sans Light"/>
                <a:cs typeface="IBM Plex Sans Light"/>
                <a:sym typeface="IBM Plex Sans Light"/>
              </a:rPr>
              <a:t> </a:t>
            </a:r>
            <a:r>
              <a:rPr b="1" lang="en" sz="1100">
                <a:solidFill>
                  <a:srgbClr val="8D86FC"/>
                </a:solidFill>
                <a:latin typeface="IBM Plex Sans"/>
                <a:ea typeface="IBM Plex Sans"/>
                <a:cs typeface="IBM Plex Sans"/>
                <a:sym typeface="IBM Plex Sans"/>
              </a:rPr>
              <a:t>stories and experiences</a:t>
            </a:r>
            <a:r>
              <a:rPr lang="en" sz="1100">
                <a:solidFill>
                  <a:srgbClr val="8D86FC"/>
                </a:solidFill>
                <a:latin typeface="IBM Plex Sans"/>
                <a:ea typeface="IBM Plex Sans"/>
                <a:cs typeface="IBM Plex Sans"/>
                <a:sym typeface="IBM Plex Sans"/>
              </a:rPr>
              <a:t> </a:t>
            </a:r>
            <a:r>
              <a:rPr lang="en" sz="1100">
                <a:latin typeface="IBM Plex Sans"/>
                <a:ea typeface="IBM Plex Sans"/>
                <a:cs typeface="IBM Plex Sans"/>
                <a:sym typeface="IBM Plex Sans"/>
              </a:rPr>
              <a:t>not just opinions. </a:t>
            </a:r>
            <a:endParaRPr sz="1100">
              <a:latin typeface="IBM Plex Sans"/>
              <a:ea typeface="IBM Plex Sans"/>
              <a:cs typeface="IBM Plex Sans"/>
              <a:sym typeface="IBM Plex Sans"/>
            </a:endParaRPr>
          </a:p>
        </p:txBody>
      </p:sp>
      <p:sp>
        <p:nvSpPr>
          <p:cNvPr id="155" name="Google Shape;155;p6"/>
          <p:cNvSpPr/>
          <p:nvPr/>
        </p:nvSpPr>
        <p:spPr>
          <a:xfrm>
            <a:off x="7398509" y="1402544"/>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156" name="Google Shape;156;p6"/>
          <p:cNvSpPr txBox="1"/>
          <p:nvPr/>
        </p:nvSpPr>
        <p:spPr>
          <a:xfrm>
            <a:off x="7816728" y="3414097"/>
            <a:ext cx="25440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Ask</a:t>
            </a:r>
            <a:r>
              <a:rPr lang="en" sz="1100">
                <a:solidFill>
                  <a:schemeClr val="dk1"/>
                </a:solidFill>
                <a:latin typeface="IBM Plex Sans Light"/>
                <a:ea typeface="IBM Plex Sans Light"/>
                <a:cs typeface="IBM Plex Sans Light"/>
                <a:sym typeface="IBM Plex Sans Light"/>
              </a:rPr>
              <a:t> </a:t>
            </a:r>
            <a:r>
              <a:rPr b="1" lang="en" sz="1100">
                <a:solidFill>
                  <a:srgbClr val="8D86FC"/>
                </a:solidFill>
                <a:latin typeface="IBM Plex Sans"/>
                <a:ea typeface="IBM Plex Sans"/>
                <a:cs typeface="IBM Plex Sans"/>
                <a:sym typeface="IBM Plex Sans"/>
              </a:rPr>
              <a:t>open ended questions</a:t>
            </a:r>
            <a:r>
              <a:rPr lang="en" sz="1100">
                <a:solidFill>
                  <a:schemeClr val="dk1"/>
                </a:solidFill>
                <a:latin typeface="IBM Plex Sans"/>
                <a:ea typeface="IBM Plex Sans"/>
                <a:cs typeface="IBM Plex Sans"/>
                <a:sym typeface="IBM Plex Sans"/>
              </a:rPr>
              <a:t>, have</a:t>
            </a:r>
            <a:r>
              <a:rPr lang="en" sz="1100">
                <a:solidFill>
                  <a:schemeClr val="dk1"/>
                </a:solidFill>
                <a:latin typeface="IBM Plex Sans Light"/>
                <a:ea typeface="IBM Plex Sans Light"/>
                <a:cs typeface="IBM Plex Sans Light"/>
                <a:sym typeface="IBM Plex Sans Light"/>
              </a:rPr>
              <a:t> </a:t>
            </a:r>
            <a:r>
              <a:rPr b="1" lang="en" sz="1100">
                <a:solidFill>
                  <a:srgbClr val="8D86FC"/>
                </a:solidFill>
                <a:latin typeface="IBM Plex Sans"/>
                <a:ea typeface="IBM Plex Sans"/>
                <a:cs typeface="IBM Plex Sans"/>
                <a:sym typeface="IBM Plex Sans"/>
              </a:rPr>
              <a:t>conversations</a:t>
            </a:r>
            <a:r>
              <a:rPr lang="en" sz="1100">
                <a:solidFill>
                  <a:srgbClr val="3C78D8"/>
                </a:solidFill>
                <a:latin typeface="IBM Plex Sans Light"/>
                <a:ea typeface="IBM Plex Sans Light"/>
                <a:cs typeface="IBM Plex Sans Light"/>
                <a:sym typeface="IBM Plex Sans Light"/>
              </a:rPr>
              <a:t> </a:t>
            </a:r>
            <a:r>
              <a:rPr lang="en" sz="1100">
                <a:solidFill>
                  <a:schemeClr val="dk1"/>
                </a:solidFill>
                <a:latin typeface="IBM Plex Sans"/>
                <a:ea typeface="IBM Plex Sans"/>
                <a:cs typeface="IBM Plex Sans"/>
                <a:sym typeface="IBM Plex Sans"/>
              </a:rPr>
              <a:t>- do not lead!</a:t>
            </a:r>
            <a:endParaRPr sz="1100">
              <a:solidFill>
                <a:srgbClr val="3C78D8"/>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sz="1100">
              <a:latin typeface="IBM Plex Sans Light"/>
              <a:ea typeface="IBM Plex Sans Light"/>
              <a:cs typeface="IBM Plex Sans Light"/>
              <a:sym typeface="IBM Plex Sans Light"/>
            </a:endParaRPr>
          </a:p>
        </p:txBody>
      </p:sp>
      <p:sp>
        <p:nvSpPr>
          <p:cNvPr id="157" name="Google Shape;157;p6"/>
          <p:cNvSpPr/>
          <p:nvPr/>
        </p:nvSpPr>
        <p:spPr>
          <a:xfrm>
            <a:off x="7398509" y="2115495"/>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158" name="Google Shape;158;p6"/>
          <p:cNvSpPr txBox="1"/>
          <p:nvPr/>
        </p:nvSpPr>
        <p:spPr>
          <a:xfrm>
            <a:off x="7816728" y="4116702"/>
            <a:ext cx="25440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8D86FC"/>
                </a:solidFill>
                <a:latin typeface="IBM Plex Sans"/>
                <a:ea typeface="IBM Plex Sans"/>
                <a:cs typeface="IBM Plex Sans"/>
                <a:sym typeface="IBM Plex Sans"/>
              </a:rPr>
              <a:t>Record everything! Take notes, take photos, record video!</a:t>
            </a:r>
            <a:r>
              <a:rPr b="1" lang="en" sz="1100">
                <a:solidFill>
                  <a:srgbClr val="3C78D8"/>
                </a:solidFill>
                <a:latin typeface="IBM Plex Sans"/>
                <a:ea typeface="IBM Plex Sans"/>
                <a:cs typeface="IBM Plex Sans"/>
                <a:sym typeface="IBM Plex Sans"/>
              </a:rPr>
              <a:t> </a:t>
            </a:r>
            <a:r>
              <a:rPr lang="en" sz="1100">
                <a:solidFill>
                  <a:schemeClr val="dk1"/>
                </a:solidFill>
                <a:latin typeface="IBM Plex Sans"/>
                <a:ea typeface="IBM Plex Sans"/>
                <a:cs typeface="IBM Plex Sans"/>
                <a:sym typeface="IBM Plex Sans"/>
              </a:rPr>
              <a:t>Don’t miss out on texture and detail.</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sz="1100">
              <a:latin typeface="IBM Plex Sans Light"/>
              <a:ea typeface="IBM Plex Sans Light"/>
              <a:cs typeface="IBM Plex Sans Light"/>
              <a:sym typeface="IBM Plex Sans Light"/>
            </a:endParaRPr>
          </a:p>
        </p:txBody>
      </p:sp>
      <p:sp>
        <p:nvSpPr>
          <p:cNvPr id="159" name="Google Shape;159;p6"/>
          <p:cNvSpPr/>
          <p:nvPr/>
        </p:nvSpPr>
        <p:spPr>
          <a:xfrm>
            <a:off x="7398509" y="2828446"/>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3</a:t>
            </a:r>
            <a:endParaRPr b="1" sz="1000">
              <a:latin typeface="IBM Plex Sans"/>
              <a:ea typeface="IBM Plex Sans"/>
              <a:cs typeface="IBM Plex Sans"/>
              <a:sym typeface="IBM Plex Sans"/>
            </a:endParaRPr>
          </a:p>
        </p:txBody>
      </p:sp>
      <p:sp>
        <p:nvSpPr>
          <p:cNvPr id="160" name="Google Shape;160;p6"/>
          <p:cNvSpPr txBox="1"/>
          <p:nvPr/>
        </p:nvSpPr>
        <p:spPr>
          <a:xfrm>
            <a:off x="7816728" y="4851795"/>
            <a:ext cx="25440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8D86FC"/>
                </a:solidFill>
                <a:latin typeface="IBM Plex Sans"/>
                <a:ea typeface="IBM Plex Sans"/>
                <a:cs typeface="IBM Plex Sans"/>
                <a:sym typeface="IBM Plex Sans"/>
              </a:rPr>
              <a:t>Inform</a:t>
            </a:r>
            <a:r>
              <a:rPr lang="en" sz="1100">
                <a:solidFill>
                  <a:schemeClr val="dk1"/>
                </a:solidFill>
                <a:latin typeface="IBM Plex Sans Light"/>
                <a:ea typeface="IBM Plex Sans Light"/>
                <a:cs typeface="IBM Plex Sans Light"/>
                <a:sym typeface="IBM Plex Sans Light"/>
              </a:rPr>
              <a:t> </a:t>
            </a:r>
            <a:r>
              <a:rPr lang="en" sz="1100">
                <a:solidFill>
                  <a:schemeClr val="dk1"/>
                </a:solidFill>
                <a:latin typeface="IBM Plex Sans"/>
                <a:ea typeface="IBM Plex Sans"/>
                <a:cs typeface="IBM Plex Sans"/>
                <a:sym typeface="IBM Plex Sans"/>
              </a:rPr>
              <a:t>and </a:t>
            </a:r>
            <a:r>
              <a:rPr b="1" lang="en" sz="1100">
                <a:solidFill>
                  <a:srgbClr val="8D86FC"/>
                </a:solidFill>
                <a:latin typeface="IBM Plex Sans"/>
                <a:ea typeface="IBM Plex Sans"/>
                <a:cs typeface="IBM Plex Sans"/>
                <a:sym typeface="IBM Plex Sans"/>
              </a:rPr>
              <a:t>seek consent</a:t>
            </a:r>
            <a:r>
              <a:rPr lang="en" sz="1100">
                <a:solidFill>
                  <a:schemeClr val="dk1"/>
                </a:solidFill>
                <a:latin typeface="IBM Plex Sans Light"/>
                <a:ea typeface="IBM Plex Sans Light"/>
                <a:cs typeface="IBM Plex Sans Light"/>
                <a:sym typeface="IBM Plex Sans Light"/>
              </a:rPr>
              <a:t> </a:t>
            </a:r>
            <a:r>
              <a:rPr lang="en" sz="1100">
                <a:solidFill>
                  <a:schemeClr val="dk1"/>
                </a:solidFill>
                <a:latin typeface="IBM Plex Sans"/>
                <a:ea typeface="IBM Plex Sans"/>
                <a:cs typeface="IBM Plex Sans"/>
                <a:sym typeface="IBM Plex Sans"/>
              </a:rPr>
              <a:t>before you start researching and recording conversations.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sz="1100">
              <a:latin typeface="IBM Plex Sans Light"/>
              <a:ea typeface="IBM Plex Sans Light"/>
              <a:cs typeface="IBM Plex Sans Light"/>
              <a:sym typeface="IBM Plex Sans Light"/>
            </a:endParaRPr>
          </a:p>
        </p:txBody>
      </p:sp>
      <p:sp>
        <p:nvSpPr>
          <p:cNvPr id="161" name="Google Shape;161;p6"/>
          <p:cNvSpPr/>
          <p:nvPr/>
        </p:nvSpPr>
        <p:spPr>
          <a:xfrm>
            <a:off x="7398509" y="3541397"/>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4</a:t>
            </a:r>
            <a:endParaRPr b="1" sz="1000">
              <a:latin typeface="IBM Plex Sans"/>
              <a:ea typeface="IBM Plex Sans"/>
              <a:cs typeface="IBM Plex Sans"/>
              <a:sym typeface="IBM Plex Sans"/>
            </a:endParaRPr>
          </a:p>
        </p:txBody>
      </p:sp>
      <p:sp>
        <p:nvSpPr>
          <p:cNvPr id="162" name="Google Shape;162;p6"/>
          <p:cNvSpPr/>
          <p:nvPr/>
        </p:nvSpPr>
        <p:spPr>
          <a:xfrm>
            <a:off x="7398509" y="4254348"/>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5</a:t>
            </a:r>
            <a:endParaRPr b="1" sz="1000">
              <a:latin typeface="IBM Plex Sans"/>
              <a:ea typeface="IBM Plex Sans"/>
              <a:cs typeface="IBM Plex Sans"/>
              <a:sym typeface="IBM Plex Sans"/>
            </a:endParaRPr>
          </a:p>
        </p:txBody>
      </p:sp>
      <p:sp>
        <p:nvSpPr>
          <p:cNvPr id="163" name="Google Shape;163;p6"/>
          <p:cNvSpPr/>
          <p:nvPr/>
        </p:nvSpPr>
        <p:spPr>
          <a:xfrm>
            <a:off x="7398509" y="4967299"/>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6</a:t>
            </a:r>
            <a:endParaRPr b="1" sz="1000">
              <a:latin typeface="IBM Plex Sans"/>
              <a:ea typeface="IBM Plex Sans"/>
              <a:cs typeface="IBM Plex Sans"/>
              <a:sym typeface="IBM Plex Sans"/>
            </a:endParaRPr>
          </a:p>
        </p:txBody>
      </p:sp>
      <p:sp>
        <p:nvSpPr>
          <p:cNvPr id="164" name="Google Shape;164;p6"/>
          <p:cNvSpPr txBox="1"/>
          <p:nvPr/>
        </p:nvSpPr>
        <p:spPr>
          <a:xfrm>
            <a:off x="7816728" y="1285399"/>
            <a:ext cx="25440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8D86FC"/>
                </a:solidFill>
                <a:latin typeface="IBM Plex Sans"/>
                <a:ea typeface="IBM Plex Sans"/>
                <a:cs typeface="IBM Plex Sans"/>
                <a:sym typeface="IBM Plex Sans"/>
              </a:rPr>
              <a:t>Plan before you head to the field</a:t>
            </a:r>
            <a:r>
              <a:rPr b="1" lang="en" sz="1100">
                <a:solidFill>
                  <a:srgbClr val="3C78D8"/>
                </a:solidFill>
                <a:latin typeface="IBM Plex Sans"/>
                <a:ea typeface="IBM Plex Sans"/>
                <a:cs typeface="IBM Plex Sans"/>
                <a:sym typeface="IBM Plex Sans"/>
              </a:rPr>
              <a:t> </a:t>
            </a:r>
            <a:r>
              <a:rPr lang="en" sz="1100">
                <a:latin typeface="IBM Plex Sans"/>
                <a:ea typeface="IBM Plex Sans"/>
                <a:cs typeface="IBM Plex Sans"/>
                <a:sym typeface="IBM Plex Sans"/>
              </a:rPr>
              <a:t> - know why and what you are doing. </a:t>
            </a:r>
            <a:endParaRPr sz="1100">
              <a:latin typeface="IBM Plex Sans Light"/>
              <a:ea typeface="IBM Plex Sans Light"/>
              <a:cs typeface="IBM Plex Sans Light"/>
              <a:sym typeface="IBM Plex Sans Light"/>
            </a:endParaRPr>
          </a:p>
        </p:txBody>
      </p:sp>
      <p:sp>
        <p:nvSpPr>
          <p:cNvPr id="165" name="Google Shape;165;p6"/>
          <p:cNvSpPr txBox="1"/>
          <p:nvPr/>
        </p:nvSpPr>
        <p:spPr>
          <a:xfrm>
            <a:off x="7816728" y="1998293"/>
            <a:ext cx="25440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8D86FC"/>
                </a:solidFill>
                <a:latin typeface="IBM Plex Sans"/>
                <a:ea typeface="IBM Plex Sans"/>
                <a:cs typeface="IBM Plex Sans"/>
                <a:sym typeface="IBM Plex Sans"/>
              </a:rPr>
              <a:t>Put yourself in the shoes of users </a:t>
            </a:r>
            <a:r>
              <a:rPr b="1" lang="en" sz="1100">
                <a:solidFill>
                  <a:srgbClr val="3C78D8"/>
                </a:solidFill>
                <a:latin typeface="IBM Plex Sans"/>
                <a:ea typeface="IBM Plex Sans"/>
                <a:cs typeface="IBM Plex Sans"/>
                <a:sym typeface="IBM Plex Sans"/>
              </a:rPr>
              <a:t> </a:t>
            </a:r>
            <a:r>
              <a:rPr lang="en" sz="1100">
                <a:latin typeface="IBM Plex Sans"/>
                <a:ea typeface="IBM Plex Sans"/>
                <a:cs typeface="IBM Plex Sans"/>
                <a:sym typeface="IBM Plex Sans"/>
              </a:rPr>
              <a:t>- do not jump to your own conclusions.</a:t>
            </a:r>
            <a:endParaRPr sz="1100">
              <a:latin typeface="IBM Plex Sans Light"/>
              <a:ea typeface="IBM Plex Sans Light"/>
              <a:cs typeface="IBM Plex Sans Light"/>
              <a:sym typeface="IBM Plex Sans Light"/>
            </a:endParaRPr>
          </a:p>
        </p:txBody>
      </p:sp>
      <p:sp>
        <p:nvSpPr>
          <p:cNvPr id="166" name="Google Shape;166;p6"/>
          <p:cNvSpPr txBox="1"/>
          <p:nvPr/>
        </p:nvSpPr>
        <p:spPr>
          <a:xfrm>
            <a:off x="7816725" y="5537603"/>
            <a:ext cx="2544000" cy="8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8D86FC"/>
                </a:solidFill>
                <a:latin typeface="IBM Plex Sans"/>
                <a:ea typeface="IBM Plex Sans"/>
                <a:cs typeface="IBM Plex Sans"/>
                <a:sym typeface="IBM Plex Sans"/>
              </a:rPr>
              <a:t>Reflect and note learnings,</a:t>
            </a:r>
            <a:r>
              <a:rPr b="1" lang="en" sz="1100">
                <a:solidFill>
                  <a:srgbClr val="3C78D8"/>
                </a:solidFill>
                <a:latin typeface="IBM Plex Sans"/>
                <a:ea typeface="IBM Plex Sans"/>
                <a:cs typeface="IBM Plex Sans"/>
                <a:sym typeface="IBM Plex Sans"/>
              </a:rPr>
              <a:t> </a:t>
            </a:r>
            <a:r>
              <a:rPr lang="en" sz="1100">
                <a:solidFill>
                  <a:schemeClr val="dk1"/>
                </a:solidFill>
                <a:latin typeface="IBM Plex Sans"/>
                <a:ea typeface="IBM Plex Sans"/>
                <a:cs typeface="IBM Plex Sans"/>
                <a:sym typeface="IBM Plex Sans"/>
              </a:rPr>
              <a:t>as you go over raw research data - do not leave it for later - </a:t>
            </a:r>
            <a:r>
              <a:rPr b="1" lang="en" sz="1100">
                <a:solidFill>
                  <a:srgbClr val="8D86FC"/>
                </a:solidFill>
                <a:latin typeface="IBM Plex Sans"/>
                <a:ea typeface="IBM Plex Sans"/>
                <a:cs typeface="IBM Plex Sans"/>
                <a:sym typeface="IBM Plex Sans"/>
              </a:rPr>
              <a:t>do it while it’s fresh on your mind</a:t>
            </a:r>
            <a:r>
              <a:rPr lang="en" sz="1100">
                <a:solidFill>
                  <a:srgbClr val="8D86FC"/>
                </a:solidFill>
                <a:latin typeface="IBM Plex Sans"/>
                <a:ea typeface="IBM Plex Sans"/>
                <a:cs typeface="IBM Plex Sans"/>
                <a:sym typeface="IBM Plex Sans"/>
              </a:rPr>
              <a:t>.</a:t>
            </a:r>
            <a:endParaRPr sz="1100">
              <a:solidFill>
                <a:srgbClr val="8D86FC"/>
              </a:solidFill>
              <a:latin typeface="IBM Plex Sans Light"/>
              <a:ea typeface="IBM Plex Sans Light"/>
              <a:cs typeface="IBM Plex Sans Light"/>
              <a:sym typeface="IBM Plex Sans Light"/>
            </a:endParaRPr>
          </a:p>
        </p:txBody>
      </p:sp>
      <p:sp>
        <p:nvSpPr>
          <p:cNvPr id="167" name="Google Shape;167;p6"/>
          <p:cNvSpPr/>
          <p:nvPr/>
        </p:nvSpPr>
        <p:spPr>
          <a:xfrm>
            <a:off x="7398509" y="5653099"/>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7</a:t>
            </a:r>
            <a:endParaRPr b="1" sz="1000">
              <a:latin typeface="IBM Plex Sans"/>
              <a:ea typeface="IBM Plex Sans"/>
              <a:cs typeface="IBM Plex Sans"/>
              <a:sym typeface="IBM Plex Sans"/>
            </a:endParaRPr>
          </a:p>
        </p:txBody>
      </p:sp>
      <p:sp>
        <p:nvSpPr>
          <p:cNvPr id="168" name="Google Shape;168;p6"/>
          <p:cNvSpPr/>
          <p:nvPr/>
        </p:nvSpPr>
        <p:spPr>
          <a:xfrm>
            <a:off x="1818389" y="588868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169" name="Google Shape;169;p6"/>
          <p:cNvSpPr txBox="1"/>
          <p:nvPr/>
        </p:nvSpPr>
        <p:spPr>
          <a:xfrm>
            <a:off x="563400" y="6220352"/>
            <a:ext cx="27306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8D86FC"/>
                </a:solidFill>
                <a:latin typeface="IBM Plex Sans"/>
                <a:ea typeface="IBM Plex Sans"/>
                <a:cs typeface="IBM Plex Sans"/>
                <a:sym typeface="IBM Plex Sans"/>
              </a:rPr>
              <a:t>Tools, Themes, Aspects</a:t>
            </a:r>
            <a:endParaRPr sz="1000">
              <a:solidFill>
                <a:srgbClr val="8D86FC"/>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Decide: </a:t>
            </a:r>
            <a:r>
              <a:rPr lang="en" sz="900">
                <a:solidFill>
                  <a:schemeClr val="dk1"/>
                </a:solidFill>
                <a:latin typeface="IBM Plex Sans Light"/>
                <a:ea typeface="IBM Plex Sans Light"/>
                <a:cs typeface="IBM Plex Sans Light"/>
                <a:sym typeface="IBM Plex Sans Light"/>
              </a:rPr>
              <a:t>The final tools, themes  and key questions/aspects to focus on during research.</a:t>
            </a:r>
            <a:endParaRPr sz="1000">
              <a:solidFill>
                <a:schemeClr val="dk1"/>
              </a:solidFill>
              <a:latin typeface="IBM Plex Sans Light"/>
              <a:ea typeface="IBM Plex Sans Light"/>
              <a:cs typeface="IBM Plex Sans Light"/>
              <a:sym typeface="IBM Plex Sans Light"/>
            </a:endParaRPr>
          </a:p>
        </p:txBody>
      </p:sp>
      <p:sp>
        <p:nvSpPr>
          <p:cNvPr id="170" name="Google Shape;170;p6"/>
          <p:cNvSpPr/>
          <p:nvPr/>
        </p:nvSpPr>
        <p:spPr>
          <a:xfrm>
            <a:off x="5183369" y="5882506"/>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171" name="Google Shape;171;p6"/>
          <p:cNvSpPr txBox="1"/>
          <p:nvPr/>
        </p:nvSpPr>
        <p:spPr>
          <a:xfrm>
            <a:off x="4104700" y="6242077"/>
            <a:ext cx="24879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8D86FC"/>
                </a:solidFill>
                <a:latin typeface="IBM Plex Sans"/>
                <a:ea typeface="IBM Plex Sans"/>
                <a:cs typeface="IBM Plex Sans"/>
                <a:sym typeface="IBM Plex Sans"/>
              </a:rPr>
              <a:t>Respondents &amp; Locations</a:t>
            </a:r>
            <a:endParaRPr sz="1000">
              <a:solidFill>
                <a:srgbClr val="8D86FC"/>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Decide: </a:t>
            </a:r>
            <a:r>
              <a:rPr lang="en" sz="900">
                <a:solidFill>
                  <a:schemeClr val="dk1"/>
                </a:solidFill>
                <a:latin typeface="IBM Plex Sans Light"/>
                <a:ea typeface="IBM Plex Sans Light"/>
                <a:cs typeface="IBM Plex Sans Light"/>
                <a:sym typeface="IBM Plex Sans Light"/>
              </a:rPr>
              <a:t>Where and with whom will the research be conducted.  </a:t>
            </a:r>
            <a:endParaRPr sz="1000">
              <a:solidFill>
                <a:schemeClr val="dk1"/>
              </a:solidFill>
              <a:latin typeface="IBM Plex Sans Light"/>
              <a:ea typeface="IBM Plex Sans Light"/>
              <a:cs typeface="IBM Plex Sans Light"/>
              <a:sym typeface="IBM Plex Sans Light"/>
            </a:endParaRPr>
          </a:p>
        </p:txBody>
      </p:sp>
      <p:sp>
        <p:nvSpPr>
          <p:cNvPr id="172" name="Google Shape;172;p6"/>
          <p:cNvSpPr txBox="1"/>
          <p:nvPr/>
        </p:nvSpPr>
        <p:spPr>
          <a:xfrm>
            <a:off x="507598" y="3960851"/>
            <a:ext cx="3673800" cy="2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8D86FC"/>
                </a:solidFill>
                <a:latin typeface="IBM Plex Sans"/>
                <a:ea typeface="IBM Plex Sans"/>
                <a:cs typeface="IBM Plex Sans"/>
                <a:sym typeface="IBM Plex Sans"/>
              </a:rPr>
              <a:t>Category 3: </a:t>
            </a:r>
            <a:r>
              <a:rPr b="1" lang="en">
                <a:solidFill>
                  <a:schemeClr val="dk1"/>
                </a:solidFill>
                <a:latin typeface="IBM Plex Sans"/>
                <a:ea typeface="IBM Plex Sans"/>
                <a:cs typeface="IBM Plex Sans"/>
                <a:sym typeface="IBM Plex Sans"/>
              </a:rPr>
              <a:t>Research Plan</a:t>
            </a:r>
            <a:endParaRPr b="1">
              <a:solidFill>
                <a:srgbClr val="3C78D8"/>
              </a:solidFill>
              <a:latin typeface="IBM Plex Sans"/>
              <a:ea typeface="IBM Plex Sans"/>
              <a:cs typeface="IBM Plex Sans"/>
              <a:sym typeface="IBM Plex Sans"/>
            </a:endParaRPr>
          </a:p>
        </p:txBody>
      </p:sp>
      <p:sp>
        <p:nvSpPr>
          <p:cNvPr id="173" name="Google Shape;173;p6"/>
          <p:cNvSpPr/>
          <p:nvPr/>
        </p:nvSpPr>
        <p:spPr>
          <a:xfrm>
            <a:off x="0" y="-300"/>
            <a:ext cx="137100" cy="7560000"/>
          </a:xfrm>
          <a:prstGeom prst="rect">
            <a:avLst/>
          </a:prstGeom>
          <a:solidFill>
            <a:srgbClr val="8D8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a:off x="583800" y="1691162"/>
            <a:ext cx="4586700" cy="2136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114300" marR="95096" rtl="0" algn="l">
              <a:spcBef>
                <a:spcPts val="0"/>
              </a:spcBef>
              <a:spcAft>
                <a:spcPts val="0"/>
              </a:spcAft>
              <a:buNone/>
            </a:pPr>
            <a:r>
              <a:rPr b="1" lang="en" sz="1100">
                <a:solidFill>
                  <a:srgbClr val="8D86FC"/>
                </a:solidFill>
                <a:latin typeface="IBM Plex Sans"/>
                <a:ea typeface="IBM Plex Sans"/>
                <a:cs typeface="IBM Plex Sans"/>
                <a:sym typeface="IBM Plex Sans"/>
              </a:rPr>
              <a:t>Parts of a Discussion / Interview Guide </a:t>
            </a:r>
            <a:endParaRPr b="1" sz="1100">
              <a:solidFill>
                <a:srgbClr val="8D86FC"/>
              </a:solidFill>
              <a:latin typeface="IBM Plex Sans"/>
              <a:ea typeface="IBM Plex Sans"/>
              <a:cs typeface="IBM Plex Sans"/>
              <a:sym typeface="IBM Plex Sans"/>
            </a:endParaRPr>
          </a:p>
          <a:p>
            <a:pPr indent="0" lvl="0" marL="114300" marR="95096" rtl="0" algn="l">
              <a:spcBef>
                <a:spcPts val="0"/>
              </a:spcBef>
              <a:spcAft>
                <a:spcPts val="0"/>
              </a:spcAft>
              <a:buNone/>
            </a:pPr>
            <a:r>
              <a:t/>
            </a:r>
            <a:endParaRPr b="1" sz="6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Respondent Info: </a:t>
            </a:r>
            <a:r>
              <a:rPr lang="en" sz="900">
                <a:solidFill>
                  <a:schemeClr val="dk1"/>
                </a:solidFill>
                <a:latin typeface="IBM Plex Sans Light"/>
                <a:ea typeface="IBM Plex Sans Light"/>
                <a:cs typeface="IBM Plex Sans Light"/>
                <a:sym typeface="IBM Plex Sans Light"/>
              </a:rPr>
              <a:t>Personal introduction and broad Demographic data.</a:t>
            </a:r>
            <a:endParaRPr sz="900">
              <a:solidFill>
                <a:schemeClr val="dk1"/>
              </a:solidFill>
              <a:latin typeface="IBM Plex Sans Light"/>
              <a:ea typeface="IBM Plex Sans Light"/>
              <a:cs typeface="IBM Plex Sans Light"/>
              <a:sym typeface="IBM Plex Sans Light"/>
            </a:endParaRPr>
          </a:p>
          <a:p>
            <a:pPr indent="0" lvl="0" marL="114300" marR="95096" rtl="0" algn="l">
              <a:spcBef>
                <a:spcPts val="200"/>
              </a:spcBef>
              <a:spcAft>
                <a:spcPts val="0"/>
              </a:spcAft>
              <a:buNone/>
            </a:pPr>
            <a:r>
              <a:rPr b="1" lang="en" sz="900">
                <a:solidFill>
                  <a:schemeClr val="dk1"/>
                </a:solidFill>
                <a:latin typeface="IBM Plex Sans"/>
                <a:ea typeface="IBM Plex Sans"/>
                <a:cs typeface="IBM Plex Sans"/>
                <a:sym typeface="IBM Plex Sans"/>
              </a:rPr>
              <a:t>Personal Intro:</a:t>
            </a:r>
            <a:r>
              <a:rPr lang="en" sz="900">
                <a:solidFill>
                  <a:schemeClr val="dk1"/>
                </a:solidFill>
                <a:latin typeface="IBM Plex Sans Light"/>
                <a:ea typeface="IBM Plex Sans Light"/>
                <a:cs typeface="IBM Plex Sans Light"/>
                <a:sym typeface="IBM Plex Sans Light"/>
              </a:rPr>
              <a:t> Researcher’s introduction and purpose.</a:t>
            </a:r>
            <a:endParaRPr sz="900">
              <a:solidFill>
                <a:schemeClr val="dk1"/>
              </a:solidFill>
              <a:latin typeface="IBM Plex Sans Light"/>
              <a:ea typeface="IBM Plex Sans Light"/>
              <a:cs typeface="IBM Plex Sans Light"/>
              <a:sym typeface="IBM Plex Sans Light"/>
            </a:endParaRPr>
          </a:p>
          <a:p>
            <a:pPr indent="0" lvl="0" marL="114300" marR="95096" rtl="0" algn="l">
              <a:spcBef>
                <a:spcPts val="20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Ice Breaker: </a:t>
            </a:r>
            <a:r>
              <a:rPr lang="en" sz="900">
                <a:solidFill>
                  <a:schemeClr val="dk1"/>
                </a:solidFill>
                <a:latin typeface="IBM Plex Sans Light"/>
                <a:ea typeface="IBM Plex Sans Light"/>
                <a:cs typeface="IBM Plex Sans Light"/>
                <a:sym typeface="IBM Plex Sans Light"/>
              </a:rPr>
              <a:t>The first few questions that set the mood and tone.</a:t>
            </a:r>
            <a:endParaRPr sz="900">
              <a:solidFill>
                <a:schemeClr val="dk1"/>
              </a:solidFill>
              <a:latin typeface="IBM Plex Sans Light"/>
              <a:ea typeface="IBM Plex Sans Light"/>
              <a:cs typeface="IBM Plex Sans Light"/>
              <a:sym typeface="IBM Plex Sans Light"/>
            </a:endParaRPr>
          </a:p>
          <a:p>
            <a:pPr indent="0" lvl="0" marL="114300" marR="95096" rtl="0" algn="l">
              <a:spcBef>
                <a:spcPts val="200"/>
              </a:spcBef>
              <a:spcAft>
                <a:spcPts val="0"/>
              </a:spcAft>
              <a:buNone/>
            </a:pPr>
            <a:r>
              <a:rPr b="1" lang="en" sz="900">
                <a:solidFill>
                  <a:schemeClr val="dk1"/>
                </a:solidFill>
                <a:latin typeface="IBM Plex Sans"/>
                <a:ea typeface="IBM Plex Sans"/>
                <a:cs typeface="IBM Plex Sans"/>
                <a:sym typeface="IBM Plex Sans"/>
              </a:rPr>
              <a:t>Theme Based - Open Ended Questions:</a:t>
            </a:r>
            <a:r>
              <a:rPr lang="en" sz="900">
                <a:solidFill>
                  <a:schemeClr val="dk1"/>
                </a:solidFill>
                <a:latin typeface="IBM Plex Sans Light"/>
                <a:ea typeface="IBM Plex Sans Light"/>
                <a:cs typeface="IBM Plex Sans Light"/>
                <a:sym typeface="IBM Plex Sans Light"/>
              </a:rPr>
              <a:t> That cover relevant aspects of the problem. Some fundamental things one aims to understand include -</a:t>
            </a:r>
            <a:endParaRPr sz="900">
              <a:solidFill>
                <a:schemeClr val="dk1"/>
              </a:solidFill>
              <a:latin typeface="IBM Plex Sans Light"/>
              <a:ea typeface="IBM Plex Sans Light"/>
              <a:cs typeface="IBM Plex Sans Light"/>
              <a:sym typeface="IBM Plex Sans Light"/>
            </a:endParaRPr>
          </a:p>
          <a:p>
            <a:pPr indent="-107950" lvl="0" marL="228600" marR="0" rtl="0" algn="l">
              <a:lnSpc>
                <a:spcPct val="100000"/>
              </a:lnSpc>
              <a:spcBef>
                <a:spcPts val="0"/>
              </a:spcBef>
              <a:spcAft>
                <a:spcPts val="0"/>
              </a:spcAft>
              <a:buSzPts val="800"/>
              <a:buFont typeface="IBM Plex Sans Light"/>
              <a:buChar char="●"/>
            </a:pPr>
            <a:r>
              <a:rPr lang="en" sz="800">
                <a:latin typeface="IBM Plex Sans Light"/>
                <a:ea typeface="IBM Plex Sans Light"/>
                <a:cs typeface="IBM Plex Sans Light"/>
                <a:sym typeface="IBM Plex Sans Light"/>
              </a:rPr>
              <a:t>Aspirations and motivations that represent what the person wants in life.</a:t>
            </a:r>
            <a:endParaRPr sz="800">
              <a:latin typeface="IBM Plex Sans Light"/>
              <a:ea typeface="IBM Plex Sans Light"/>
              <a:cs typeface="IBM Plex Sans Light"/>
              <a:sym typeface="IBM Plex Sans Light"/>
            </a:endParaRPr>
          </a:p>
          <a:p>
            <a:pPr indent="-107950" lvl="0" marL="228600" marR="0" rtl="0" algn="l">
              <a:lnSpc>
                <a:spcPct val="100000"/>
              </a:lnSpc>
              <a:spcBef>
                <a:spcPts val="0"/>
              </a:spcBef>
              <a:spcAft>
                <a:spcPts val="0"/>
              </a:spcAft>
              <a:buSzPts val="800"/>
              <a:buFont typeface="IBM Plex Sans Light"/>
              <a:buChar char="●"/>
            </a:pPr>
            <a:r>
              <a:rPr lang="en" sz="800">
                <a:latin typeface="IBM Plex Sans Light"/>
                <a:ea typeface="IBM Plex Sans Light"/>
                <a:cs typeface="IBM Plex Sans Light"/>
                <a:sym typeface="IBM Plex Sans Light"/>
              </a:rPr>
              <a:t>Needs relevant to specific problem/opportunity domain.</a:t>
            </a:r>
            <a:endParaRPr sz="800">
              <a:latin typeface="IBM Plex Sans Light"/>
              <a:ea typeface="IBM Plex Sans Light"/>
              <a:cs typeface="IBM Plex Sans Light"/>
              <a:sym typeface="IBM Plex Sans Light"/>
            </a:endParaRPr>
          </a:p>
          <a:p>
            <a:pPr indent="-107950" lvl="0" marL="228600" marR="0" rtl="0" algn="l">
              <a:lnSpc>
                <a:spcPct val="100000"/>
              </a:lnSpc>
              <a:spcBef>
                <a:spcPts val="0"/>
              </a:spcBef>
              <a:spcAft>
                <a:spcPts val="0"/>
              </a:spcAft>
              <a:buSzPts val="800"/>
              <a:buFont typeface="IBM Plex Sans Light"/>
              <a:buChar char="●"/>
            </a:pPr>
            <a:r>
              <a:rPr lang="en" sz="800">
                <a:latin typeface="IBM Plex Sans Light"/>
                <a:ea typeface="IBM Plex Sans Light"/>
                <a:cs typeface="IBM Plex Sans Light"/>
                <a:sym typeface="IBM Plex Sans Light"/>
              </a:rPr>
              <a:t>Current behaviours and actions relevant to the specific domain.</a:t>
            </a:r>
            <a:endParaRPr sz="800">
              <a:latin typeface="IBM Plex Sans Light"/>
              <a:ea typeface="IBM Plex Sans Light"/>
              <a:cs typeface="IBM Plex Sans Light"/>
              <a:sym typeface="IBM Plex Sans Light"/>
            </a:endParaRPr>
          </a:p>
          <a:p>
            <a:pPr indent="-107950" lvl="0" marL="228600" marR="0" rtl="0" algn="l">
              <a:lnSpc>
                <a:spcPct val="100000"/>
              </a:lnSpc>
              <a:spcBef>
                <a:spcPts val="0"/>
              </a:spcBef>
              <a:spcAft>
                <a:spcPts val="0"/>
              </a:spcAft>
              <a:buSzPts val="800"/>
              <a:buFont typeface="IBM Plex Sans Light"/>
              <a:buChar char="●"/>
            </a:pPr>
            <a:r>
              <a:rPr lang="en" sz="800">
                <a:latin typeface="IBM Plex Sans Light"/>
                <a:ea typeface="IBM Plex Sans Light"/>
                <a:cs typeface="IBM Plex Sans Light"/>
                <a:sym typeface="IBM Plex Sans Light"/>
              </a:rPr>
              <a:t>Specific motivators as a user to engage with a solution.</a:t>
            </a:r>
            <a:endParaRPr sz="800">
              <a:latin typeface="IBM Plex Sans Light"/>
              <a:ea typeface="IBM Plex Sans Light"/>
              <a:cs typeface="IBM Plex Sans Light"/>
              <a:sym typeface="IBM Plex Sans Light"/>
            </a:endParaRPr>
          </a:p>
          <a:p>
            <a:pPr indent="-107950" lvl="0" marL="228600" marR="0" rtl="0" algn="l">
              <a:lnSpc>
                <a:spcPct val="100000"/>
              </a:lnSpc>
              <a:spcBef>
                <a:spcPts val="0"/>
              </a:spcBef>
              <a:spcAft>
                <a:spcPts val="0"/>
              </a:spcAft>
              <a:buSzPts val="800"/>
              <a:buFont typeface="IBM Plex Sans"/>
              <a:buChar char="●"/>
            </a:pPr>
            <a:r>
              <a:rPr lang="en" sz="800">
                <a:latin typeface="IBM Plex Sans Light"/>
                <a:ea typeface="IBM Plex Sans Light"/>
                <a:cs typeface="IBM Plex Sans Light"/>
                <a:sym typeface="IBM Plex Sans Light"/>
              </a:rPr>
              <a:t>Specific pain points as a user engaging with a solutio</a:t>
            </a:r>
            <a:r>
              <a:rPr lang="en" sz="800">
                <a:solidFill>
                  <a:schemeClr val="dk1"/>
                </a:solidFill>
                <a:latin typeface="IBM Plex Sans Light"/>
                <a:ea typeface="IBM Plex Sans Light"/>
                <a:cs typeface="IBM Plex Sans Light"/>
                <a:sym typeface="IBM Plex Sans Light"/>
              </a:rPr>
              <a:t>n.</a:t>
            </a:r>
            <a:endParaRPr sz="800">
              <a:solidFill>
                <a:schemeClr val="dk1"/>
              </a:solidFill>
              <a:latin typeface="IBM Plex Sans Light"/>
              <a:ea typeface="IBM Plex Sans Light"/>
              <a:cs typeface="IBM Plex Sans Light"/>
              <a:sym typeface="IBM Plex Sans Light"/>
            </a:endParaRPr>
          </a:p>
          <a:p>
            <a:pPr indent="0" lvl="0" marL="114300" marR="95096" rtl="0" algn="l">
              <a:spcBef>
                <a:spcPts val="200"/>
              </a:spcBef>
              <a:spcAft>
                <a:spcPts val="200"/>
              </a:spcAft>
              <a:buClr>
                <a:schemeClr val="dk1"/>
              </a:buClr>
              <a:buSzPts val="1100"/>
              <a:buFont typeface="Arial"/>
              <a:buNone/>
            </a:pPr>
            <a:r>
              <a:rPr b="1" lang="en" sz="900">
                <a:solidFill>
                  <a:schemeClr val="dk1"/>
                </a:solidFill>
                <a:latin typeface="IBM Plex Sans"/>
                <a:ea typeface="IBM Plex Sans"/>
                <a:cs typeface="IBM Plex Sans"/>
                <a:sym typeface="IBM Plex Sans"/>
              </a:rPr>
              <a:t>Observing Activities (for Shadowing) : </a:t>
            </a:r>
            <a:r>
              <a:rPr lang="en" sz="900">
                <a:solidFill>
                  <a:schemeClr val="dk1"/>
                </a:solidFill>
                <a:latin typeface="IBM Plex Sans Light"/>
                <a:ea typeface="IBM Plex Sans Light"/>
                <a:cs typeface="IBM Plex Sans Light"/>
                <a:sym typeface="IBM Plex Sans Light"/>
              </a:rPr>
              <a:t>Any user activities that the researcher wants to observe and discuss with the respondent(s) while the activity is on.</a:t>
            </a:r>
            <a:endParaRPr sz="900">
              <a:solidFill>
                <a:schemeClr val="dk1"/>
              </a:solidFill>
              <a:latin typeface="IBM Plex Sans Light"/>
              <a:ea typeface="IBM Plex Sans Light"/>
              <a:cs typeface="IBM Plex Sans Light"/>
              <a:sym typeface="IBM Plex Sans Light"/>
            </a:endParaRPr>
          </a:p>
        </p:txBody>
      </p:sp>
      <p:sp>
        <p:nvSpPr>
          <p:cNvPr id="175" name="Google Shape;175;p6"/>
          <p:cNvSpPr/>
          <p:nvPr/>
        </p:nvSpPr>
        <p:spPr>
          <a:xfrm>
            <a:off x="5940398" y="2692825"/>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176" name="Google Shape;176;p6"/>
          <p:cNvSpPr txBox="1"/>
          <p:nvPr/>
        </p:nvSpPr>
        <p:spPr>
          <a:xfrm>
            <a:off x="5334400" y="3024500"/>
            <a:ext cx="14898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8D86FC"/>
                </a:solidFill>
                <a:latin typeface="IBM Plex Sans"/>
                <a:ea typeface="IBM Plex Sans"/>
                <a:cs typeface="IBM Plex Sans"/>
                <a:sym typeface="IBM Plex Sans"/>
              </a:rPr>
              <a:t>Discussion Guide</a:t>
            </a:r>
            <a:endParaRPr sz="1000">
              <a:solidFill>
                <a:srgbClr val="8D86FC"/>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Discuss &amp; Choose: </a:t>
            </a:r>
            <a:r>
              <a:rPr lang="en" sz="900">
                <a:solidFill>
                  <a:schemeClr val="dk1"/>
                </a:solidFill>
                <a:latin typeface="IBM Plex Sans Light"/>
                <a:ea typeface="IBM Plex Sans Light"/>
                <a:cs typeface="IBM Plex Sans Light"/>
                <a:sym typeface="IBM Plex Sans Light"/>
              </a:rPr>
              <a:t>Themes and questions to be included in the discussion guides .</a:t>
            </a:r>
            <a:endParaRPr sz="9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177" name="Google Shape;177;p6"/>
          <p:cNvSpPr/>
          <p:nvPr/>
        </p:nvSpPr>
        <p:spPr>
          <a:xfrm>
            <a:off x="5940385" y="1419989"/>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178" name="Google Shape;178;p6"/>
          <p:cNvSpPr txBox="1"/>
          <p:nvPr/>
        </p:nvSpPr>
        <p:spPr>
          <a:xfrm>
            <a:off x="5334400" y="1751650"/>
            <a:ext cx="14898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8D86FC"/>
                </a:solidFill>
                <a:latin typeface="IBM Plex Sans"/>
                <a:ea typeface="IBM Plex Sans"/>
                <a:cs typeface="IBM Plex Sans"/>
                <a:sym typeface="IBM Plex Sans"/>
              </a:rPr>
              <a:t>Respondents</a:t>
            </a:r>
            <a:endParaRPr sz="1000">
              <a:solidFill>
                <a:srgbClr val="8D86FC"/>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Choose: </a:t>
            </a:r>
            <a:r>
              <a:rPr lang="en" sz="900">
                <a:solidFill>
                  <a:schemeClr val="dk1"/>
                </a:solidFill>
                <a:latin typeface="IBM Plex Sans Light"/>
                <a:ea typeface="IBM Plex Sans Light"/>
                <a:cs typeface="IBM Plex Sans Light"/>
                <a:sym typeface="IBM Plex Sans Light"/>
              </a:rPr>
              <a:t>Choose respondent profiles that match target and stakeholders.</a:t>
            </a:r>
            <a:endParaRPr sz="9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179" name="Google Shape;179;p6"/>
          <p:cNvSpPr txBox="1"/>
          <p:nvPr/>
        </p:nvSpPr>
        <p:spPr>
          <a:xfrm>
            <a:off x="507598" y="899950"/>
            <a:ext cx="3673800" cy="2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8D86FC"/>
                </a:solidFill>
                <a:latin typeface="IBM Plex Sans"/>
                <a:ea typeface="IBM Plex Sans"/>
                <a:cs typeface="IBM Plex Sans"/>
                <a:sym typeface="IBM Plex Sans"/>
              </a:rPr>
              <a:t>Category 2:</a:t>
            </a:r>
            <a:r>
              <a:rPr b="1" lang="en">
                <a:latin typeface="IBM Plex Sans"/>
                <a:ea typeface="IBM Plex Sans"/>
                <a:cs typeface="IBM Plex Sans"/>
                <a:sym typeface="IBM Plex Sans"/>
              </a:rPr>
              <a:t> Primary Research</a:t>
            </a:r>
            <a:endParaRPr/>
          </a:p>
        </p:txBody>
      </p:sp>
      <p:sp>
        <p:nvSpPr>
          <p:cNvPr id="180" name="Google Shape;180;p6"/>
          <p:cNvSpPr/>
          <p:nvPr/>
        </p:nvSpPr>
        <p:spPr>
          <a:xfrm>
            <a:off x="514166" y="1283600"/>
            <a:ext cx="4707600" cy="312600"/>
          </a:xfrm>
          <a:prstGeom prst="rect">
            <a:avLst/>
          </a:prstGeom>
          <a:noFill/>
          <a:ln>
            <a:noFill/>
          </a:ln>
        </p:spPr>
        <p:txBody>
          <a:bodyPr anchorCtr="0" anchor="ctr" bIns="91425" lIns="91425" spcFirstLastPara="1" rIns="91425" wrap="square" tIns="91425">
            <a:noAutofit/>
          </a:bodyPr>
          <a:lstStyle/>
          <a:p>
            <a:pPr indent="0" lvl="0" marL="0" marR="95096" rtl="0" algn="l">
              <a:spcBef>
                <a:spcPts val="0"/>
              </a:spcBef>
              <a:spcAft>
                <a:spcPts val="0"/>
              </a:spcAft>
              <a:buNone/>
            </a:pPr>
            <a:r>
              <a:rPr b="1" lang="en" sz="1000">
                <a:solidFill>
                  <a:srgbClr val="8D86FC"/>
                </a:solidFill>
                <a:latin typeface="IBM Plex Sans"/>
                <a:ea typeface="IBM Plex Sans"/>
                <a:cs typeface="IBM Plex Sans"/>
                <a:sym typeface="IBM Plex Sans"/>
              </a:rPr>
              <a:t>User Research -</a:t>
            </a:r>
            <a:r>
              <a:rPr b="1" lang="en" sz="1000">
                <a:solidFill>
                  <a:srgbClr val="3C78D8"/>
                </a:solidFill>
                <a:latin typeface="IBM Plex Sans"/>
                <a:ea typeface="IBM Plex Sans"/>
                <a:cs typeface="IBM Plex Sans"/>
                <a:sym typeface="IBM Plex Sans"/>
              </a:rPr>
              <a:t> </a:t>
            </a:r>
            <a:r>
              <a:rPr b="1" lang="en" sz="1000">
                <a:latin typeface="IBM Plex Sans"/>
                <a:ea typeface="IBM Plex Sans"/>
                <a:cs typeface="IBM Plex Sans"/>
                <a:sym typeface="IBM Plex Sans"/>
              </a:rPr>
              <a:t>Discussion Guide</a:t>
            </a:r>
            <a:endParaRPr sz="1000">
              <a:latin typeface="IBM Plex Sans"/>
              <a:ea typeface="IBM Plex Sans"/>
              <a:cs typeface="IBM Plex Sans"/>
              <a:sym typeface="IBM Plex Sans"/>
            </a:endParaRPr>
          </a:p>
        </p:txBody>
      </p:sp>
      <p:grpSp>
        <p:nvGrpSpPr>
          <p:cNvPr id="181" name="Google Shape;181;p6"/>
          <p:cNvGrpSpPr/>
          <p:nvPr/>
        </p:nvGrpSpPr>
        <p:grpSpPr>
          <a:xfrm>
            <a:off x="0" y="7094781"/>
            <a:ext cx="10692000" cy="465069"/>
            <a:chOff x="0" y="7094781"/>
            <a:chExt cx="10692000" cy="465069"/>
          </a:xfrm>
        </p:grpSpPr>
        <p:grpSp>
          <p:nvGrpSpPr>
            <p:cNvPr id="182" name="Google Shape;182;p6"/>
            <p:cNvGrpSpPr/>
            <p:nvPr/>
          </p:nvGrpSpPr>
          <p:grpSpPr>
            <a:xfrm>
              <a:off x="0" y="7094781"/>
              <a:ext cx="10692000" cy="465069"/>
              <a:chOff x="0" y="7094781"/>
              <a:chExt cx="10692000" cy="465069"/>
            </a:xfrm>
          </p:grpSpPr>
          <p:sp>
            <p:nvSpPr>
              <p:cNvPr id="183" name="Google Shape;183;p6"/>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185" name="Google Shape;185;p6"/>
              <p:cNvPicPr preferRelativeResize="0"/>
              <p:nvPr/>
            </p:nvPicPr>
            <p:blipFill>
              <a:blip r:embed="rId3">
                <a:alphaModFix/>
              </a:blip>
              <a:stretch>
                <a:fillRect/>
              </a:stretch>
            </p:blipFill>
            <p:spPr>
              <a:xfrm>
                <a:off x="9629932" y="7094781"/>
                <a:ext cx="494539" cy="430321"/>
              </a:xfrm>
              <a:prstGeom prst="rect">
                <a:avLst/>
              </a:prstGeom>
              <a:noFill/>
              <a:ln>
                <a:noFill/>
              </a:ln>
            </p:spPr>
          </p:pic>
        </p:grpSp>
        <p:pic>
          <p:nvPicPr>
            <p:cNvPr id="186" name="Google Shape;186;p6"/>
            <p:cNvPicPr preferRelativeResize="0"/>
            <p:nvPr/>
          </p:nvPicPr>
          <p:blipFill>
            <a:blip r:embed="rId4">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7"/>
          <p:cNvSpPr/>
          <p:nvPr/>
        </p:nvSpPr>
        <p:spPr>
          <a:xfrm>
            <a:off x="0" y="0"/>
            <a:ext cx="34143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192" name="Google Shape;192;p7"/>
          <p:cNvSpPr txBox="1"/>
          <p:nvPr>
            <p:ph idx="4294967295" type="body"/>
          </p:nvPr>
        </p:nvSpPr>
        <p:spPr>
          <a:xfrm>
            <a:off x="3649550" y="1071328"/>
            <a:ext cx="3076800" cy="43254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200">
                <a:solidFill>
                  <a:srgbClr val="8D86FC"/>
                </a:solidFill>
                <a:latin typeface="IBM Plex Sans"/>
                <a:ea typeface="IBM Plex Sans"/>
                <a:cs typeface="IBM Plex Sans"/>
                <a:sym typeface="IBM Plex Sans"/>
              </a:rPr>
              <a:t>Session Flow</a:t>
            </a:r>
            <a:endParaRPr b="1" sz="1200">
              <a:solidFill>
                <a:srgbClr val="8D86FC"/>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2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Sharing the Objective | 2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share the objective of the session/exercise.</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Walkthrough - Example | 15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walk through 1-2 examples of the tools in use.</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Walkthrough - ‘How To?’ | 15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walk through the ‘How to?’ of the tools as per instructions on the toolsheet.  </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Clarifications | 8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clarify doubts from participants.</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Exercise | 80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Participants to use tool with guidance from the facilitation team. Since there are multiple tools to consider, a recommended flow could be - </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8D86FC"/>
              </a:buClr>
              <a:buSzPts val="1100"/>
              <a:buFont typeface="IBM Plex Sans"/>
              <a:buChar char="➔"/>
            </a:pPr>
            <a:r>
              <a:rPr b="1" lang="en" sz="1100">
                <a:solidFill>
                  <a:srgbClr val="8D86FC"/>
                </a:solidFill>
                <a:latin typeface="IBM Plex Sans"/>
                <a:ea typeface="IBM Plex Sans"/>
                <a:cs typeface="IBM Plex Sans"/>
                <a:sym typeface="IBM Plex Sans"/>
              </a:rPr>
              <a:t>Planning </a:t>
            </a:r>
            <a:r>
              <a:rPr lang="en" sz="1100">
                <a:solidFill>
                  <a:srgbClr val="8D86FC"/>
                </a:solidFill>
                <a:latin typeface="IBM Plex Sans"/>
                <a:ea typeface="IBM Plex Sans"/>
                <a:cs typeface="IBM Plex Sans"/>
                <a:sym typeface="IBM Plex Sans"/>
              </a:rPr>
              <a:t>- 20 Min</a:t>
            </a:r>
            <a:endParaRPr sz="1100">
              <a:solidFill>
                <a:srgbClr val="8D86FC"/>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8D86FC"/>
              </a:buClr>
              <a:buSzPts val="1100"/>
              <a:buFont typeface="IBM Plex Sans"/>
              <a:buChar char="➔"/>
            </a:pPr>
            <a:r>
              <a:rPr b="1" lang="en" sz="1100">
                <a:solidFill>
                  <a:srgbClr val="8D86FC"/>
                </a:solidFill>
                <a:latin typeface="IBM Plex Sans"/>
                <a:ea typeface="IBM Plex Sans"/>
                <a:cs typeface="IBM Plex Sans"/>
                <a:sym typeface="IBM Plex Sans"/>
              </a:rPr>
              <a:t>Preparing Tools </a:t>
            </a:r>
            <a:r>
              <a:rPr lang="en" sz="1100">
                <a:solidFill>
                  <a:srgbClr val="8D86FC"/>
                </a:solidFill>
                <a:latin typeface="IBM Plex Sans"/>
                <a:ea typeface="IBM Plex Sans"/>
                <a:cs typeface="IBM Plex Sans"/>
                <a:sym typeface="IBM Plex Sans"/>
              </a:rPr>
              <a:t>- 30 Min</a:t>
            </a:r>
            <a:endParaRPr sz="1100">
              <a:solidFill>
                <a:srgbClr val="8D86FC"/>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8D86FC"/>
              </a:buClr>
              <a:buSzPts val="1100"/>
              <a:buFont typeface="IBM Plex Sans"/>
              <a:buChar char="➔"/>
            </a:pPr>
            <a:r>
              <a:rPr b="1" lang="en" sz="1100">
                <a:solidFill>
                  <a:srgbClr val="8D86FC"/>
                </a:solidFill>
                <a:latin typeface="IBM Plex Sans"/>
                <a:ea typeface="IBM Plex Sans"/>
                <a:cs typeface="IBM Plex Sans"/>
                <a:sym typeface="IBM Plex Sans"/>
              </a:rPr>
              <a:t>Refining Plan &amp; Tools </a:t>
            </a:r>
            <a:r>
              <a:rPr lang="en" sz="1100">
                <a:solidFill>
                  <a:srgbClr val="8D86FC"/>
                </a:solidFill>
                <a:latin typeface="IBM Plex Sans"/>
                <a:ea typeface="IBM Plex Sans"/>
                <a:cs typeface="IBM Plex Sans"/>
                <a:sym typeface="IBM Plex Sans"/>
              </a:rPr>
              <a:t>- 30 Min</a:t>
            </a:r>
            <a:endParaRPr sz="1200">
              <a:solidFill>
                <a:srgbClr val="8D86FC"/>
              </a:solidFill>
              <a:latin typeface="IBM Plex Sans"/>
              <a:ea typeface="IBM Plex Sans"/>
              <a:cs typeface="IBM Plex Sans"/>
              <a:sym typeface="IBM Plex Sans"/>
            </a:endParaRPr>
          </a:p>
        </p:txBody>
      </p:sp>
      <p:sp>
        <p:nvSpPr>
          <p:cNvPr id="193" name="Google Shape;193;p7"/>
          <p:cNvSpPr txBox="1"/>
          <p:nvPr/>
        </p:nvSpPr>
        <p:spPr>
          <a:xfrm>
            <a:off x="3684938" y="571933"/>
            <a:ext cx="3000000" cy="63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8D86FC"/>
                </a:solidFill>
                <a:latin typeface="IBM Plex Sans"/>
                <a:ea typeface="IBM Plex Sans"/>
                <a:cs typeface="IBM Plex Sans"/>
                <a:sym typeface="IBM Plex Sans"/>
              </a:rPr>
              <a:t>Facilitation Notes</a:t>
            </a:r>
            <a:endParaRPr sz="1800">
              <a:solidFill>
                <a:srgbClr val="8D86FC"/>
              </a:solidFill>
              <a:latin typeface="IBM Plex Sans"/>
              <a:ea typeface="IBM Plex Sans"/>
              <a:cs typeface="IBM Plex Sans"/>
              <a:sym typeface="IBM Plex Sans"/>
            </a:endParaRPr>
          </a:p>
        </p:txBody>
      </p:sp>
      <p:sp>
        <p:nvSpPr>
          <p:cNvPr id="194" name="Google Shape;194;p7"/>
          <p:cNvSpPr txBox="1"/>
          <p:nvPr/>
        </p:nvSpPr>
        <p:spPr>
          <a:xfrm>
            <a:off x="566962" y="1670400"/>
            <a:ext cx="3000000" cy="19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Tool</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Secondary &amp; Expert Research, Primary User Research, Research Plan</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Material</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Templates, Chart Paper, Writing pads/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paper, Post-Its, Pens/ Sketch Pens</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Time </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120 Min</a:t>
            </a:r>
            <a:endParaRPr sz="1100">
              <a:solidFill>
                <a:schemeClr val="dk1"/>
              </a:solidFill>
              <a:latin typeface="IBM Plex Sans"/>
              <a:ea typeface="IBM Plex Sans"/>
              <a:cs typeface="IBM Plex Sans"/>
              <a:sym typeface="IBM Plex Sans"/>
            </a:endParaRPr>
          </a:p>
        </p:txBody>
      </p:sp>
      <p:sp>
        <p:nvSpPr>
          <p:cNvPr id="195" name="Google Shape;195;p7"/>
          <p:cNvSpPr txBox="1"/>
          <p:nvPr>
            <p:ph idx="4294967295" type="body"/>
          </p:nvPr>
        </p:nvSpPr>
        <p:spPr>
          <a:xfrm>
            <a:off x="7228300" y="1071328"/>
            <a:ext cx="3076800" cy="58257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8D86FC"/>
                </a:solidFill>
                <a:latin typeface="IBM Plex Sans"/>
                <a:ea typeface="IBM Plex Sans"/>
                <a:cs typeface="IBM Plex Sans"/>
                <a:sym typeface="IBM Plex Sans"/>
              </a:rPr>
              <a:t>Points to Consider</a:t>
            </a:r>
            <a:endParaRPr b="1" sz="1200">
              <a:solidFill>
                <a:srgbClr val="8D86FC"/>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200">
              <a:solidFill>
                <a:srgbClr val="3C78D8"/>
              </a:solidFill>
              <a:latin typeface="IBM Plex Sans"/>
              <a:ea typeface="IBM Plex Sans"/>
              <a:cs typeface="IBM Plex Sans"/>
              <a:sym typeface="IBM Plex Sans"/>
            </a:endParaRPr>
          </a:p>
          <a:p>
            <a:pPr indent="-184150" lvl="0" marL="228600" marR="45720" rtl="0" algn="l">
              <a:spcBef>
                <a:spcPts val="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The numbering provided in the How To? is a recommended path. Startups may still choose to fill the template as per their convenience.</a:t>
            </a:r>
            <a:endParaRPr sz="1100">
              <a:solidFill>
                <a:schemeClr val="dk1"/>
              </a:solidFill>
              <a:latin typeface="IBM Plex Sans"/>
              <a:ea typeface="IBM Plex Sans"/>
              <a:cs typeface="IBM Plex Sans"/>
              <a:sym typeface="IBM Plex Sans"/>
            </a:endParaRPr>
          </a:p>
          <a:p>
            <a:pPr indent="-184150" lvl="0" marL="228600" marR="45720" rtl="0" algn="l">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Research for design is focused on understanding motivations, behaviors, experiences, more than traditional market research.</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It is always a good idea to begin with the ‘Problem Tree’ and ‘Stakeholder Map’ to see what themes to focus on and who to research with.</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Research samples in design research tend to be small - the focus is on deep research rather than on large sample light touch research.</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A good research plan is made by considering all the tools and then choosing the ones that are most suited to the study, and can be executed in the time available. </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Researchers should have a sense of empathy, openness, and exploration - do not get limited by what one knows now.  </a:t>
            </a:r>
            <a:endParaRPr sz="1100">
              <a:solidFill>
                <a:schemeClr val="dk1"/>
              </a:solidFill>
              <a:latin typeface="IBM Plex Sans"/>
              <a:ea typeface="IBM Plex Sans"/>
              <a:cs typeface="IBM Plex Sans"/>
              <a:sym typeface="IBM Plex Sans"/>
            </a:endParaRPr>
          </a:p>
          <a:p>
            <a:pPr indent="0" lvl="0" marL="0" marR="0" rtl="0" algn="l">
              <a:lnSpc>
                <a:spcPct val="100000"/>
              </a:lnSpc>
              <a:spcBef>
                <a:spcPts val="1000"/>
              </a:spcBef>
              <a:spcAft>
                <a:spcPts val="0"/>
              </a:spcAft>
              <a:buNone/>
            </a:pPr>
            <a:r>
              <a:t/>
            </a:r>
            <a:endParaRPr sz="1200">
              <a:solidFill>
                <a:schemeClr val="dk1"/>
              </a:solidFill>
              <a:latin typeface="IBM Plex Sans"/>
              <a:ea typeface="IBM Plex Sans"/>
              <a:cs typeface="IBM Plex Sans"/>
              <a:sym typeface="IBM Plex Sans"/>
            </a:endParaRPr>
          </a:p>
          <a:p>
            <a:pPr indent="0" lvl="0" marL="457200" rtl="0" algn="l">
              <a:lnSpc>
                <a:spcPct val="100000"/>
              </a:lnSpc>
              <a:spcBef>
                <a:spcPts val="0"/>
              </a:spcBef>
              <a:spcAft>
                <a:spcPts val="0"/>
              </a:spcAft>
              <a:buNone/>
            </a:pPr>
            <a:r>
              <a:t/>
            </a:r>
            <a:endParaRPr sz="12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2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solidFill>
                <a:srgbClr val="000000"/>
              </a:solidFill>
              <a:latin typeface="IBM Plex Sans"/>
              <a:ea typeface="IBM Plex Sans"/>
              <a:cs typeface="IBM Plex Sans"/>
              <a:sym typeface="IBM Plex Sans"/>
            </a:endParaRPr>
          </a:p>
          <a:p>
            <a:pPr indent="0" lvl="0" marL="0" rtl="0" algn="l">
              <a:spcBef>
                <a:spcPts val="2000"/>
              </a:spcBef>
              <a:spcAft>
                <a:spcPts val="2000"/>
              </a:spcAft>
              <a:buNone/>
            </a:pPr>
            <a:r>
              <a:rPr lang="en" sz="1200">
                <a:solidFill>
                  <a:srgbClr val="000000"/>
                </a:solidFill>
                <a:latin typeface="IBM Plex Sans"/>
                <a:ea typeface="IBM Plex Sans"/>
                <a:cs typeface="IBM Plex Sans"/>
                <a:sym typeface="IBM Plex Sans"/>
              </a:rPr>
              <a:t> </a:t>
            </a:r>
            <a:endParaRPr sz="1200">
              <a:solidFill>
                <a:srgbClr val="000000"/>
              </a:solidFill>
              <a:latin typeface="IBM Plex Sans"/>
              <a:ea typeface="IBM Plex Sans"/>
              <a:cs typeface="IBM Plex Sans"/>
              <a:sym typeface="IBM Plex Sans"/>
            </a:endParaRPr>
          </a:p>
        </p:txBody>
      </p:sp>
      <p:sp>
        <p:nvSpPr>
          <p:cNvPr id="196" name="Google Shape;196;p7"/>
          <p:cNvSpPr txBox="1"/>
          <p:nvPr>
            <p:ph type="title"/>
          </p:nvPr>
        </p:nvSpPr>
        <p:spPr>
          <a:xfrm>
            <a:off x="490762" y="512659"/>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rPr b="1" lang="en" sz="1400">
                <a:solidFill>
                  <a:srgbClr val="8D86FC"/>
                </a:solidFill>
                <a:latin typeface="IBM Plex Sans"/>
                <a:ea typeface="IBM Plex Sans"/>
                <a:cs typeface="IBM Plex Sans"/>
                <a:sym typeface="IBM Plex Sans"/>
              </a:rPr>
              <a:t>HCD EXERCISE | DISCOVERY</a:t>
            </a:r>
            <a:endParaRPr sz="1000">
              <a:solidFill>
                <a:srgbClr val="8D86FC"/>
              </a:solidFill>
              <a:latin typeface="IBM Plex Sans"/>
              <a:ea typeface="IBM Plex Sans"/>
              <a:cs typeface="IBM Plex Sans"/>
              <a:sym typeface="IBM Plex Sans"/>
            </a:endParaRPr>
          </a:p>
          <a:p>
            <a:pPr indent="0" lvl="0" marL="0" rtl="0" algn="l">
              <a:spcBef>
                <a:spcPts val="0"/>
              </a:spcBef>
              <a:spcAft>
                <a:spcPts val="0"/>
              </a:spcAft>
              <a:buNone/>
            </a:pPr>
            <a:r>
              <a:rPr b="1" lang="en" sz="2400">
                <a:latin typeface="IBM Plex Sans"/>
                <a:ea typeface="IBM Plex Sans"/>
                <a:cs typeface="IBM Plex Sans"/>
                <a:sym typeface="IBM Plex Sans"/>
              </a:rPr>
              <a:t>PLAN &amp; PREPARE FOR DISCOVERY</a:t>
            </a:r>
            <a:endParaRPr/>
          </a:p>
        </p:txBody>
      </p:sp>
      <p:sp>
        <p:nvSpPr>
          <p:cNvPr id="197" name="Google Shape;197;p7"/>
          <p:cNvSpPr/>
          <p:nvPr/>
        </p:nvSpPr>
        <p:spPr>
          <a:xfrm>
            <a:off x="0" y="-300"/>
            <a:ext cx="137100" cy="7560000"/>
          </a:xfrm>
          <a:prstGeom prst="rect">
            <a:avLst/>
          </a:prstGeom>
          <a:solidFill>
            <a:srgbClr val="8D8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C78D8"/>
              </a:solidFill>
            </a:endParaRPr>
          </a:p>
        </p:txBody>
      </p:sp>
      <p:grpSp>
        <p:nvGrpSpPr>
          <p:cNvPr id="198" name="Google Shape;198;p7"/>
          <p:cNvGrpSpPr/>
          <p:nvPr/>
        </p:nvGrpSpPr>
        <p:grpSpPr>
          <a:xfrm>
            <a:off x="0" y="7094781"/>
            <a:ext cx="10692000" cy="465069"/>
            <a:chOff x="0" y="7094781"/>
            <a:chExt cx="10692000" cy="465069"/>
          </a:xfrm>
        </p:grpSpPr>
        <p:grpSp>
          <p:nvGrpSpPr>
            <p:cNvPr id="199" name="Google Shape;199;p7"/>
            <p:cNvGrpSpPr/>
            <p:nvPr/>
          </p:nvGrpSpPr>
          <p:grpSpPr>
            <a:xfrm>
              <a:off x="0" y="7094781"/>
              <a:ext cx="10692000" cy="465069"/>
              <a:chOff x="0" y="7094781"/>
              <a:chExt cx="10692000" cy="465069"/>
            </a:xfrm>
          </p:grpSpPr>
          <p:sp>
            <p:nvSpPr>
              <p:cNvPr id="200" name="Google Shape;200;p7"/>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202" name="Google Shape;202;p7"/>
              <p:cNvPicPr preferRelativeResize="0"/>
              <p:nvPr/>
            </p:nvPicPr>
            <p:blipFill>
              <a:blip r:embed="rId3">
                <a:alphaModFix/>
              </a:blip>
              <a:stretch>
                <a:fillRect/>
              </a:stretch>
            </p:blipFill>
            <p:spPr>
              <a:xfrm>
                <a:off x="9629932" y="7094781"/>
                <a:ext cx="494539" cy="430321"/>
              </a:xfrm>
              <a:prstGeom prst="rect">
                <a:avLst/>
              </a:prstGeom>
              <a:noFill/>
              <a:ln>
                <a:noFill/>
              </a:ln>
            </p:spPr>
          </p:pic>
        </p:grpSp>
        <p:pic>
          <p:nvPicPr>
            <p:cNvPr id="203" name="Google Shape;203;p7"/>
            <p:cNvPicPr preferRelativeResize="0"/>
            <p:nvPr/>
          </p:nvPicPr>
          <p:blipFill>
            <a:blip r:embed="rId4">
              <a:alphaModFix/>
            </a:blip>
            <a:stretch>
              <a:fillRect/>
            </a:stretch>
          </p:blipFill>
          <p:spPr>
            <a:xfrm>
              <a:off x="8553150" y="7165073"/>
              <a:ext cx="1013800" cy="35400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