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7560000" cx="10692000"/>
  <p:notesSz cx="7560000" cy="10692000"/>
  <p:embeddedFontLst>
    <p:embeddedFont>
      <p:font typeface="IBM Plex Sans"/>
      <p:regular r:id="rId7"/>
      <p:bold r:id="rId8"/>
      <p:italic r:id="rId9"/>
      <p:boldItalic r:id="rId10"/>
    </p:embeddedFont>
    <p:embeddedFont>
      <p:font typeface="IBM Plex Sans Light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60">
          <p15:clr>
            <a:srgbClr val="A4A3A4"/>
          </p15:clr>
        </p15:guide>
        <p15:guide id="2" pos="6552">
          <p15:clr>
            <a:srgbClr val="A4A3A4"/>
          </p15:clr>
        </p15:guide>
        <p15:guide id="3" orient="horz" pos="212">
          <p15:clr>
            <a:srgbClr val="A4A3A4"/>
          </p15:clr>
        </p15:guide>
        <p15:guide id="4" orient="horz" pos="4570">
          <p15:clr>
            <a:srgbClr val="A4A3A4"/>
          </p15:clr>
        </p15:guide>
        <p15:guide id="5" pos="3368">
          <p15:clr>
            <a:srgbClr val="A4A3A4"/>
          </p15:clr>
        </p15:guide>
        <p15:guide id="6" orient="horz" pos="1800">
          <p15:clr>
            <a:srgbClr val="A4A3A4"/>
          </p15:clr>
        </p15:guide>
        <p15:guide id="7" pos="4553">
          <p15:clr>
            <a:srgbClr val="A4A3A4"/>
          </p15:clr>
        </p15:guide>
        <p15:guide id="8" pos="4298">
          <p15:clr>
            <a:srgbClr val="A4A3A4"/>
          </p15:clr>
        </p15:guide>
        <p15:guide id="9" pos="3496">
          <p15:clr>
            <a:srgbClr val="9AA0A6"/>
          </p15:clr>
        </p15:guide>
        <p15:guide id="10" orient="horz" pos="911">
          <p15:clr>
            <a:srgbClr val="9AA0A6"/>
          </p15:clr>
        </p15:guide>
        <p15:guide id="11" orient="horz" pos="2182">
          <p15:clr>
            <a:srgbClr val="9AA0A6"/>
          </p15:clr>
        </p15:guide>
        <p15:guide id="12" pos="2363">
          <p15:clr>
            <a:srgbClr val="9AA0A6"/>
          </p15:clr>
        </p15:guide>
        <p15:guide id="13" pos="227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0"/>
        <p:guide pos="6552"/>
        <p:guide pos="212" orient="horz"/>
        <p:guide pos="4570" orient="horz"/>
        <p:guide pos="3368"/>
        <p:guide pos="1800" orient="horz"/>
        <p:guide pos="4553"/>
        <p:guide pos="4298"/>
        <p:guide pos="3496"/>
        <p:guide pos="911" orient="horz"/>
        <p:guide pos="2182" orient="horz"/>
        <p:guide pos="2363"/>
        <p:guide pos="227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IBMPlexSansLight-regular.fntdata"/><Relationship Id="rId10" Type="http://schemas.openxmlformats.org/officeDocument/2006/relationships/font" Target="fonts/IBMPlexSans-boldItalic.fntdata"/><Relationship Id="rId13" Type="http://schemas.openxmlformats.org/officeDocument/2006/relationships/font" Target="fonts/IBMPlexSansLight-italic.fntdata"/><Relationship Id="rId12" Type="http://schemas.openxmlformats.org/officeDocument/2006/relationships/font" Target="fonts/IBMPlexSansLigh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IBMPlexSans-italic.fntdata"/><Relationship Id="rId14" Type="http://schemas.openxmlformats.org/officeDocument/2006/relationships/font" Target="fonts/IBMPlexSans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IBMPlexSans-regular.fntdata"/><Relationship Id="rId8" Type="http://schemas.openxmlformats.org/officeDocument/2006/relationships/font" Target="fonts/IBMPlex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dcd7b399a_0_92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dcd7b399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64478" y="1094388"/>
            <a:ext cx="9963000" cy="30168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64468" y="4165643"/>
            <a:ext cx="9963000" cy="11649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64468" y="1625801"/>
            <a:ext cx="9963000" cy="28860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64468" y="4633192"/>
            <a:ext cx="9963000" cy="19119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 algn="ctr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ctr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ctr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64468" y="3161354"/>
            <a:ext cx="9963000" cy="12372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64468" y="1693927"/>
            <a:ext cx="4677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5650483" y="1693927"/>
            <a:ext cx="4677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64468" y="816630"/>
            <a:ext cx="3283500" cy="1110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64468" y="2042457"/>
            <a:ext cx="3283500" cy="46731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573245" y="661638"/>
            <a:ext cx="7445700" cy="60126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5346000" y="-184"/>
            <a:ext cx="5346000" cy="75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10447" y="1812541"/>
            <a:ext cx="4730100" cy="2178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10447" y="4120005"/>
            <a:ext cx="4730100" cy="18153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5775715" y="1064257"/>
            <a:ext cx="4486500" cy="54312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64468" y="6218168"/>
            <a:ext cx="7014300" cy="8895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  <a:defRPr sz="2300">
                <a:solidFill>
                  <a:schemeClr val="dk2"/>
                </a:solidFill>
              </a:defRPr>
            </a:lvl1pPr>
            <a:lvl2pPr indent="-342900" lvl="1" marL="914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indent="-342900" lvl="2" marL="1371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indent="-342900" lvl="3" marL="18288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50" y="-75"/>
            <a:ext cx="10692000" cy="756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0" y="542200"/>
            <a:ext cx="60729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ERAF DIAGRAM</a:t>
            </a:r>
            <a:endParaRPr>
              <a:solidFill>
                <a:srgbClr val="8D86FC"/>
              </a:solidFill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3097713" y="1671949"/>
            <a:ext cx="1089000" cy="1083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5487639" y="2044215"/>
            <a:ext cx="877200" cy="9135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5816123" y="5472060"/>
            <a:ext cx="708600" cy="6954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6524791" y="3542603"/>
            <a:ext cx="1089000" cy="1083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3459865" y="5253373"/>
            <a:ext cx="877200" cy="9135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13"/>
          <p:cNvCxnSpPr>
            <a:stCxn id="56" idx="5"/>
            <a:endCxn id="59" idx="1"/>
          </p:cNvCxnSpPr>
          <p:nvPr/>
        </p:nvCxnSpPr>
        <p:spPr>
          <a:xfrm>
            <a:off x="4027233" y="2596347"/>
            <a:ext cx="2657100" cy="1104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Google Shape;62;p13"/>
          <p:cNvCxnSpPr>
            <a:stCxn id="57" idx="3"/>
            <a:endCxn id="60" idx="6"/>
          </p:cNvCxnSpPr>
          <p:nvPr/>
        </p:nvCxnSpPr>
        <p:spPr>
          <a:xfrm flipH="1">
            <a:off x="4337202" y="2823936"/>
            <a:ext cx="1278900" cy="2886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Google Shape;63;p13"/>
          <p:cNvSpPr/>
          <p:nvPr/>
        </p:nvSpPr>
        <p:spPr>
          <a:xfrm>
            <a:off x="4664390" y="3736331"/>
            <a:ext cx="708600" cy="6954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4" name="Google Shape;64;p13"/>
          <p:cNvCxnSpPr>
            <a:stCxn id="60" idx="0"/>
            <a:endCxn id="56" idx="4"/>
          </p:cNvCxnSpPr>
          <p:nvPr/>
        </p:nvCxnSpPr>
        <p:spPr>
          <a:xfrm rot="10800000">
            <a:off x="3642265" y="2754973"/>
            <a:ext cx="256200" cy="2498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" name="Google Shape;65;p13"/>
          <p:cNvCxnSpPr>
            <a:stCxn id="56" idx="4"/>
            <a:endCxn id="63" idx="1"/>
          </p:cNvCxnSpPr>
          <p:nvPr/>
        </p:nvCxnSpPr>
        <p:spPr>
          <a:xfrm>
            <a:off x="3642213" y="2754949"/>
            <a:ext cx="1125900" cy="1083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" name="Google Shape;66;p13"/>
          <p:cNvCxnSpPr>
            <a:stCxn id="58" idx="1"/>
            <a:endCxn id="57" idx="4"/>
          </p:cNvCxnSpPr>
          <p:nvPr/>
        </p:nvCxnSpPr>
        <p:spPr>
          <a:xfrm flipH="1" rot="10800000">
            <a:off x="5919895" y="2957599"/>
            <a:ext cx="6300" cy="2616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" name="Google Shape;67;p13"/>
          <p:cNvCxnSpPr>
            <a:stCxn id="58" idx="7"/>
            <a:endCxn id="59" idx="4"/>
          </p:cNvCxnSpPr>
          <p:nvPr/>
        </p:nvCxnSpPr>
        <p:spPr>
          <a:xfrm flipH="1" rot="10800000">
            <a:off x="6420951" y="4625599"/>
            <a:ext cx="648300" cy="948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" name="Google Shape;68;p13"/>
          <p:cNvCxnSpPr/>
          <p:nvPr/>
        </p:nvCxnSpPr>
        <p:spPr>
          <a:xfrm rot="10800000">
            <a:off x="3459935" y="2941672"/>
            <a:ext cx="202200" cy="2124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" name="Google Shape;69;p13"/>
          <p:cNvCxnSpPr/>
          <p:nvPr/>
        </p:nvCxnSpPr>
        <p:spPr>
          <a:xfrm flipH="1">
            <a:off x="4479072" y="4569930"/>
            <a:ext cx="490800" cy="1182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" name="Google Shape;70;p13"/>
          <p:cNvSpPr/>
          <p:nvPr/>
        </p:nvSpPr>
        <p:spPr>
          <a:xfrm>
            <a:off x="4702823" y="1592375"/>
            <a:ext cx="977100" cy="308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6184751" y="1592375"/>
            <a:ext cx="977100" cy="308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6697195" y="2404600"/>
            <a:ext cx="977100" cy="308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 txBox="1"/>
          <p:nvPr/>
        </p:nvSpPr>
        <p:spPr>
          <a:xfrm>
            <a:off x="3039072" y="2023245"/>
            <a:ext cx="12513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Entities</a:t>
            </a:r>
            <a:endParaRPr b="1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3287634" y="5544671"/>
            <a:ext cx="12513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Entities</a:t>
            </a:r>
            <a:endParaRPr b="1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5309259" y="2306422"/>
            <a:ext cx="12513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Entities</a:t>
            </a:r>
            <a:endParaRPr b="1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6460985" y="3894760"/>
            <a:ext cx="12513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Entities</a:t>
            </a:r>
            <a:endParaRPr b="1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4393460" y="3900920"/>
            <a:ext cx="12513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Entities</a:t>
            </a:r>
            <a:endParaRPr b="1" sz="1200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5550560" y="5643160"/>
            <a:ext cx="12513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Entities</a:t>
            </a:r>
            <a:endParaRPr b="1" sz="1000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4538934" y="1567172"/>
            <a:ext cx="12513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Attributes</a:t>
            </a:r>
            <a:endParaRPr b="1" sz="1100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80" name="Google Shape;80;p13"/>
          <p:cNvSpPr txBox="1"/>
          <p:nvPr/>
        </p:nvSpPr>
        <p:spPr>
          <a:xfrm>
            <a:off x="6047659" y="1567172"/>
            <a:ext cx="12513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Attributes</a:t>
            </a:r>
            <a:endParaRPr b="1" sz="1100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81" name="Google Shape;81;p13"/>
          <p:cNvSpPr txBox="1"/>
          <p:nvPr/>
        </p:nvSpPr>
        <p:spPr>
          <a:xfrm>
            <a:off x="6560109" y="2379397"/>
            <a:ext cx="12513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Attributes</a:t>
            </a:r>
            <a:endParaRPr b="1" sz="1100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82" name="Google Shape;82;p13"/>
          <p:cNvCxnSpPr/>
          <p:nvPr/>
        </p:nvCxnSpPr>
        <p:spPr>
          <a:xfrm rot="10800000">
            <a:off x="6056025" y="3915038"/>
            <a:ext cx="0" cy="1343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med" w="med" type="stealth"/>
            <a:tailEnd len="med" w="med" type="none"/>
          </a:ln>
        </p:spPr>
      </p:cxnSp>
      <p:cxnSp>
        <p:nvCxnSpPr>
          <p:cNvPr id="83" name="Google Shape;83;p13"/>
          <p:cNvCxnSpPr/>
          <p:nvPr/>
        </p:nvCxnSpPr>
        <p:spPr>
          <a:xfrm rot="10800000">
            <a:off x="3895800" y="2857650"/>
            <a:ext cx="904800" cy="780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med" w="med" type="stealth"/>
            <a:tailEnd len="med" w="med" type="none"/>
          </a:ln>
        </p:spPr>
      </p:cxnSp>
      <p:sp>
        <p:nvSpPr>
          <p:cNvPr id="84" name="Google Shape;84;p13"/>
          <p:cNvSpPr txBox="1"/>
          <p:nvPr/>
        </p:nvSpPr>
        <p:spPr>
          <a:xfrm rot="2413455">
            <a:off x="3806551" y="2969292"/>
            <a:ext cx="1251043" cy="35892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Material Flow</a:t>
            </a:r>
            <a:endParaRPr b="1" sz="1100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85" name="Google Shape;85;p13"/>
          <p:cNvSpPr txBox="1"/>
          <p:nvPr/>
        </p:nvSpPr>
        <p:spPr>
          <a:xfrm rot="-5726889">
            <a:off x="2798451" y="3875523"/>
            <a:ext cx="1251252" cy="3589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Financial</a:t>
            </a:r>
            <a:r>
              <a:rPr b="1" lang="en" sz="11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 Flow</a:t>
            </a:r>
            <a:endParaRPr b="1" sz="1100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86" name="Google Shape;86;p13"/>
          <p:cNvSpPr txBox="1"/>
          <p:nvPr/>
        </p:nvSpPr>
        <p:spPr>
          <a:xfrm rot="1344826">
            <a:off x="4165506" y="2609113"/>
            <a:ext cx="1251008" cy="3588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Relationships</a:t>
            </a:r>
            <a:endParaRPr b="1" sz="1100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0" y="0"/>
            <a:ext cx="10711500" cy="33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IBM Plex Sans"/>
                <a:ea typeface="IBM Plex Sans"/>
                <a:cs typeface="IBM Plex Sans"/>
                <a:sym typeface="IBM Plex Sans"/>
              </a:rPr>
              <a:t>THE FINLAB TOOLKIT | TOOLCARD</a:t>
            </a:r>
            <a:endParaRPr b="1" sz="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