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6B791B-E897-4BE7-AF7C-C5ACC3169D0F}">
  <a:tblStyle styleId="{9E6B791B-E897-4BE7-AF7C-C5ACC3169D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d7fdcfcd_0_22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d7fdcfc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46938" y="123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{9E6B791B-E897-4BE7-AF7C-C5ACC3169D0F}</a:tableStyleId>
              </a:tblPr>
              <a:tblGrid>
                <a:gridCol w="4977175"/>
                <a:gridCol w="4977175"/>
              </a:tblGrid>
              <a:tr h="2894350"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Triggers</a:t>
                      </a:r>
                      <a:endParaRPr b="1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11430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Internal Trigger:  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What do users really want? What pain is your product </a:t>
                      </a:r>
                      <a:endParaRPr sz="900">
                        <a:solidFill>
                          <a:srgbClr val="000000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11430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or service relieving? </a:t>
                      </a:r>
                      <a:endParaRPr sz="900">
                        <a:solidFill>
                          <a:srgbClr val="000000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11430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External Trigger:  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What kind of external triggers bring users to your </a:t>
                      </a:r>
                      <a:endParaRPr sz="900">
                        <a:solidFill>
                          <a:srgbClr val="000000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11430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product or service - Paid, Earned, Relationship, Owned.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7193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Action</a:t>
                      </a:r>
                      <a:endParaRPr b="1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to we simplify and ease action in terms of - Time, Money, Physical Effort, Brain Cycles, Social Deviance, Non-routine?</a:t>
                      </a:r>
                      <a:endParaRPr sz="900">
                        <a:solidFill>
                          <a:srgbClr val="000000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marR="8890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do users invest in the product or service? What investment are they making in terms of content, data, followers, reputation, skill?</a:t>
                      </a:r>
                      <a:endParaRPr b="1"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Investment</a:t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171450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to we offer reward to users? What are rewards of the tribe, rewards of the hunt, and rewards of the self? How is variability created?</a:t>
                      </a:r>
                      <a:endParaRPr b="1"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7193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Variable Reward</a:t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/>
          <p:nvPr/>
        </p:nvSpPr>
        <p:spPr>
          <a:xfrm>
            <a:off x="4463114" y="3060450"/>
            <a:ext cx="1763100" cy="171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4682001" y="3221896"/>
            <a:ext cx="1325347" cy="1387097"/>
            <a:chOff x="4423409" y="2640946"/>
            <a:chExt cx="1901775" cy="2047375"/>
          </a:xfrm>
        </p:grpSpPr>
        <p:sp>
          <p:nvSpPr>
            <p:cNvPr id="58" name="Google Shape;58;p13"/>
            <p:cNvSpPr/>
            <p:nvPr/>
          </p:nvSpPr>
          <p:spPr>
            <a:xfrm>
              <a:off x="4423409" y="2640946"/>
              <a:ext cx="1901775" cy="2047375"/>
            </a:xfrm>
            <a:custGeom>
              <a:rect b="b" l="l" r="r" t="t"/>
              <a:pathLst>
                <a:path extrusionOk="0" h="81895" w="76071">
                  <a:moveTo>
                    <a:pt x="1968" y="7201"/>
                  </a:moveTo>
                  <a:cubicBezTo>
                    <a:pt x="5835" y="6084"/>
                    <a:pt x="17778" y="1443"/>
                    <a:pt x="25168" y="498"/>
                  </a:cubicBezTo>
                  <a:cubicBezTo>
                    <a:pt x="32558" y="-447"/>
                    <a:pt x="39776" y="-17"/>
                    <a:pt x="46306" y="1530"/>
                  </a:cubicBezTo>
                  <a:cubicBezTo>
                    <a:pt x="52836" y="3077"/>
                    <a:pt x="59796" y="5827"/>
                    <a:pt x="64350" y="9779"/>
                  </a:cubicBezTo>
                  <a:cubicBezTo>
                    <a:pt x="68904" y="13732"/>
                    <a:pt x="71740" y="19058"/>
                    <a:pt x="73630" y="25245"/>
                  </a:cubicBezTo>
                  <a:cubicBezTo>
                    <a:pt x="75521" y="31432"/>
                    <a:pt x="76724" y="39939"/>
                    <a:pt x="75693" y="46899"/>
                  </a:cubicBezTo>
                  <a:cubicBezTo>
                    <a:pt x="74662" y="53859"/>
                    <a:pt x="72256" y="61249"/>
                    <a:pt x="67444" y="67006"/>
                  </a:cubicBezTo>
                  <a:cubicBezTo>
                    <a:pt x="62632" y="72763"/>
                    <a:pt x="55242" y="79894"/>
                    <a:pt x="46821" y="81441"/>
                  </a:cubicBezTo>
                  <a:cubicBezTo>
                    <a:pt x="38400" y="82988"/>
                    <a:pt x="24566" y="80411"/>
                    <a:pt x="16919" y="76286"/>
                  </a:cubicBezTo>
                  <a:cubicBezTo>
                    <a:pt x="9272" y="72162"/>
                    <a:pt x="3085" y="64771"/>
                    <a:pt x="937" y="56694"/>
                  </a:cubicBezTo>
                  <a:cubicBezTo>
                    <a:pt x="-1211" y="48617"/>
                    <a:pt x="552" y="34679"/>
                    <a:pt x="4030" y="27823"/>
                  </a:cubicBezTo>
                  <a:cubicBezTo>
                    <a:pt x="7508" y="20967"/>
                    <a:pt x="18843" y="17602"/>
                    <a:pt x="21806" y="15558"/>
                  </a:cubicBezTo>
                </a:path>
              </a:pathLst>
            </a:cu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9" name="Google Shape;59;p13"/>
            <p:cNvSpPr/>
            <p:nvPr/>
          </p:nvSpPr>
          <p:spPr>
            <a:xfrm rot="4646049">
              <a:off x="4829056" y="2967310"/>
              <a:ext cx="201322" cy="187691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3"/>
          <p:cNvSpPr txBox="1"/>
          <p:nvPr/>
        </p:nvSpPr>
        <p:spPr>
          <a:xfrm>
            <a:off x="4866025" y="3668741"/>
            <a:ext cx="9573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5D3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HOOK</a:t>
            </a:r>
            <a:endParaRPr b="1">
              <a:solidFill>
                <a:srgbClr val="6BD5D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BD5D3"/>
                </a:solidFill>
                <a:latin typeface="IBM Plex Sans"/>
                <a:ea typeface="IBM Plex Sans"/>
                <a:cs typeface="IBM Plex Sans"/>
                <a:sym typeface="IBM Plex Sans"/>
              </a:rPr>
              <a:t>HOOK MODEL</a:t>
            </a:r>
            <a:endParaRPr>
              <a:solidFill>
                <a:srgbClr val="6BD5D3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