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7560000" cx="10692000"/>
  <p:notesSz cx="7560000" cy="10692000"/>
  <p:embeddedFontLst>
    <p:embeddedFont>
      <p:font typeface="IBM Plex Sans"/>
      <p:regular r:id="rId8"/>
      <p:bold r:id="rId9"/>
      <p:italic r:id="rId10"/>
      <p:boldItalic r:id="rId11"/>
    </p:embeddedFont>
    <p:embeddedFont>
      <p:font typeface="IBM Plex Sans Ligh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60">
          <p15:clr>
            <a:srgbClr val="A4A3A4"/>
          </p15:clr>
        </p15:guide>
        <p15:guide id="2" pos="6552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pos="3368">
          <p15:clr>
            <a:srgbClr val="A4A3A4"/>
          </p15:clr>
        </p15:guide>
        <p15:guide id="6" orient="horz" pos="1800">
          <p15:clr>
            <a:srgbClr val="A4A3A4"/>
          </p15:clr>
        </p15:guide>
        <p15:guide id="7" pos="4553">
          <p15:clr>
            <a:srgbClr val="A4A3A4"/>
          </p15:clr>
        </p15:guide>
        <p15:guide id="8" pos="4298">
          <p15:clr>
            <a:srgbClr val="A4A3A4"/>
          </p15:clr>
        </p15:guide>
        <p15:guide id="9" pos="3496">
          <p15:clr>
            <a:srgbClr val="9AA0A6"/>
          </p15:clr>
        </p15:guide>
        <p15:guide id="10" orient="horz" pos="911">
          <p15:clr>
            <a:srgbClr val="9AA0A6"/>
          </p15:clr>
        </p15:guide>
        <p15:guide id="11" orient="horz" pos="2182">
          <p15:clr>
            <a:srgbClr val="9AA0A6"/>
          </p15:clr>
        </p15:guide>
        <p15:guide id="12" pos="2363">
          <p15:clr>
            <a:srgbClr val="9AA0A6"/>
          </p15:clr>
        </p15:guide>
        <p15:guide id="13" pos="22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6FAC6A0-9039-4FF3-84B5-6F7823D4659B}">
  <a:tblStyle styleId="{96FAC6A0-9039-4FF3-84B5-6F7823D465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0"/>
        <p:guide pos="6552"/>
        <p:guide pos="212" orient="horz"/>
        <p:guide pos="4570" orient="horz"/>
        <p:guide pos="3368"/>
        <p:guide pos="1800" orient="horz"/>
        <p:guide pos="4553"/>
        <p:guide pos="4298"/>
        <p:guide pos="3496"/>
        <p:guide pos="911" orient="horz"/>
        <p:guide pos="2182" orient="horz"/>
        <p:guide pos="2363"/>
        <p:guide pos="22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BMPlexSans-boldItalic.fntdata"/><Relationship Id="rId10" Type="http://schemas.openxmlformats.org/officeDocument/2006/relationships/font" Target="fonts/IBMPlexSans-italic.fntdata"/><Relationship Id="rId13" Type="http://schemas.openxmlformats.org/officeDocument/2006/relationships/font" Target="fonts/IBMPlexSansLight-bold.fntdata"/><Relationship Id="rId12" Type="http://schemas.openxmlformats.org/officeDocument/2006/relationships/font" Target="fonts/IBMPlexSans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IBMPlexSans-bold.fntdata"/><Relationship Id="rId15" Type="http://schemas.openxmlformats.org/officeDocument/2006/relationships/font" Target="fonts/IBMPlexSansLight-boldItalic.fntdata"/><Relationship Id="rId14" Type="http://schemas.openxmlformats.org/officeDocument/2006/relationships/font" Target="fonts/IBMPlexSansLigh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IBMPlex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d530d283_0_79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d530d28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4478" y="1094388"/>
            <a:ext cx="9963000" cy="30168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4468" y="4165643"/>
            <a:ext cx="9963000" cy="1164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64468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650483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6000" y="-184"/>
            <a:ext cx="5346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0447" y="1812541"/>
            <a:ext cx="4730100" cy="2178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0447" y="4120005"/>
            <a:ext cx="4730100" cy="18153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542200"/>
            <a:ext cx="6072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INSIGHTS &amp; OPPORTUNITIES</a:t>
            </a:r>
            <a:endParaRPr>
              <a:solidFill>
                <a:srgbClr val="8D86FC"/>
              </a:solidFill>
            </a:endParaRPr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589857" y="1445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{96FAC6A0-9039-4FF3-84B5-6F7823D4659B}</a:tableStyleId>
              </a:tblPr>
              <a:tblGrid>
                <a:gridCol w="3186500"/>
                <a:gridCol w="3186500"/>
                <a:gridCol w="3186500"/>
              </a:tblGrid>
              <a:tr h="2192675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Key Takeaway</a:t>
                      </a:r>
                      <a:endParaRPr>
                        <a:solidFill>
                          <a:srgbClr val="8D86FC"/>
                        </a:solidFill>
                        <a:latin typeface="IBM Plex Sans Light"/>
                        <a:ea typeface="IBM Plex Sans Light"/>
                        <a:cs typeface="IBM Plex Sans Light"/>
                        <a:sym typeface="IBM Plex Sans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We met… We heard… We observed… Users expressed…</a:t>
                      </a:r>
                      <a:endParaRPr i="1" sz="1000">
                        <a:solidFill>
                          <a:schemeClr val="dk1"/>
                        </a:solidFill>
                        <a:latin typeface="IBM Plex Sans Light"/>
                        <a:ea typeface="IBM Plex Sans Light"/>
                        <a:cs typeface="IBM Plex Sans Light"/>
                        <a:sym typeface="IBM Plex Sans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IBM Plex Sans Light"/>
                        <a:ea typeface="IBM Plex Sans Light"/>
                        <a:cs typeface="IBM Plex Sans Light"/>
                        <a:sym typeface="IBM Plex Sans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IBM Plex Sans Light"/>
                        <a:ea typeface="IBM Plex Sans Light"/>
                        <a:cs typeface="IBM Plex Sans Light"/>
                        <a:sym typeface="IBM Plex Sans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IBM Plex Sans Light"/>
                        <a:ea typeface="IBM Plex Sans Light"/>
                        <a:cs typeface="IBM Plex Sans Light"/>
                        <a:sym typeface="IBM Plex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Insight</a:t>
                      </a:r>
                      <a:endParaRPr>
                        <a:solidFill>
                          <a:srgbClr val="8D86FC"/>
                        </a:solidFill>
                        <a:latin typeface="IBM Plex Sans Light"/>
                        <a:ea typeface="IBM Plex Sans Light"/>
                        <a:cs typeface="IBM Plex Sans Light"/>
                        <a:sym typeface="IBM Plex Sans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Insight statement</a:t>
                      </a:r>
                      <a:endParaRPr sz="1000">
                        <a:solidFill>
                          <a:schemeClr val="dk1"/>
                        </a:solidFill>
                        <a:latin typeface="IBM Plex Sans Light"/>
                        <a:ea typeface="IBM Plex Sans Light"/>
                        <a:cs typeface="IBM Plex Sans Light"/>
                        <a:sym typeface="IBM Plex Sans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Support statement (Include information about: situation, challenge and the user’s perspective)</a:t>
                      </a:r>
                      <a:endParaRPr sz="1000">
                        <a:solidFill>
                          <a:schemeClr val="dk1"/>
                        </a:solidFill>
                        <a:latin typeface="IBM Plex Sans Light"/>
                        <a:ea typeface="IBM Plex Sans Light"/>
                        <a:cs typeface="IBM Plex Sans Light"/>
                        <a:sym typeface="IBM Plex Sans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Opportunity</a:t>
                      </a:r>
                      <a:endParaRPr>
                        <a:solidFill>
                          <a:srgbClr val="8D86FC"/>
                        </a:solidFill>
                        <a:latin typeface="IBM Plex Sans Light"/>
                        <a:ea typeface="IBM Plex Sans Light"/>
                        <a:cs typeface="IBM Plex Sans Light"/>
                        <a:sym typeface="IBM Plex Sans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How might we...</a:t>
                      </a:r>
                      <a:endParaRPr b="1" sz="10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62575">
                <a:tc vMerge="1"/>
                <a:tc vMerge="1"/>
                <a:tc vMerge="1"/>
              </a:tr>
              <a:tr h="1283900">
                <a:tc vMerge="1"/>
                <a:tc vMerge="1"/>
                <a:tc vMerge="1"/>
              </a:tr>
            </a:tbl>
          </a:graphicData>
        </a:graphic>
      </p:graphicFrame>
      <p:sp>
        <p:nvSpPr>
          <p:cNvPr id="57" name="Google Shape;57;p13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