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7560000" cx="10692000"/>
  <p:notesSz cx="7560000" cy="10692000"/>
  <p:embeddedFontLst>
    <p:embeddedFont>
      <p:font typeface="IBM Plex Sans"/>
      <p:regular r:id="rId8"/>
      <p:bold r:id="rId9"/>
      <p:italic r:id="rId10"/>
      <p:boldItalic r:id="rId11"/>
    </p:embeddedFont>
    <p:embeddedFont>
      <p:font typeface="IBM Plex Sans Light"/>
      <p:regular r:id="rId12"/>
      <p:bold r:id="rId13"/>
      <p:italic r:id="rId14"/>
      <p:boldItalic r:id="rId15"/>
    </p:embeddedFont>
    <p:embeddedFont>
      <p:font typeface="Work Sans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60">
          <p15:clr>
            <a:srgbClr val="A4A3A4"/>
          </p15:clr>
        </p15:guide>
        <p15:guide id="2" pos="6552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00">
          <p15:clr>
            <a:srgbClr val="A4A3A4"/>
          </p15:clr>
        </p15:guide>
        <p15:guide id="7" pos="4553">
          <p15:clr>
            <a:srgbClr val="A4A3A4"/>
          </p15:clr>
        </p15:guide>
        <p15:guide id="8" pos="4298">
          <p15:clr>
            <a:srgbClr val="A4A3A4"/>
          </p15:clr>
        </p15:guide>
        <p15:guide id="9" pos="3496">
          <p15:clr>
            <a:srgbClr val="9AA0A6"/>
          </p15:clr>
        </p15:guide>
        <p15:guide id="10" orient="horz" pos="911">
          <p15:clr>
            <a:srgbClr val="9AA0A6"/>
          </p15:clr>
        </p15:guide>
        <p15:guide id="11" orient="horz" pos="2182">
          <p15:clr>
            <a:srgbClr val="9AA0A6"/>
          </p15:clr>
        </p15:guide>
        <p15:guide id="12" pos="2363">
          <p15:clr>
            <a:srgbClr val="9AA0A6"/>
          </p15:clr>
        </p15:guide>
        <p15:guide id="13" pos="22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84C0998-BB25-45D5-96F7-5E7FE38CF5F6}">
  <a:tblStyle styleId="{E84C0998-BB25-45D5-96F7-5E7FE38CF5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0"/>
        <p:guide pos="6552"/>
        <p:guide pos="212" orient="horz"/>
        <p:guide pos="4570" orient="horz"/>
        <p:guide pos="3368"/>
        <p:guide pos="1800" orient="horz"/>
        <p:guide pos="4553"/>
        <p:guide pos="4298"/>
        <p:guide pos="3496"/>
        <p:guide pos="911" orient="horz"/>
        <p:guide pos="2182" orient="horz"/>
        <p:guide pos="2363"/>
        <p:guide pos="22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-boldItalic.fntdata"/><Relationship Id="rId10" Type="http://schemas.openxmlformats.org/officeDocument/2006/relationships/font" Target="fonts/IBMPlexSans-italic.fntdata"/><Relationship Id="rId13" Type="http://schemas.openxmlformats.org/officeDocument/2006/relationships/font" Target="fonts/IBMPlexSansLight-bold.fntdata"/><Relationship Id="rId12" Type="http://schemas.openxmlformats.org/officeDocument/2006/relationships/font" Target="fonts/IBMPlexSans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IBMPlexSans-bold.fntdata"/><Relationship Id="rId15" Type="http://schemas.openxmlformats.org/officeDocument/2006/relationships/font" Target="fonts/IBMPlexSansLight-boldItalic.fntdata"/><Relationship Id="rId14" Type="http://schemas.openxmlformats.org/officeDocument/2006/relationships/font" Target="fonts/IBMPlexSansLight-italic.fntdata"/><Relationship Id="rId17" Type="http://schemas.openxmlformats.org/officeDocument/2006/relationships/font" Target="fonts/WorkSans-bold.fntdata"/><Relationship Id="rId16" Type="http://schemas.openxmlformats.org/officeDocument/2006/relationships/font" Target="fonts/Work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IBMPlex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373a4723_0_81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373a472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542200"/>
            <a:ext cx="60729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8ACE1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PRODUCT</a:t>
            </a:r>
            <a:r>
              <a:rPr b="1" lang="en" sz="1800">
                <a:solidFill>
                  <a:srgbClr val="68ACE1"/>
                </a:solidFill>
                <a:latin typeface="IBM Plex Sans"/>
                <a:ea typeface="IBM Plex Sans"/>
                <a:cs typeface="IBM Plex Sans"/>
                <a:sym typeface="IBM Plex Sans"/>
              </a:rPr>
              <a:t> ROADMAP</a:t>
            </a:r>
            <a:endParaRPr>
              <a:solidFill>
                <a:srgbClr val="68ACE1"/>
              </a:solidFill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468731" y="1231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{E84C0998-BB25-45D5-96F7-5E7FE38CF5F6}</a:tableStyleId>
              </a:tblPr>
              <a:tblGrid>
                <a:gridCol w="1628900"/>
                <a:gridCol w="1628900"/>
                <a:gridCol w="1628900"/>
                <a:gridCol w="1628900"/>
                <a:gridCol w="1628900"/>
                <a:gridCol w="1628900"/>
              </a:tblGrid>
              <a:tr h="85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>
                        <a:solidFill>
                          <a:srgbClr val="3C78D8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Proof Of Concept (POC) Prototype</a:t>
                      </a:r>
                      <a:endParaRPr b="1" sz="1200">
                        <a:solidFill>
                          <a:srgbClr val="68ACE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Minimum VIable Product (MVP)</a:t>
                      </a:r>
                      <a:endParaRPr b="1" sz="1200">
                        <a:solidFill>
                          <a:srgbClr val="68ACE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Alpha</a:t>
                      </a:r>
                      <a:endParaRPr b="1" sz="1200">
                        <a:solidFill>
                          <a:srgbClr val="68ACE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Beta</a:t>
                      </a:r>
                      <a:endParaRPr b="1" sz="1200">
                        <a:solidFill>
                          <a:srgbClr val="68ACE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Launch</a:t>
                      </a:r>
                      <a:endParaRPr b="1" sz="1200">
                        <a:solidFill>
                          <a:srgbClr val="68ACE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16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Team 1:</a:t>
                      </a:r>
                      <a:endParaRPr sz="1200">
                        <a:solidFill>
                          <a:srgbClr val="68ACE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Milestones: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Milestones: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Milestones: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Milestones: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Milestones: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30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Team 2:</a:t>
                      </a:r>
                      <a:endParaRPr b="1" sz="1200">
                        <a:solidFill>
                          <a:srgbClr val="68ACE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Milestones:</a:t>
                      </a:r>
                      <a:endParaRPr sz="8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Milestones:</a:t>
                      </a:r>
                      <a:endParaRPr sz="8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Milestones:</a:t>
                      </a:r>
                      <a:endParaRPr sz="8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Milestones:</a:t>
                      </a:r>
                      <a:endParaRPr sz="8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Milestones:</a:t>
                      </a:r>
                      <a:endParaRPr sz="8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30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Team 3:</a:t>
                      </a:r>
                      <a:endParaRPr b="1" sz="1200">
                        <a:solidFill>
                          <a:srgbClr val="68ACE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Milestones:</a:t>
                      </a:r>
                      <a:endParaRPr sz="8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Milestones:</a:t>
                      </a:r>
                      <a:endParaRPr sz="8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Milestones:</a:t>
                      </a:r>
                      <a:endParaRPr sz="8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Milestones:</a:t>
                      </a:r>
                      <a:endParaRPr sz="8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Milestones:</a:t>
                      </a:r>
                      <a:endParaRPr sz="8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30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Success Metrics:</a:t>
                      </a:r>
                      <a:endParaRPr b="1" sz="1200">
                        <a:solidFill>
                          <a:srgbClr val="68ACE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>
                        <a:solidFill>
                          <a:srgbClr val="3C78D8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>
                        <a:solidFill>
                          <a:srgbClr val="3C78D8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>
                        <a:solidFill>
                          <a:srgbClr val="3C78D8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>
                        <a:solidFill>
                          <a:srgbClr val="3C78D8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>
                        <a:solidFill>
                          <a:srgbClr val="3C78D8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" name="Google Shape;57;p13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