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7560000" cx="10692000"/>
  <p:notesSz cx="7560000" cy="10692000"/>
  <p:embeddedFontLst>
    <p:embeddedFont>
      <p:font typeface="IBM Plex Sans"/>
      <p:regular r:id="rId8"/>
      <p:bold r:id="rId9"/>
      <p:italic r:id="rId10"/>
      <p:boldItalic r:id="rId11"/>
    </p:embeddedFont>
    <p:embeddedFont>
      <p:font typeface="IBM Plex Sans Light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60">
          <p15:clr>
            <a:srgbClr val="A4A3A4"/>
          </p15:clr>
        </p15:guide>
        <p15:guide id="2" pos="6552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00">
          <p15:clr>
            <a:srgbClr val="A4A3A4"/>
          </p15:clr>
        </p15:guide>
        <p15:guide id="7" pos="4553">
          <p15:clr>
            <a:srgbClr val="A4A3A4"/>
          </p15:clr>
        </p15:guide>
        <p15:guide id="8" pos="4298">
          <p15:clr>
            <a:srgbClr val="A4A3A4"/>
          </p15:clr>
        </p15:guide>
        <p15:guide id="9" pos="3496">
          <p15:clr>
            <a:srgbClr val="9AA0A6"/>
          </p15:clr>
        </p15:guide>
        <p15:guide id="10" orient="horz" pos="911">
          <p15:clr>
            <a:srgbClr val="9AA0A6"/>
          </p15:clr>
        </p15:guide>
        <p15:guide id="11" orient="horz" pos="2182">
          <p15:clr>
            <a:srgbClr val="9AA0A6"/>
          </p15:clr>
        </p15:guide>
        <p15:guide id="12" pos="2363">
          <p15:clr>
            <a:srgbClr val="9AA0A6"/>
          </p15:clr>
        </p15:guide>
        <p15:guide id="13" pos="227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CC1BB2BD-2B7D-44B0-857E-3FD263F6FA40}">
  <a:tblStyle styleId="{CC1BB2BD-2B7D-44B0-857E-3FD263F6FA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0"/>
        <p:guide pos="6552"/>
        <p:guide pos="212" orient="horz"/>
        <p:guide pos="4570" orient="horz"/>
        <p:guide pos="3368"/>
        <p:guide pos="1800" orient="horz"/>
        <p:guide pos="4553"/>
        <p:guide pos="4298"/>
        <p:guide pos="3496"/>
        <p:guide pos="911" orient="horz"/>
        <p:guide pos="2182" orient="horz"/>
        <p:guide pos="2363"/>
        <p:guide pos="227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IBMPlexSans-boldItalic.fntdata"/><Relationship Id="rId10" Type="http://schemas.openxmlformats.org/officeDocument/2006/relationships/font" Target="fonts/IBMPlexSans-italic.fntdata"/><Relationship Id="rId13" Type="http://schemas.openxmlformats.org/officeDocument/2006/relationships/font" Target="fonts/IBMPlexSansLight-bold.fntdata"/><Relationship Id="rId12" Type="http://schemas.openxmlformats.org/officeDocument/2006/relationships/font" Target="fonts/IBMPlexSans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IBMPlexSans-bold.fntdata"/><Relationship Id="rId15" Type="http://schemas.openxmlformats.org/officeDocument/2006/relationships/font" Target="fonts/IBMPlexSansLight-boldItalic.fntdata"/><Relationship Id="rId14" Type="http://schemas.openxmlformats.org/officeDocument/2006/relationships/font" Target="fonts/IBMPlexSansLight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60d7fdcfcd_0_13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60d7fdcfcd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5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0" y="542200"/>
            <a:ext cx="6072900" cy="6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6BD5D3"/>
                </a:solidFill>
                <a:latin typeface="IBM Plex Sans"/>
                <a:ea typeface="IBM Plex Sans"/>
                <a:cs typeface="IBM Plex Sans"/>
                <a:sym typeface="IBM Plex Sans"/>
              </a:rPr>
              <a:t>SWITCH Framework</a:t>
            </a:r>
            <a:endParaRPr>
              <a:solidFill>
                <a:srgbClr val="6BD5D3"/>
              </a:solidFill>
            </a:endParaRPr>
          </a:p>
        </p:txBody>
      </p:sp>
      <p:graphicFrame>
        <p:nvGraphicFramePr>
          <p:cNvPr id="56" name="Google Shape;56;p13"/>
          <p:cNvGraphicFramePr/>
          <p:nvPr/>
        </p:nvGraphicFramePr>
        <p:xfrm>
          <a:off x="454631" y="11697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{CC1BB2BD-2B7D-44B0-857E-3FD263F6FA40}</a:tableStyleId>
              </a:tblPr>
              <a:tblGrid>
                <a:gridCol w="7127425"/>
                <a:gridCol w="2690800"/>
              </a:tblGrid>
              <a:tr h="370850">
                <a:tc gridSpan="2"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Current Behaviour and Challenge: </a:t>
                      </a:r>
                      <a:endParaRPr b="1"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4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Desired Behaviour Change: </a:t>
                      </a:r>
                      <a:endParaRPr sz="1400">
                        <a:solidFill>
                          <a:srgbClr val="6BD5D3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rowSpan="2" hMerge="1"/>
              </a:tr>
              <a:tr h="317625">
                <a:tc gridSpan="2" vMerge="1"/>
                <a:tc hMerge="1" vMerge="1"/>
              </a:tr>
              <a:tr h="2422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Direct the Rider | 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Rationale</a:t>
                      </a:r>
                      <a:endParaRPr sz="10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</a:tr>
              <a:tr h="450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FOLLOW THE BRIGHT SPOTS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working? Who is it working for? How is it working? What can we clone, copy, or build on?</a:t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current behaviors that one can build on?</a:t>
                      </a:r>
                      <a:endParaRPr b="1" sz="8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33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SCRIPT THE CRITICAL MOVES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specific behaviours can we focus on? How can these specific behaviours contribute to bigger change?</a:t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are the specific behaviors to focus on?</a:t>
                      </a:r>
                      <a:endParaRPr b="1" sz="8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97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POINT TO THE DESTINATION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vision for change? What does it look like? What would be goals that change would meet?</a:t>
                      </a:r>
                      <a:endParaRPr b="1" sz="800">
                        <a:solidFill>
                          <a:schemeClr val="dk1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vision of change?</a:t>
                      </a:r>
                      <a:endParaRPr b="1" sz="8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5945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Motivate the Elephant | 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Emotion</a:t>
                      </a:r>
                      <a:endParaRPr sz="10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</a:tr>
              <a:tr h="22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FIND THE FEELING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feelings drive need for change? What are negative feelings? What are positive feelings? How to focus on positive motivation?</a:t>
                      </a:r>
                      <a:endParaRPr b="1" sz="800"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primary emotion that can drive change?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9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SHRINK THE CHANGE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one get started? How can the steps be kept simple and achievable? How can we create a sense of accomplishment soon?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What is the first small step towards change?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4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GROW YOUR PEOPLE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provide confidence to people? How do we equip them with skills,knowledge, tools, rewards that encourage them? </a:t>
                      </a:r>
                      <a:endParaRPr b="1" sz="10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change be encouraged/incentivised?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197600"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Shape the Path | </a:t>
                      </a:r>
                      <a:r>
                        <a:rPr lang="en" sz="1000">
                          <a:solidFill>
                            <a:srgbClr val="FFFFFF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The Environment</a:t>
                      </a:r>
                      <a:endParaRPr sz="1000">
                        <a:solidFill>
                          <a:srgbClr val="FFFFFF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 hMerge="1"/>
              </a:tr>
              <a:tr h="4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TWEAK THE ENVIRONMENT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we realise behaviour change by changing something about the context or physical space itself? What can we add or eliminate?</a:t>
                      </a:r>
                      <a:endParaRPr b="1"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the environment be used to enable change?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BUILD HABITS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facilitate new behaviour to become habits? How do we make it consistent? How do we make it visible and accountable?</a:t>
                      </a:r>
                      <a:endParaRPr b="1"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behavior be repeated?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7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9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RALLY THE HERD</a:t>
                      </a:r>
                      <a:endParaRPr b="1" sz="9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chemeClr val="dk1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do we spread the behaviour from individuals to a group? How do we get sanction from others? How do we get others excited?</a:t>
                      </a:r>
                      <a:endParaRPr b="1" sz="800">
                        <a:solidFill>
                          <a:srgbClr val="3C78D8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800">
                          <a:solidFill>
                            <a:srgbClr val="6BD5D3"/>
                          </a:solidFill>
                          <a:latin typeface="IBM Plex Sans"/>
                          <a:ea typeface="IBM Plex Sans"/>
                          <a:cs typeface="IBM Plex Sans"/>
                          <a:sym typeface="IBM Plex Sans"/>
                        </a:rPr>
                        <a:t>How can change involve and spread to other people?</a:t>
                      </a:r>
                      <a:endParaRPr sz="1200">
                        <a:solidFill>
                          <a:srgbClr val="6BD5D3"/>
                        </a:solidFill>
                        <a:latin typeface="IBM Plex Sans"/>
                        <a:ea typeface="IBM Plex Sans"/>
                        <a:cs typeface="IBM Plex Sans"/>
                        <a:sym typeface="IBM Plex Sa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7" name="Google Shape;57;p13"/>
          <p:cNvSpPr txBox="1"/>
          <p:nvPr/>
        </p:nvSpPr>
        <p:spPr>
          <a:xfrm>
            <a:off x="0" y="0"/>
            <a:ext cx="10711500" cy="336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28575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IBM Plex Sans"/>
                <a:ea typeface="IBM Plex Sans"/>
                <a:cs typeface="IBM Plex Sans"/>
                <a:sym typeface="IBM Plex Sans"/>
              </a:rPr>
              <a:t>THE FINLAB TOOLKIT | TOOLCARD</a:t>
            </a:r>
            <a:endParaRPr b="1" sz="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