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  <p:embeddedFont>
      <p:font typeface="Work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EB91F7-991F-4330-97C4-42E249414C24}">
  <a:tblStyle styleId="{0AEB91F7-991F-4330-97C4-42E249414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7d47a853_1_4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7d47a85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0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90952" y="15787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{0AEB91F7-991F-4330-97C4-42E249414C24}</a:tableStyleId>
              </a:tblPr>
              <a:tblGrid>
                <a:gridCol w="1869425"/>
                <a:gridCol w="1869425"/>
                <a:gridCol w="1869425"/>
                <a:gridCol w="1869425"/>
                <a:gridCol w="1869425"/>
              </a:tblGrid>
              <a:tr h="5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Comp. Bench.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Company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Competitor 1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Competitor 3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Our Learning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Aspect 1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Aspect 2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Aspect 3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590952" y="43505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{0AEB91F7-991F-4330-97C4-42E249414C24}</a:tableStyleId>
              </a:tblPr>
              <a:tblGrid>
                <a:gridCol w="2120075"/>
                <a:gridCol w="1588775"/>
                <a:gridCol w="1869425"/>
                <a:gridCol w="1869425"/>
                <a:gridCol w="1899450"/>
              </a:tblGrid>
              <a:tr h="59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Research Theme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Source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 of Source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Data 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Our Learning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Research Finding 1</a:t>
                      </a:r>
                      <a:endParaRPr sz="1000">
                        <a:solidFill>
                          <a:srgbClr val="8D86F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Research Finding 2</a:t>
                      </a:r>
                      <a:endParaRPr b="1" sz="10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Research Finding 3</a:t>
                      </a:r>
                      <a:endParaRPr b="1" sz="10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/>
          <p:nvPr/>
        </p:nvSpPr>
        <p:spPr>
          <a:xfrm>
            <a:off x="479791" y="1198114"/>
            <a:ext cx="4707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Competition Benchmark </a:t>
            </a:r>
            <a:endParaRPr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79794" y="3992133"/>
            <a:ext cx="4707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Trend &amp; Ecosystem Scanning</a:t>
            </a:r>
            <a:endParaRPr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SECONDARY RESEARCH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