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7560000" cx="10692000"/>
  <p:notesSz cx="7560000" cy="10692000"/>
  <p:embeddedFontLst>
    <p:embeddedFont>
      <p:font typeface="IBM Plex Sans"/>
      <p:regular r:id="rId51"/>
      <p:bold r:id="rId52"/>
      <p:italic r:id="rId53"/>
      <p:boldItalic r:id="rId54"/>
    </p:embeddedFont>
    <p:embeddedFont>
      <p:font typeface="IBM Plex Sans Light"/>
      <p:regular r:id="rId55"/>
      <p:bold r:id="rId56"/>
      <p:italic r:id="rId57"/>
      <p:boldItalic r:id="rId58"/>
    </p:embeddedFont>
    <p:embeddedFont>
      <p:font typeface="Work Sans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DCA8B3D7-EB13-4749-B47B-FD6B9A35D629}">
  <a:tblStyle styleId="{DCA8B3D7-EB13-4749-B47B-FD6B9A35D6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WorkSans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IBMPlexSans-regular.fntdata"/><Relationship Id="rId50" Type="http://schemas.openxmlformats.org/officeDocument/2006/relationships/slide" Target="slides/slide44.xml"/><Relationship Id="rId53" Type="http://schemas.openxmlformats.org/officeDocument/2006/relationships/font" Target="fonts/IBMPlexSans-italic.fntdata"/><Relationship Id="rId52" Type="http://schemas.openxmlformats.org/officeDocument/2006/relationships/font" Target="fonts/IBMPlexSans-bold.fntdata"/><Relationship Id="rId11" Type="http://schemas.openxmlformats.org/officeDocument/2006/relationships/slide" Target="slides/slide5.xml"/><Relationship Id="rId55" Type="http://schemas.openxmlformats.org/officeDocument/2006/relationships/font" Target="fonts/IBMPlexSansLight-regular.fntdata"/><Relationship Id="rId10" Type="http://schemas.openxmlformats.org/officeDocument/2006/relationships/slide" Target="slides/slide4.xml"/><Relationship Id="rId54" Type="http://schemas.openxmlformats.org/officeDocument/2006/relationships/font" Target="fonts/IBMPlexSans-boldItalic.fntdata"/><Relationship Id="rId13" Type="http://schemas.openxmlformats.org/officeDocument/2006/relationships/slide" Target="slides/slide7.xml"/><Relationship Id="rId57" Type="http://schemas.openxmlformats.org/officeDocument/2006/relationships/font" Target="fonts/IBMPlexSansLight-italic.fntdata"/><Relationship Id="rId12" Type="http://schemas.openxmlformats.org/officeDocument/2006/relationships/slide" Target="slides/slide6.xml"/><Relationship Id="rId56" Type="http://schemas.openxmlformats.org/officeDocument/2006/relationships/font" Target="fonts/IBMPlexSansLight-bold.fntdata"/><Relationship Id="rId15" Type="http://schemas.openxmlformats.org/officeDocument/2006/relationships/slide" Target="slides/slide9.xml"/><Relationship Id="rId59" Type="http://schemas.openxmlformats.org/officeDocument/2006/relationships/font" Target="fonts/WorkSans-regular.fntdata"/><Relationship Id="rId14" Type="http://schemas.openxmlformats.org/officeDocument/2006/relationships/slide" Target="slides/slide8.xml"/><Relationship Id="rId58" Type="http://schemas.openxmlformats.org/officeDocument/2006/relationships/font" Target="fonts/IBMPlexSansLight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c0a562bff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c0a562b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5d7d47a853_1_4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5d7d47a853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d7d47a853_1_27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d7d47a853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d7d47a853_1_40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d7d47a853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5d7d47a853_0_7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5d7d47a85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d7d47a853_0_27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5d7d47a853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ddc0bbbfc_3_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5ddc0bbbfc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7d47a853_1_55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d7d47a853_1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dcd7b399a_0_3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dcd7b39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d373a4723_2_2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d373a472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d7d47a853_1_68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d7d47a853_1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d373a4723_0_8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d373a472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5dcd7b399a_0_9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5dcd7b399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dd530d283_0_7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dd530d28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edc83fb88_1_2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edc83fb88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5de0dfa0a4_0_4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5de0dfa0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5dfcb000e3_0_9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5dfcb000e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de0dfa0a4_0_1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de0dfa0a4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5de0dfa0a4_0_55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5de0dfa0a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5edc83fb88_1_5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5edc83fb88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5de0dfa0a4_0_28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5de0dfa0a4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5dfcb000e3_0_14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5dfcb000e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d373a4723_0_16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d373a472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dc311bdac_0_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dc311bda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5dc311bdac_0_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5dc311bda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5dc311bdac_0_3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5dc311bda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5e2378bc90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5e2378bc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5f51aaf160_0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5f51aaf1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f51aaf160_0_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f51aaf16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0d7fdcfcd_0_6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0d7fdcfc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60d7fdcfcd_0_13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60d7fdcf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0d7fdcfcd_0_22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0d7fdcfc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60d7fdcfcd_0_31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60d7fdcfc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2665050b_0_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266505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61014e1e21_0_11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61014e1e2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610cbd5fd6_0_8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610cbd5fd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610cbd5fd6_0_22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610cbd5fd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283f88dfe_1_66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283f88df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636a214ce8_4_0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636a214c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373a4723_1_13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373a4723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d373a4723_0_23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d373a4723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373a4723_1_74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373a4723_1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d373a4723_1_5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d373a4723_1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d7d47a853_0_3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d7d47a85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87508" y="12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943400"/>
                <a:gridCol w="1943400"/>
                <a:gridCol w="1943400"/>
                <a:gridCol w="1943400"/>
                <a:gridCol w="1943400"/>
              </a:tblGrid>
              <a:tr h="5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Startup name: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Stage: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 Statement: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2096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Problem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top 1-3 problems for users that you think are worth solving?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Solution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solutions proposed by you to these problems?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Unique Value Proposition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a single, compelling reason you are different and worth paying attention to? How does your solution solve the user’s problem in a way that’s valued?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Unfair Advantage</a:t>
                      </a:r>
                      <a:r>
                        <a:rPr b="1" lang="en" sz="12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something that your have that cannot be bought or copied by the competition?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Customer Segments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profile of your target users? 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119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Metrics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numbers that tell you how your business is doing?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Channels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different touchpoints between you and the user?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10514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Cost Structure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your fixed and variable costs? What are your capital and operational costs?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Revenue Streams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you generate revenue?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32850" y="548950"/>
            <a:ext cx="2554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STARTUP CANVAS</a:t>
            </a:r>
            <a:endParaRPr b="1">
              <a:solidFill>
                <a:srgbClr val="68ACE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/>
          <p:nvPr/>
        </p:nvSpPr>
        <p:spPr>
          <a:xfrm>
            <a:off x="50" y="0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45" name="Google Shape;245;p22"/>
          <p:cNvGraphicFramePr/>
          <p:nvPr/>
        </p:nvGraphicFramePr>
        <p:xfrm>
          <a:off x="590952" y="15787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869425"/>
                <a:gridCol w="1869425"/>
                <a:gridCol w="1869425"/>
                <a:gridCol w="1869425"/>
                <a:gridCol w="1869425"/>
              </a:tblGrid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Comp. Bench.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Company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Competitor 1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Competitor 3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Our Learning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Aspect 1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Aspect 2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39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Aspect 3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Google Shape;246;p22"/>
          <p:cNvGraphicFramePr/>
          <p:nvPr/>
        </p:nvGraphicFramePr>
        <p:xfrm>
          <a:off x="590952" y="43505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120075"/>
                <a:gridCol w="1588775"/>
                <a:gridCol w="1869425"/>
                <a:gridCol w="1869425"/>
                <a:gridCol w="1899450"/>
              </a:tblGrid>
              <a:tr h="590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Theme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Source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 of Source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Data 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Our Learning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Research Finding 1</a:t>
                      </a:r>
                      <a:endParaRPr sz="1000">
                        <a:solidFill>
                          <a:srgbClr val="8D86F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Research Finding 2</a:t>
                      </a:r>
                      <a:endParaRPr b="1" sz="10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9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Research Finding 3</a:t>
                      </a:r>
                      <a:endParaRPr b="1" sz="10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47" name="Google Shape;247;p22"/>
          <p:cNvSpPr/>
          <p:nvPr/>
        </p:nvSpPr>
        <p:spPr>
          <a:xfrm>
            <a:off x="479791" y="1198114"/>
            <a:ext cx="4707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Competition Benchmark </a:t>
            </a:r>
            <a:endParaRPr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479794" y="3992133"/>
            <a:ext cx="47076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9509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Trend &amp; Ecosystem Scanning</a:t>
            </a:r>
            <a:endParaRPr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9" name="Google Shape;249;p22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SECONDARY RESEARCH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250" name="Google Shape;250;p22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56" name="Google Shape;256;p23"/>
          <p:cNvGraphicFramePr/>
          <p:nvPr/>
        </p:nvGraphicFramePr>
        <p:xfrm>
          <a:off x="457200" y="1112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908025"/>
                <a:gridCol w="4955775"/>
              </a:tblGrid>
              <a:tr h="95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 Info</a:t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Name: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Age: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Gender: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Occupation: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Income: 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Remember to:</a:t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Ask open-ended questions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Circle back to identify contradictions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Get to the heart of the topic (ask why creatively)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Ask for stories or description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905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1. Personal Intro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Hi, thank you for agreeing to participate in this research, I’m _______________ and today we’ll be chatting about your experience with __________________________________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_______________________________________________. There are no right or wrong answers, the more honesty the better, I may even ask you to repeat certain things, don’t be surprised, it’s to make sure I understand what your perspective.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9591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2. Icebreaker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I’d just like to start by having you tell me a bit about yourself. Age, occupation, hobbies?</a:t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often do you [relevant action]?</a:t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When was the first time you [relevant action]? What was that like?</a:t>
                      </a:r>
                      <a:endParaRPr b="1"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994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3. Open-ended Question (Reference) 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you walk me through a typical [day / routine / process]?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you tell me of a time when you [experience]?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you usually [routine / process]?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your ideal setup for [experience / activity]?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does [activity / specific experience] make you feel?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is [specific process step] important?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Can you tell me more about [recent statement]?</a:t>
                      </a:r>
                      <a:endParaRPr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1143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IBM Plex Sans"/>
                        <a:buChar char="●"/>
                      </a:pPr>
                      <a:r>
                        <a:rPr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about [action / situation] makes you feel [emotion de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scribed]?</a:t>
                      </a:r>
                      <a:endParaRPr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Open-ended Question (Theme 1)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0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Open-ended Question (Theme 2)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3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5. Open-ended Question (Theme 3)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Follow-up questions </a:t>
                      </a:r>
                      <a:endParaRPr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57" name="Google Shape;257;p2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INTERVIEW</a:t>
            </a:r>
            <a:endParaRPr b="1" sz="1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25" y="0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64" name="Google Shape;264;p24"/>
          <p:cNvGraphicFramePr/>
          <p:nvPr/>
        </p:nvGraphicFramePr>
        <p:xfrm>
          <a:off x="456963" y="114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945675"/>
                <a:gridCol w="4945675"/>
              </a:tblGrid>
              <a:tr h="653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Expert Name and Occupation</a:t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172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Notes on their work or activity</a:t>
                      </a:r>
                      <a:endParaRPr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335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Interview Questions</a:t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Interview Notes</a:t>
                      </a:r>
                      <a:endParaRPr b="1" sz="900">
                        <a:solidFill>
                          <a:srgbClr val="8D86F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65" name="Google Shape;265;p24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EXPERT INTERVIEWS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72" name="Google Shape;272;p25"/>
          <p:cNvGraphicFramePr/>
          <p:nvPr/>
        </p:nvGraphicFramePr>
        <p:xfrm>
          <a:off x="457200" y="131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444400"/>
                <a:gridCol w="2444400"/>
                <a:gridCol w="2444400"/>
                <a:gridCol w="2444400"/>
              </a:tblGrid>
              <a:tr h="1583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Objects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physical objects that form part of the experience?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Environment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some other  interesting aspects about the space and ecosystem?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People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are the people involved? What are some  the interactions with them?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2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processes, interactions, and service elements that form part of the experience? </a:t>
                      </a:r>
                      <a:endParaRPr sz="10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Services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some key communication elements that form part of the experience?</a:t>
                      </a:r>
                      <a:endParaRPr sz="10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Messaging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25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OBSERVATIONAL RESEARCH (POEMS)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80" name="Google Shape;280;p26"/>
          <p:cNvGraphicFramePr/>
          <p:nvPr/>
        </p:nvGraphicFramePr>
        <p:xfrm>
          <a:off x="457207" y="144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517000"/>
                <a:gridCol w="1361700"/>
                <a:gridCol w="1500625"/>
                <a:gridCol w="1424575"/>
                <a:gridCol w="1486850"/>
                <a:gridCol w="1486850"/>
              </a:tblGrid>
              <a:tr h="10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Details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1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2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3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4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Step 5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do?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47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not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6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SERVICE SAFARI AND SHADOWING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282" name="Google Shape;282;p26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7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CARD SORTING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289" name="Google Shape;289;p27"/>
          <p:cNvGrpSpPr/>
          <p:nvPr/>
        </p:nvGrpSpPr>
        <p:grpSpPr>
          <a:xfrm>
            <a:off x="667867" y="1115827"/>
            <a:ext cx="2101665" cy="2673183"/>
            <a:chOff x="783325" y="2167800"/>
            <a:chExt cx="1985700" cy="2696100"/>
          </a:xfrm>
        </p:grpSpPr>
        <p:sp>
          <p:nvSpPr>
            <p:cNvPr id="290" name="Google Shape;290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b="1"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1" name="Google Shape;291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92" name="Google Shape;292;p27"/>
          <p:cNvGrpSpPr/>
          <p:nvPr/>
        </p:nvGrpSpPr>
        <p:grpSpPr>
          <a:xfrm>
            <a:off x="667867" y="4090223"/>
            <a:ext cx="2101665" cy="2673183"/>
            <a:chOff x="783325" y="2167800"/>
            <a:chExt cx="1985700" cy="2696100"/>
          </a:xfrm>
        </p:grpSpPr>
        <p:sp>
          <p:nvSpPr>
            <p:cNvPr id="293" name="Google Shape;293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95" name="Google Shape;295;p27"/>
          <p:cNvGrpSpPr/>
          <p:nvPr/>
        </p:nvGrpSpPr>
        <p:grpSpPr>
          <a:xfrm>
            <a:off x="3083551" y="1115827"/>
            <a:ext cx="2101665" cy="2673183"/>
            <a:chOff x="783325" y="2167800"/>
            <a:chExt cx="1985700" cy="2696100"/>
          </a:xfrm>
        </p:grpSpPr>
        <p:sp>
          <p:nvSpPr>
            <p:cNvPr id="296" name="Google Shape;296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97" name="Google Shape;297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98" name="Google Shape;298;p27"/>
          <p:cNvGrpSpPr/>
          <p:nvPr/>
        </p:nvGrpSpPr>
        <p:grpSpPr>
          <a:xfrm>
            <a:off x="3083551" y="4090223"/>
            <a:ext cx="2101665" cy="2673183"/>
            <a:chOff x="783325" y="2167800"/>
            <a:chExt cx="1985700" cy="2696100"/>
          </a:xfrm>
        </p:grpSpPr>
        <p:sp>
          <p:nvSpPr>
            <p:cNvPr id="299" name="Google Shape;299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0" name="Google Shape;300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01" name="Google Shape;301;p27"/>
          <p:cNvGrpSpPr/>
          <p:nvPr/>
        </p:nvGrpSpPr>
        <p:grpSpPr>
          <a:xfrm>
            <a:off x="5499235" y="1115827"/>
            <a:ext cx="2101665" cy="2673183"/>
            <a:chOff x="783325" y="2167800"/>
            <a:chExt cx="1985700" cy="2696100"/>
          </a:xfrm>
        </p:grpSpPr>
        <p:sp>
          <p:nvSpPr>
            <p:cNvPr id="302" name="Google Shape;302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3" name="Google Shape;303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04" name="Google Shape;304;p27"/>
          <p:cNvGrpSpPr/>
          <p:nvPr/>
        </p:nvGrpSpPr>
        <p:grpSpPr>
          <a:xfrm>
            <a:off x="7914920" y="1115827"/>
            <a:ext cx="2101665" cy="2673183"/>
            <a:chOff x="783325" y="2167800"/>
            <a:chExt cx="1985700" cy="2696100"/>
          </a:xfrm>
        </p:grpSpPr>
        <p:sp>
          <p:nvSpPr>
            <p:cNvPr id="305" name="Google Shape;305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6" name="Google Shape;306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07" name="Google Shape;307;p27"/>
          <p:cNvGrpSpPr/>
          <p:nvPr/>
        </p:nvGrpSpPr>
        <p:grpSpPr>
          <a:xfrm>
            <a:off x="5499235" y="4090223"/>
            <a:ext cx="2101665" cy="2673183"/>
            <a:chOff x="783325" y="2167800"/>
            <a:chExt cx="1985700" cy="2696100"/>
          </a:xfrm>
        </p:grpSpPr>
        <p:sp>
          <p:nvSpPr>
            <p:cNvPr id="308" name="Google Shape;308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09" name="Google Shape;309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310" name="Google Shape;310;p27"/>
          <p:cNvGrpSpPr/>
          <p:nvPr/>
        </p:nvGrpSpPr>
        <p:grpSpPr>
          <a:xfrm>
            <a:off x="7914920" y="4090223"/>
            <a:ext cx="2101665" cy="2673183"/>
            <a:chOff x="783325" y="2167800"/>
            <a:chExt cx="1985700" cy="2696100"/>
          </a:xfrm>
        </p:grpSpPr>
        <p:sp>
          <p:nvSpPr>
            <p:cNvPr id="311" name="Google Shape;311;p27"/>
            <p:cNvSpPr/>
            <p:nvPr/>
          </p:nvSpPr>
          <p:spPr>
            <a:xfrm>
              <a:off x="783325" y="2167800"/>
              <a:ext cx="1985700" cy="269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0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Description: </a:t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2" name="Google Shape;312;p27"/>
            <p:cNvSpPr/>
            <p:nvPr/>
          </p:nvSpPr>
          <p:spPr>
            <a:xfrm>
              <a:off x="912085" y="2320200"/>
              <a:ext cx="1705800" cy="1979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313" name="Google Shape;313;p27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319" name="Google Shape;319;p28"/>
          <p:cNvGraphicFramePr/>
          <p:nvPr/>
        </p:nvGraphicFramePr>
        <p:xfrm>
          <a:off x="457207" y="1350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6629600"/>
                <a:gridCol w="3134225"/>
              </a:tblGrid>
              <a:tr h="514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Lines of Inquiry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1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47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2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0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3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8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4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28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SURVEYS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321" name="Google Shape;321;p28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327" name="Google Shape;327;p29"/>
          <p:cNvGraphicFramePr/>
          <p:nvPr/>
        </p:nvGraphicFramePr>
        <p:xfrm>
          <a:off x="457207" y="1350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794450"/>
                <a:gridCol w="1498900"/>
                <a:gridCol w="1532375"/>
                <a:gridCol w="1540075"/>
                <a:gridCol w="1603825"/>
                <a:gridCol w="1807975"/>
              </a:tblGrid>
              <a:tr h="8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Lines of Questioning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 1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2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3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4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5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1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2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3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4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8" name="Google Shape;328;p29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FOCUS GROUP DISCUSSIONS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329" name="Google Shape;329;p29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TIMELINE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336" name="Google Shape;336;p30"/>
          <p:cNvGraphicFramePr/>
          <p:nvPr/>
        </p:nvGraphicFramePr>
        <p:xfrm>
          <a:off x="342197" y="1441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408575"/>
                <a:gridCol w="2095575"/>
                <a:gridCol w="2531300"/>
                <a:gridCol w="2011825"/>
                <a:gridCol w="2011825"/>
              </a:tblGrid>
              <a:tr h="12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One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Two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Three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Period Four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6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7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Where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30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43" name="Google Shape;343;p31"/>
          <p:cNvSpPr/>
          <p:nvPr/>
        </p:nvSpPr>
        <p:spPr>
          <a:xfrm>
            <a:off x="1718263" y="190855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4" name="Google Shape;344;p31"/>
          <p:cNvSpPr/>
          <p:nvPr/>
        </p:nvSpPr>
        <p:spPr>
          <a:xfrm>
            <a:off x="2349429" y="190855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5" name="Google Shape;345;p31"/>
          <p:cNvSpPr/>
          <p:nvPr/>
        </p:nvSpPr>
        <p:spPr>
          <a:xfrm>
            <a:off x="1718263" y="255523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6" name="Google Shape;346;p31"/>
          <p:cNvSpPr/>
          <p:nvPr/>
        </p:nvSpPr>
        <p:spPr>
          <a:xfrm>
            <a:off x="2349429" y="2555234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4412582" y="2127141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5043749" y="2127141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4412582" y="2773820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7665284" y="154742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1" name="Google Shape;351;p31"/>
          <p:cNvSpPr/>
          <p:nvPr/>
        </p:nvSpPr>
        <p:spPr>
          <a:xfrm>
            <a:off x="6370552" y="154742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7001719" y="154742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6370552" y="219410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7001719" y="219410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1718278" y="1412066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1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4412587" y="1777156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2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6370547" y="1050953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3</a:t>
            </a:r>
            <a:endParaRPr sz="1200">
              <a:solidFill>
                <a:srgbClr val="8D86FC"/>
              </a:solidFill>
            </a:endParaRPr>
          </a:p>
        </p:txBody>
      </p:sp>
      <p:cxnSp>
        <p:nvCxnSpPr>
          <p:cNvPr id="358" name="Google Shape;358;p31"/>
          <p:cNvCxnSpPr>
            <a:stCxn id="349" idx="2"/>
            <a:endCxn id="359" idx="0"/>
          </p:cNvCxnSpPr>
          <p:nvPr/>
        </p:nvCxnSpPr>
        <p:spPr>
          <a:xfrm>
            <a:off x="4708382" y="3353420"/>
            <a:ext cx="0" cy="24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31"/>
          <p:cNvCxnSpPr/>
          <p:nvPr/>
        </p:nvCxnSpPr>
        <p:spPr>
          <a:xfrm rot="10800000">
            <a:off x="3393475" y="6330400"/>
            <a:ext cx="230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61" name="Google Shape;361;p31"/>
          <p:cNvSpPr/>
          <p:nvPr/>
        </p:nvSpPr>
        <p:spPr>
          <a:xfrm>
            <a:off x="2698587" y="363121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2" name="Google Shape;362;p31"/>
          <p:cNvSpPr/>
          <p:nvPr/>
        </p:nvSpPr>
        <p:spPr>
          <a:xfrm>
            <a:off x="3329754" y="3631218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2642206" y="4210906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4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364" name="Google Shape;364;p31"/>
          <p:cNvSpPr/>
          <p:nvPr/>
        </p:nvSpPr>
        <p:spPr>
          <a:xfrm>
            <a:off x="6296249" y="3332759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5665083" y="3979439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6296249" y="3979439"/>
            <a:ext cx="591600" cy="579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5665099" y="4589031"/>
            <a:ext cx="938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Theme 5</a:t>
            </a:r>
            <a:endParaRPr sz="1200">
              <a:solidFill>
                <a:srgbClr val="8D86FC"/>
              </a:solidFill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MAPPING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369" name="Google Shape;369;p31"/>
          <p:cNvSpPr/>
          <p:nvPr/>
        </p:nvSpPr>
        <p:spPr>
          <a:xfrm>
            <a:off x="2998359" y="5818943"/>
            <a:ext cx="1018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Observation</a:t>
            </a:r>
            <a:endParaRPr b="1" sz="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59" name="Google Shape;359;p31"/>
          <p:cNvSpPr/>
          <p:nvPr/>
        </p:nvSpPr>
        <p:spPr>
          <a:xfrm>
            <a:off x="4199118" y="5818943"/>
            <a:ext cx="1018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Quote</a:t>
            </a:r>
            <a:endParaRPr b="1" sz="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0" name="Google Shape;370;p31"/>
          <p:cNvSpPr/>
          <p:nvPr/>
        </p:nvSpPr>
        <p:spPr>
          <a:xfrm>
            <a:off x="5399877" y="5818943"/>
            <a:ext cx="1018500" cy="99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Takeaway</a:t>
            </a:r>
            <a:endParaRPr b="1" sz="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71" name="Google Shape;371;p31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 ROADMAP</a:t>
            </a:r>
            <a:endParaRPr>
              <a:solidFill>
                <a:srgbClr val="68ACE1"/>
              </a:solidFill>
            </a:endParaRPr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68731" y="12316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628900"/>
                <a:gridCol w="1628900"/>
                <a:gridCol w="1628900"/>
                <a:gridCol w="1628900"/>
                <a:gridCol w="1628900"/>
                <a:gridCol w="1628900"/>
              </a:tblGrid>
              <a:tr h="85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Proof Of Concept (POC) Prototype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Minimum VIable Product (MVP)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Alpha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Beta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Launch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6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 1:</a:t>
                      </a:r>
                      <a:endParaRPr sz="1200"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 2: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Team 3: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Milestones:</a:t>
                      </a:r>
                      <a:endParaRPr sz="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1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Success Metrics:</a:t>
                      </a:r>
                      <a:endParaRPr b="1" sz="12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3C78D8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ERAF DIAGRAM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3097713" y="1671949"/>
            <a:ext cx="1089000" cy="108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5487639" y="2044215"/>
            <a:ext cx="877200" cy="91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/>
          <p:nvPr/>
        </p:nvSpPr>
        <p:spPr>
          <a:xfrm>
            <a:off x="5816123" y="5472060"/>
            <a:ext cx="708600" cy="6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6524791" y="3542603"/>
            <a:ext cx="1089000" cy="10830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3459865" y="5253373"/>
            <a:ext cx="877200" cy="913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2"/>
          <p:cNvCxnSpPr>
            <a:stCxn id="378" idx="5"/>
            <a:endCxn id="381" idx="1"/>
          </p:cNvCxnSpPr>
          <p:nvPr/>
        </p:nvCxnSpPr>
        <p:spPr>
          <a:xfrm>
            <a:off x="4027233" y="2596347"/>
            <a:ext cx="2657100" cy="110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2"/>
          <p:cNvCxnSpPr>
            <a:stCxn id="379" idx="3"/>
            <a:endCxn id="382" idx="6"/>
          </p:cNvCxnSpPr>
          <p:nvPr/>
        </p:nvCxnSpPr>
        <p:spPr>
          <a:xfrm flipH="1">
            <a:off x="4337202" y="2823936"/>
            <a:ext cx="1278900" cy="288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2"/>
          <p:cNvSpPr/>
          <p:nvPr/>
        </p:nvSpPr>
        <p:spPr>
          <a:xfrm>
            <a:off x="4664390" y="3736331"/>
            <a:ext cx="708600" cy="695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" name="Google Shape;386;p32"/>
          <p:cNvCxnSpPr>
            <a:stCxn id="382" idx="0"/>
            <a:endCxn id="378" idx="4"/>
          </p:cNvCxnSpPr>
          <p:nvPr/>
        </p:nvCxnSpPr>
        <p:spPr>
          <a:xfrm rot="10800000">
            <a:off x="3642265" y="2754973"/>
            <a:ext cx="256200" cy="249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32"/>
          <p:cNvCxnSpPr>
            <a:stCxn id="378" idx="4"/>
            <a:endCxn id="385" idx="1"/>
          </p:cNvCxnSpPr>
          <p:nvPr/>
        </p:nvCxnSpPr>
        <p:spPr>
          <a:xfrm>
            <a:off x="3642213" y="2754949"/>
            <a:ext cx="1125900" cy="1083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32"/>
          <p:cNvCxnSpPr>
            <a:stCxn id="380" idx="1"/>
            <a:endCxn id="379" idx="4"/>
          </p:cNvCxnSpPr>
          <p:nvPr/>
        </p:nvCxnSpPr>
        <p:spPr>
          <a:xfrm flipH="1" rot="10800000">
            <a:off x="5919895" y="2957599"/>
            <a:ext cx="6300" cy="261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32"/>
          <p:cNvCxnSpPr>
            <a:stCxn id="380" idx="7"/>
            <a:endCxn id="381" idx="4"/>
          </p:cNvCxnSpPr>
          <p:nvPr/>
        </p:nvCxnSpPr>
        <p:spPr>
          <a:xfrm flipH="1" rot="10800000">
            <a:off x="6420951" y="4625599"/>
            <a:ext cx="648300" cy="94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32"/>
          <p:cNvCxnSpPr/>
          <p:nvPr/>
        </p:nvCxnSpPr>
        <p:spPr>
          <a:xfrm rot="10800000">
            <a:off x="3459935" y="2941672"/>
            <a:ext cx="202200" cy="2124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2"/>
          <p:cNvCxnSpPr/>
          <p:nvPr/>
        </p:nvCxnSpPr>
        <p:spPr>
          <a:xfrm flipH="1">
            <a:off x="4479072" y="4569930"/>
            <a:ext cx="490800" cy="118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2" name="Google Shape;392;p32"/>
          <p:cNvSpPr/>
          <p:nvPr/>
        </p:nvSpPr>
        <p:spPr>
          <a:xfrm>
            <a:off x="4702823" y="1592375"/>
            <a:ext cx="9771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>
            <a:off x="6184751" y="1592375"/>
            <a:ext cx="9771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>
            <a:off x="6697195" y="2404600"/>
            <a:ext cx="977100" cy="30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/>
        </p:nvSpPr>
        <p:spPr>
          <a:xfrm>
            <a:off x="3039072" y="2023245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3287634" y="5544671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5309259" y="2306422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8" name="Google Shape;398;p32"/>
          <p:cNvSpPr txBox="1"/>
          <p:nvPr/>
        </p:nvSpPr>
        <p:spPr>
          <a:xfrm>
            <a:off x="6460985" y="3894760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99" name="Google Shape;399;p32"/>
          <p:cNvSpPr txBox="1"/>
          <p:nvPr/>
        </p:nvSpPr>
        <p:spPr>
          <a:xfrm>
            <a:off x="4393460" y="3900920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0" name="Google Shape;400;p32"/>
          <p:cNvSpPr txBox="1"/>
          <p:nvPr/>
        </p:nvSpPr>
        <p:spPr>
          <a:xfrm>
            <a:off x="5550560" y="5643160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1" name="Google Shape;401;p32"/>
          <p:cNvSpPr txBox="1"/>
          <p:nvPr/>
        </p:nvSpPr>
        <p:spPr>
          <a:xfrm>
            <a:off x="4538934" y="1567172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6047659" y="1567172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3" name="Google Shape;403;p32"/>
          <p:cNvSpPr txBox="1"/>
          <p:nvPr/>
        </p:nvSpPr>
        <p:spPr>
          <a:xfrm>
            <a:off x="6560109" y="2379397"/>
            <a:ext cx="1251300" cy="35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04" name="Google Shape;404;p32"/>
          <p:cNvCxnSpPr/>
          <p:nvPr/>
        </p:nvCxnSpPr>
        <p:spPr>
          <a:xfrm rot="10800000">
            <a:off x="6056025" y="3915038"/>
            <a:ext cx="0" cy="1343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stealth"/>
            <a:tailEnd len="med" w="med" type="none"/>
          </a:ln>
        </p:spPr>
      </p:cxnSp>
      <p:cxnSp>
        <p:nvCxnSpPr>
          <p:cNvPr id="405" name="Google Shape;405;p32"/>
          <p:cNvCxnSpPr/>
          <p:nvPr/>
        </p:nvCxnSpPr>
        <p:spPr>
          <a:xfrm rot="10800000">
            <a:off x="3895800" y="2857650"/>
            <a:ext cx="904800" cy="780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lgDash"/>
            <a:round/>
            <a:headEnd len="med" w="med" type="stealth"/>
            <a:tailEnd len="med" w="med" type="none"/>
          </a:ln>
        </p:spPr>
      </p:cxnSp>
      <p:sp>
        <p:nvSpPr>
          <p:cNvPr id="406" name="Google Shape;406;p32"/>
          <p:cNvSpPr txBox="1"/>
          <p:nvPr/>
        </p:nvSpPr>
        <p:spPr>
          <a:xfrm rot="2413455">
            <a:off x="3806551" y="2969292"/>
            <a:ext cx="1251043" cy="35892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7" name="Google Shape;407;p32"/>
          <p:cNvSpPr txBox="1"/>
          <p:nvPr/>
        </p:nvSpPr>
        <p:spPr>
          <a:xfrm rot="-5726889">
            <a:off x="2798451" y="3875523"/>
            <a:ext cx="1251252" cy="358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Financial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 rot="1344826">
            <a:off x="4165506" y="2609113"/>
            <a:ext cx="1251008" cy="358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Relationships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15" name="Google Shape;415;p3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 AND OPPORTUNITIES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416" name="Google Shape;416;p33"/>
          <p:cNvGraphicFramePr/>
          <p:nvPr/>
        </p:nvGraphicFramePr>
        <p:xfrm>
          <a:off x="589857" y="144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3186500"/>
                <a:gridCol w="3186500"/>
                <a:gridCol w="3186500"/>
              </a:tblGrid>
              <a:tr h="21926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Takeaway</a:t>
                      </a:r>
                      <a:endParaRPr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We met… We heard… We observed… Users expressed…</a:t>
                      </a:r>
                      <a:endParaRPr i="1"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Insight</a:t>
                      </a:r>
                      <a:endParaRPr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Insight statement</a:t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Support statement (Include information about: situation, challenge and the user’s perspective)</a:t>
                      </a:r>
                      <a:endParaRPr sz="10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Opportunity</a:t>
                      </a:r>
                      <a:endParaRPr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might we...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62575">
                <a:tc vMerge="1"/>
                <a:tc vMerge="1"/>
                <a:tc vMerge="1"/>
              </a:tr>
              <a:tr h="1283900">
                <a:tc vMerge="1"/>
                <a:tc vMerge="1"/>
                <a:tc vMerge="1"/>
              </a:tr>
            </a:tbl>
          </a:graphicData>
        </a:graphic>
      </p:graphicFrame>
      <p:sp>
        <p:nvSpPr>
          <p:cNvPr id="417" name="Google Shape;417;p3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23" name="Google Shape;423;p34"/>
          <p:cNvSpPr/>
          <p:nvPr/>
        </p:nvSpPr>
        <p:spPr>
          <a:xfrm>
            <a:off x="228600" y="1123950"/>
            <a:ext cx="10172700" cy="6131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PERSONA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514225" y="1419100"/>
            <a:ext cx="1778700" cy="2091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 txBox="1"/>
          <p:nvPr/>
        </p:nvSpPr>
        <p:spPr>
          <a:xfrm>
            <a:off x="2447175" y="1312000"/>
            <a:ext cx="7730700" cy="47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Background/Context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Broad Goals: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What are aspirations and motivations that represent what the person wants in life?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Needs/Problem:</a:t>
            </a: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What does he/she want that is relevant to specific problem/opportunity domain?</a:t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Behaviours:</a:t>
            </a: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What are current behaviours and actions relevant to the specific problem/opportunity domain?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Motivators: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 What are specific motivators as a user to engage with a solution?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Specific Pain Points: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 What are specific pain points as a user engaging with a solution?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Quote: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Something the persona would say to summarise their position on the problem, and write it as a quotev</a:t>
            </a:r>
            <a:endParaRPr sz="10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27" name="Google Shape;427;p34"/>
          <p:cNvSpPr txBox="1"/>
          <p:nvPr/>
        </p:nvSpPr>
        <p:spPr>
          <a:xfrm>
            <a:off x="514575" y="3600173"/>
            <a:ext cx="17787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Name: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Relevant Demographics:</a:t>
            </a:r>
            <a:r>
              <a:rPr lang="en"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Age: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Gender: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Income: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Family:</a:t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Occupation:</a:t>
            </a:r>
            <a:endParaRPr b="1" sz="1000"/>
          </a:p>
        </p:txBody>
      </p:sp>
      <p:sp>
        <p:nvSpPr>
          <p:cNvPr id="428" name="Google Shape;428;p34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34" name="Google Shape;434;p35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PRINCIPLES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435" name="Google Shape;435;p35"/>
          <p:cNvGraphicFramePr/>
          <p:nvPr/>
        </p:nvGraphicFramePr>
        <p:xfrm>
          <a:off x="359925" y="108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977150"/>
                <a:gridCol w="4977150"/>
              </a:tblGrid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We Must Focus On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We Must Avoid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We Must Do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We Must Not 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We Must Not 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Where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Where We Must Not 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When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When We Must Not 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We Must Not Act</a:t>
                      </a:r>
                      <a:endParaRPr i="1" sz="12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33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Prioritised Principles: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36" name="Google Shape;436;p35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JOURNEY MAP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443" name="Google Shape;443;p36"/>
          <p:cNvGraphicFramePr/>
          <p:nvPr/>
        </p:nvGraphicFramePr>
        <p:xfrm>
          <a:off x="404162" y="12133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212850"/>
                <a:gridCol w="1281725"/>
                <a:gridCol w="1281725"/>
                <a:gridCol w="1281725"/>
                <a:gridCol w="1281725"/>
                <a:gridCol w="1281725"/>
                <a:gridCol w="1281725"/>
              </a:tblGrid>
              <a:tr h="73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Timeline</a:t>
                      </a:r>
                      <a:endParaRPr>
                        <a:solidFill>
                          <a:srgbClr val="8D86F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16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users do?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users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1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users not like?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7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Opportunities to improve experience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4" name="Google Shape;444;p36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7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0" name="Google Shape;450;p37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451" name="Google Shape;451;p37"/>
          <p:cNvSpPr txBox="1"/>
          <p:nvPr/>
        </p:nvSpPr>
        <p:spPr>
          <a:xfrm rot="-13048">
            <a:off x="349814" y="1536921"/>
            <a:ext cx="9959172" cy="172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Solution Goal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Address (Problem/Opportunity for Target User / Persona) by solving/exploring (chosen cause/reason)</a:t>
            </a:r>
            <a:r>
              <a:rPr lang="en" sz="1000">
                <a:latin typeface="IBM Plex Sans Light"/>
                <a:ea typeface="IBM Plex Sans Light"/>
                <a:cs typeface="IBM Plex Sans Light"/>
                <a:sym typeface="IBM Plex Sans Light"/>
              </a:rPr>
              <a:t>.</a:t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 rot="-13472">
            <a:off x="349846" y="3765270"/>
            <a:ext cx="3062124" cy="1866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 1 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Might We (potential action based on insight) to achieve Solution Goal?</a:t>
            </a:r>
            <a:endParaRPr sz="10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 rot="-13472">
            <a:off x="3805684" y="3739999"/>
            <a:ext cx="3062124" cy="1891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 2 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Might We (potential action based on insight) to achieve Solution Goal?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54" name="Google Shape;454;p37"/>
          <p:cNvSpPr txBox="1"/>
          <p:nvPr/>
        </p:nvSpPr>
        <p:spPr>
          <a:xfrm rot="-13472">
            <a:off x="7271971" y="3739999"/>
            <a:ext cx="3062124" cy="189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 3 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0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How Might We (potential action based on insight) to achieve Solution Goal?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55" name="Google Shape;455;p37"/>
          <p:cNvCxnSpPr>
            <a:stCxn id="451" idx="2"/>
            <a:endCxn id="453" idx="0"/>
          </p:cNvCxnSpPr>
          <p:nvPr/>
        </p:nvCxnSpPr>
        <p:spPr>
          <a:xfrm>
            <a:off x="5329400" y="3262821"/>
            <a:ext cx="7200" cy="47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37"/>
          <p:cNvCxnSpPr>
            <a:endCxn id="452" idx="0"/>
          </p:cNvCxnSpPr>
          <p:nvPr/>
        </p:nvCxnSpPr>
        <p:spPr>
          <a:xfrm>
            <a:off x="1877008" y="3262770"/>
            <a:ext cx="3900" cy="502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7"/>
          <p:cNvSpPr txBox="1"/>
          <p:nvPr/>
        </p:nvSpPr>
        <p:spPr>
          <a:xfrm rot="-13048">
            <a:off x="383013" y="6133613"/>
            <a:ext cx="9959172" cy="830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 (Key Opportunity)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cxnSp>
        <p:nvCxnSpPr>
          <p:cNvPr id="458" name="Google Shape;458;p37"/>
          <p:cNvCxnSpPr/>
          <p:nvPr/>
        </p:nvCxnSpPr>
        <p:spPr>
          <a:xfrm>
            <a:off x="8792711" y="2970544"/>
            <a:ext cx="7500" cy="47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p37"/>
          <p:cNvCxnSpPr/>
          <p:nvPr/>
        </p:nvCxnSpPr>
        <p:spPr>
          <a:xfrm>
            <a:off x="5325652" y="5637320"/>
            <a:ext cx="7500" cy="47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0" name="Google Shape;460;p37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6" name="Google Shape;466;p38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467" name="Google Shape;467;p38"/>
          <p:cNvSpPr txBox="1"/>
          <p:nvPr/>
        </p:nvSpPr>
        <p:spPr>
          <a:xfrm rot="-4425">
            <a:off x="379371" y="1325987"/>
            <a:ext cx="10021808" cy="2763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come to the minds of individuals on the team?</a:t>
            </a:r>
            <a:endParaRPr b="1" sz="9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8" name="Google Shape;468;p38"/>
          <p:cNvSpPr txBox="1"/>
          <p:nvPr/>
        </p:nvSpPr>
        <p:spPr>
          <a:xfrm rot="-4425">
            <a:off x="379371" y="4268061"/>
            <a:ext cx="10021808" cy="2762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2475" lIns="92475" spcFirstLastPara="1" rIns="92475" wrap="square" tIns="924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the minds of individuals on the team?</a:t>
            </a:r>
            <a:endParaRPr b="1" sz="9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00000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69" name="Google Shape;469;p38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9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75" name="Google Shape;475;p39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476" name="Google Shape;476;p39"/>
          <p:cNvGraphicFramePr/>
          <p:nvPr/>
        </p:nvGraphicFramePr>
        <p:xfrm>
          <a:off x="373675" y="129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987675"/>
                <a:gridCol w="1987675"/>
                <a:gridCol w="1987675"/>
                <a:gridCol w="1987675"/>
                <a:gridCol w="1987675"/>
              </a:tblGrid>
              <a:tr h="64707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If the solution was a...?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510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Physical object or a thing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8D86FC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or process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Person or set of people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Digital interaction</a:t>
                      </a:r>
                      <a:r>
                        <a:rPr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Piece of</a:t>
                      </a:r>
                      <a:r>
                        <a:rPr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communication</a:t>
                      </a:r>
                      <a:endParaRPr i="1">
                        <a:solidFill>
                          <a:srgbClr val="8D86FC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77" name="Google Shape;477;p39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0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83" name="Google Shape;483;p40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484" name="Google Shape;484;p40"/>
          <p:cNvGraphicFramePr/>
          <p:nvPr/>
        </p:nvGraphicFramePr>
        <p:xfrm>
          <a:off x="420925" y="1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479125"/>
                <a:gridCol w="2479125"/>
                <a:gridCol w="2479125"/>
                <a:gridCol w="2479125"/>
              </a:tblGrid>
              <a:tr h="2636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Substituting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Some part or whole of something?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Combining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Two or more parts of something into something new?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Adapting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 something else that has worked?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Modifying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Magnifying or minimising some part or the whole of something?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5" name="Google Shape;485;p40"/>
          <p:cNvGraphicFramePr/>
          <p:nvPr/>
        </p:nvGraphicFramePr>
        <p:xfrm>
          <a:off x="1436800" y="415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479125"/>
                <a:gridCol w="2479125"/>
                <a:gridCol w="2479125"/>
              </a:tblGrid>
              <a:tr h="295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Putting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Something to a different use than initially thought?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Eliminating</a:t>
                      </a:r>
                      <a:r>
                        <a:rPr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Some part or entirety of something?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Rearranging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sequence or order of parts of something?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86" name="Google Shape;486;p40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1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492" name="Google Shape;492;p41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CONCEPT PRIORITISATION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493" name="Google Shape;493;p41"/>
          <p:cNvGraphicFramePr/>
          <p:nvPr/>
        </p:nvGraphicFramePr>
        <p:xfrm>
          <a:off x="457175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3099025"/>
                <a:gridCol w="1113100"/>
                <a:gridCol w="1113100"/>
                <a:gridCol w="1113100"/>
                <a:gridCol w="1113100"/>
                <a:gridCol w="1113100"/>
                <a:gridCol w="1113100"/>
              </a:tblGrid>
              <a:tr h="6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1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2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3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4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5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 6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solves for the problem or opportunity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It reflects the  insights and learnings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Users will find it desirable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team is excited about it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4" name="Google Shape;494;p41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547483" y="14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823200"/>
                <a:gridCol w="4823200"/>
              </a:tblGrid>
              <a:tr h="2857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Strengths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does your product do best?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Weaknesses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current shortcomings of your product?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8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Opportunities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you improve your product?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Threats</a:t>
                      </a:r>
                      <a:r>
                        <a:rPr b="1" lang="en" sz="12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external forces might limit your product?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SWOT ANALYSIS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00" name="Google Shape;500;p42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SERVICE BLUEPRINT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01" name="Google Shape;501;p42"/>
          <p:cNvGraphicFramePr/>
          <p:nvPr/>
        </p:nvGraphicFramePr>
        <p:xfrm>
          <a:off x="395838" y="1364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421325"/>
                <a:gridCol w="1421325"/>
                <a:gridCol w="1421325"/>
                <a:gridCol w="1421325"/>
                <a:gridCol w="1421325"/>
                <a:gridCol w="1421325"/>
                <a:gridCol w="1421325"/>
              </a:tblGrid>
              <a:tr h="55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AWARENESS BUILDING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DELIVERY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RETENTION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1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1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2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3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4 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5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Touchpoint 6</a:t>
                      </a:r>
                      <a:endParaRPr b="1"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 Touchpoints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 Touchpoints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External Actors</a:t>
                      </a:r>
                      <a:endParaRPr sz="11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02" name="Google Shape;502;p42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49275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09" name="Google Shape;509;p43"/>
          <p:cNvGrpSpPr/>
          <p:nvPr/>
        </p:nvGrpSpPr>
        <p:grpSpPr>
          <a:xfrm>
            <a:off x="677971" y="1083205"/>
            <a:ext cx="9336073" cy="5666998"/>
            <a:chOff x="484725" y="807185"/>
            <a:chExt cx="9835728" cy="5867065"/>
          </a:xfrm>
        </p:grpSpPr>
        <p:sp>
          <p:nvSpPr>
            <p:cNvPr id="510" name="Google Shape;510;p4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1" name="Google Shape;511;p4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2" name="Google Shape;512;p4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3" name="Google Shape;513;p4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4" name="Google Shape;514;p4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5" name="Google Shape;515;p4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6" name="Google Shape;516;p4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7" name="Google Shape;517;p4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518" name="Google Shape;518;p43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19" name="Google Shape;519;p43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0" name="Google Shape;520;p43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1" name="Google Shape;521;p43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2" name="Google Shape;522;p43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3" name="Google Shape;523;p43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4" name="Google Shape;524;p43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25" name="Google Shape;525;p43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526" name="Google Shape;526;p4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32" name="Google Shape;532;p44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33" name="Google Shape;533;p44"/>
          <p:cNvGrpSpPr/>
          <p:nvPr/>
        </p:nvGrpSpPr>
        <p:grpSpPr>
          <a:xfrm>
            <a:off x="828729" y="1424412"/>
            <a:ext cx="1282439" cy="2639484"/>
            <a:chOff x="437725" y="1213400"/>
            <a:chExt cx="1361400" cy="2802000"/>
          </a:xfrm>
        </p:grpSpPr>
        <p:sp>
          <p:nvSpPr>
            <p:cNvPr id="534" name="Google Shape;534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44"/>
          <p:cNvGrpSpPr/>
          <p:nvPr/>
        </p:nvGrpSpPr>
        <p:grpSpPr>
          <a:xfrm>
            <a:off x="3310910" y="1424412"/>
            <a:ext cx="1282439" cy="2639484"/>
            <a:chOff x="437725" y="1213400"/>
            <a:chExt cx="1361400" cy="2802000"/>
          </a:xfrm>
        </p:grpSpPr>
        <p:sp>
          <p:nvSpPr>
            <p:cNvPr id="538" name="Google Shape;538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44"/>
          <p:cNvGrpSpPr/>
          <p:nvPr/>
        </p:nvGrpSpPr>
        <p:grpSpPr>
          <a:xfrm>
            <a:off x="5945865" y="1424412"/>
            <a:ext cx="1282439" cy="2639484"/>
            <a:chOff x="437725" y="1213400"/>
            <a:chExt cx="1361400" cy="2802000"/>
          </a:xfrm>
        </p:grpSpPr>
        <p:sp>
          <p:nvSpPr>
            <p:cNvPr id="542" name="Google Shape;542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44"/>
          <p:cNvGrpSpPr/>
          <p:nvPr/>
        </p:nvGrpSpPr>
        <p:grpSpPr>
          <a:xfrm>
            <a:off x="8580837" y="1368787"/>
            <a:ext cx="1282439" cy="2639484"/>
            <a:chOff x="437725" y="1213400"/>
            <a:chExt cx="1361400" cy="2802000"/>
          </a:xfrm>
        </p:grpSpPr>
        <p:sp>
          <p:nvSpPr>
            <p:cNvPr id="546" name="Google Shape;546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44"/>
          <p:cNvGrpSpPr/>
          <p:nvPr/>
        </p:nvGrpSpPr>
        <p:grpSpPr>
          <a:xfrm>
            <a:off x="828729" y="4313731"/>
            <a:ext cx="1282439" cy="2639484"/>
            <a:chOff x="437725" y="1213400"/>
            <a:chExt cx="1361400" cy="2802000"/>
          </a:xfrm>
        </p:grpSpPr>
        <p:sp>
          <p:nvSpPr>
            <p:cNvPr id="550" name="Google Shape;550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44"/>
          <p:cNvGrpSpPr/>
          <p:nvPr/>
        </p:nvGrpSpPr>
        <p:grpSpPr>
          <a:xfrm>
            <a:off x="3310910" y="4313731"/>
            <a:ext cx="1282439" cy="2639484"/>
            <a:chOff x="437725" y="1213400"/>
            <a:chExt cx="1361400" cy="2802000"/>
          </a:xfrm>
        </p:grpSpPr>
        <p:sp>
          <p:nvSpPr>
            <p:cNvPr id="554" name="Google Shape;554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" name="Google Shape;557;p44"/>
          <p:cNvGrpSpPr/>
          <p:nvPr/>
        </p:nvGrpSpPr>
        <p:grpSpPr>
          <a:xfrm>
            <a:off x="5945865" y="4313731"/>
            <a:ext cx="1282439" cy="2639484"/>
            <a:chOff x="437725" y="1213400"/>
            <a:chExt cx="1361400" cy="2802000"/>
          </a:xfrm>
        </p:grpSpPr>
        <p:sp>
          <p:nvSpPr>
            <p:cNvPr id="558" name="Google Shape;558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4"/>
          <p:cNvGrpSpPr/>
          <p:nvPr/>
        </p:nvGrpSpPr>
        <p:grpSpPr>
          <a:xfrm>
            <a:off x="8580837" y="4258106"/>
            <a:ext cx="1282439" cy="2639484"/>
            <a:chOff x="437725" y="1213400"/>
            <a:chExt cx="1361400" cy="2802000"/>
          </a:xfrm>
        </p:grpSpPr>
        <p:sp>
          <p:nvSpPr>
            <p:cNvPr id="562" name="Google Shape;562;p44"/>
            <p:cNvSpPr/>
            <p:nvPr/>
          </p:nvSpPr>
          <p:spPr>
            <a:xfrm>
              <a:off x="437725" y="1213400"/>
              <a:ext cx="1361400" cy="28020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517025" y="1557025"/>
              <a:ext cx="1202700" cy="214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1019275" y="3714150"/>
              <a:ext cx="198300" cy="198300"/>
            </a:xfrm>
            <a:prstGeom prst="ellipse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4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71" name="Google Shape;571;p45"/>
          <p:cNvSpPr txBox="1"/>
          <p:nvPr/>
        </p:nvSpPr>
        <p:spPr>
          <a:xfrm>
            <a:off x="221925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SCENARIOS</a:t>
            </a:r>
            <a:endParaRPr>
              <a:solidFill>
                <a:srgbClr val="8D86FC"/>
              </a:solidFill>
            </a:endParaRPr>
          </a:p>
        </p:txBody>
      </p:sp>
      <p:grpSp>
        <p:nvGrpSpPr>
          <p:cNvPr id="572" name="Google Shape;572;p45"/>
          <p:cNvGrpSpPr/>
          <p:nvPr/>
        </p:nvGrpSpPr>
        <p:grpSpPr>
          <a:xfrm>
            <a:off x="677978" y="1080436"/>
            <a:ext cx="9474084" cy="6033212"/>
            <a:chOff x="484725" y="807256"/>
            <a:chExt cx="2333403" cy="2733919"/>
          </a:xfrm>
        </p:grpSpPr>
        <p:sp>
          <p:nvSpPr>
            <p:cNvPr id="573" name="Google Shape;573;p45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One-Liner </a:t>
              </a:r>
              <a:endParaRPr sz="12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574" name="Google Shape;574;p45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Concept Visual</a:t>
              </a:r>
              <a:endParaRPr b="1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2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575" name="Google Shape;575;p45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6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50" y="5780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8B8C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MENTOR CHECK-IN</a:t>
            </a:r>
            <a:endParaRPr>
              <a:solidFill>
                <a:srgbClr val="EB8B8C"/>
              </a:solidFill>
            </a:endParaRPr>
          </a:p>
        </p:txBody>
      </p:sp>
      <p:graphicFrame>
        <p:nvGraphicFramePr>
          <p:cNvPr id="582" name="Google Shape;582;p46"/>
          <p:cNvGraphicFramePr/>
          <p:nvPr/>
        </p:nvGraphicFramePr>
        <p:xfrm>
          <a:off x="541638" y="1285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859625"/>
                <a:gridCol w="4859625"/>
              </a:tblGrid>
              <a:tr h="201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Introduce Yourself</a:t>
                      </a:r>
                      <a:endParaRPr b="1" sz="1200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01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Present your Product or Service</a:t>
                      </a:r>
                      <a:endParaRPr sz="1200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01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Collect Feedback</a:t>
                      </a:r>
                      <a:endParaRPr b="1" sz="1200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83" name="Google Shape;583;p46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7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89" name="Google Shape;589;p47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B8B8C"/>
                </a:solidFill>
                <a:latin typeface="IBM Plex Sans"/>
                <a:ea typeface="IBM Plex Sans"/>
                <a:cs typeface="IBM Plex Sans"/>
                <a:sym typeface="IBM Plex Sans"/>
              </a:rPr>
              <a:t>SPEED DATING</a:t>
            </a:r>
            <a:endParaRPr>
              <a:solidFill>
                <a:srgbClr val="EB8B8C"/>
              </a:solidFill>
            </a:endParaRPr>
          </a:p>
        </p:txBody>
      </p:sp>
      <p:graphicFrame>
        <p:nvGraphicFramePr>
          <p:cNvPr id="590" name="Google Shape;590;p47"/>
          <p:cNvGraphicFramePr/>
          <p:nvPr/>
        </p:nvGraphicFramePr>
        <p:xfrm>
          <a:off x="499788" y="1445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745475"/>
                <a:gridCol w="4745475"/>
              </a:tblGrid>
              <a:tr h="7909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Time:</a:t>
                      </a:r>
                      <a:endParaRPr b="1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  <a:tr h="24270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EB8B8C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Talking points:</a:t>
                      </a:r>
                      <a:endParaRPr b="1">
                        <a:solidFill>
                          <a:srgbClr val="EB8B8C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2427050">
                <a:tc gridSpan="2" vMerge="1"/>
                <a:tc hMerge="1" vMerge="1"/>
              </a:tr>
            </a:tbl>
          </a:graphicData>
        </a:graphic>
      </p:graphicFrame>
      <p:sp>
        <p:nvSpPr>
          <p:cNvPr id="591" name="Google Shape;591;p47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8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7" name="Google Shape;597;p48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NUDGE </a:t>
            </a:r>
            <a:endParaRPr>
              <a:solidFill>
                <a:srgbClr val="6BD5D3"/>
              </a:solidFill>
            </a:endParaRPr>
          </a:p>
        </p:txBody>
      </p:sp>
      <p:graphicFrame>
        <p:nvGraphicFramePr>
          <p:cNvPr id="598" name="Google Shape;598;p48"/>
          <p:cNvGraphicFramePr/>
          <p:nvPr/>
        </p:nvGraphicFramePr>
        <p:xfrm>
          <a:off x="449906" y="1131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372375"/>
                <a:gridCol w="1586650"/>
                <a:gridCol w="3434275"/>
                <a:gridCol w="3434275"/>
              </a:tblGrid>
              <a:tr h="7255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Choice/Decision Moment and Nature: 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Current Choice/Decision: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Ideal Choice/Decision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2552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User/Stakeholder - Needs, Attitudes, Behaviours / Persona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Investigate I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centives 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incentives and disincentives influencing choice for the user/stakeholder?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incentives and disincentives could be explored to change behavior?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nderstand Choices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different choices before the user/stakeholder? What are the costs and benefits involved? What are the gaps in understanding?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cost vs. benefit relation should be explored to change behavior?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Consider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efaults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defaults that could potentially be set for the user/stakeholder? 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defaults could be explored to change behavior?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ive Feedback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At what points of choosing would feedback be useful? What feedback is missing right now?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feedback could be explored?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3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Expect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</a:t>
                      </a: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rrors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typical errors/mistakes that people make when they are choosing? 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errors could be expected and accommodated? How?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99" name="Google Shape;599;p48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05" name="Google Shape;605;p49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 Framework</a:t>
            </a:r>
            <a:endParaRPr>
              <a:solidFill>
                <a:srgbClr val="6BD5D3"/>
              </a:solidFill>
            </a:endParaRPr>
          </a:p>
        </p:txBody>
      </p:sp>
      <p:graphicFrame>
        <p:nvGraphicFramePr>
          <p:cNvPr id="606" name="Google Shape;606;p49"/>
          <p:cNvGraphicFramePr/>
          <p:nvPr/>
        </p:nvGraphicFramePr>
        <p:xfrm>
          <a:off x="454631" y="116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7127425"/>
                <a:gridCol w="2690800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Current Behaviour and Challenge: </a:t>
                      </a:r>
                      <a:endParaRPr b="1"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Desired Behaviour Change: </a:t>
                      </a:r>
                      <a:endParaRPr sz="14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17625">
                <a:tc gridSpan="2" vMerge="1"/>
                <a:tc hMerge="1" vMerge="1"/>
              </a:tr>
              <a:tr h="2422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Direct the Rider |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Rationale</a:t>
                      </a:r>
                      <a:endParaRPr sz="10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</a:tr>
              <a:tr h="4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 THE BRIGHT SPOTS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working? Who is it working for? How is it working? What can we clone, copy, or build on?</a:t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current behaviors that one can build on?</a:t>
                      </a:r>
                      <a:endParaRPr b="1" sz="8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SCRIPT THE CRITICAL MOVES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specific behaviours can we focus on? How can these specific behaviours contribute to bigger change?</a:t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specific behaviors to focus on?</a:t>
                      </a:r>
                      <a:endParaRPr b="1" sz="8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 TO THE DESTINATION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vision for change? What does it look like? What would be goals that change would meet?</a:t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vision of change?</a:t>
                      </a:r>
                      <a:endParaRPr b="1" sz="8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9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Motivate the Elephant |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Emotion</a:t>
                      </a:r>
                      <a:endParaRPr sz="10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</a:tr>
              <a:tr h="22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FIND THE FEELING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feelings drive need for change? What are negative feelings? What are positive feelings? How to focus on positive motivation?</a:t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primary emotion that can drive change?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SHRINK THE CHANGE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one get started? How can the steps be kept simple and achievable? How can we create a sense of accomplishment soon?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first small step towards change?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GROW YOUR PEOPLE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provide confidence to people? How do we equip them with skills,knowledge, tools, rewards that encourage them?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change be encouraged/incentivised?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Shape the Path |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Environment</a:t>
                      </a:r>
                      <a:endParaRPr sz="10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TWEAK THE ENVIRONMENT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we realise behaviour change by changing something about the context or physical space itself? What can we add or eliminate?</a:t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the environment be used to enable change?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BUILD HABITS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facilitate new behaviour to become habits? How do we make it consistent? How do we make it visible and accountable?</a:t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behavior be repeated?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RALLY THE HERD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spread the behaviour from individuals to a group? How do we get sanction from others? How do we get others excited?</a:t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change involve and spread to other people?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07" name="Google Shape;607;p49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0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613" name="Google Shape;613;p50"/>
          <p:cNvGraphicFramePr/>
          <p:nvPr/>
        </p:nvGraphicFramePr>
        <p:xfrm>
          <a:off x="446938" y="12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4977175"/>
                <a:gridCol w="4977175"/>
              </a:tblGrid>
              <a:tr h="2894350">
                <a:tc>
                  <a:txBody>
                    <a:bodyPr/>
                    <a:lstStyle/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Triggers</a:t>
                      </a:r>
                      <a:endParaRPr b="1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Internal Trigger: 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do users really want? What pain is your product 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or service relieving? 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External Trigger: 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kind of external triggers bring users to your 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11430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product or service - Paid, Earned, Relationship, Owned.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87193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Action</a:t>
                      </a:r>
                      <a:endParaRPr b="1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to we simplify and ease action in terms of - Time, Money, Physical Effort, Brain Cycles, Social Deviance, Non-routine?</a:t>
                      </a:r>
                      <a:endParaRPr sz="900">
                        <a:solidFill>
                          <a:srgbClr val="000000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marR="889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8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do users invest in the product or service? What investment are they making in terms of content, data, followers, reputation, skill?</a:t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Investment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171450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to we offer reward to users? What are rewards of the tribe, rewards of the hunt, and rewards of the self? How is variability created?</a:t>
                      </a:r>
                      <a:endParaRPr b="1" sz="9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7193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Variable Reward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14" name="Google Shape;614;p50"/>
          <p:cNvSpPr/>
          <p:nvPr/>
        </p:nvSpPr>
        <p:spPr>
          <a:xfrm>
            <a:off x="4463114" y="3060450"/>
            <a:ext cx="1763100" cy="1710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5" name="Google Shape;615;p50"/>
          <p:cNvGrpSpPr/>
          <p:nvPr/>
        </p:nvGrpSpPr>
        <p:grpSpPr>
          <a:xfrm>
            <a:off x="4682001" y="3221896"/>
            <a:ext cx="1325347" cy="1387097"/>
            <a:chOff x="4423409" y="2640946"/>
            <a:chExt cx="1901775" cy="2047375"/>
          </a:xfrm>
        </p:grpSpPr>
        <p:sp>
          <p:nvSpPr>
            <p:cNvPr id="616" name="Google Shape;616;p50"/>
            <p:cNvSpPr/>
            <p:nvPr/>
          </p:nvSpPr>
          <p:spPr>
            <a:xfrm>
              <a:off x="4423409" y="2640946"/>
              <a:ext cx="1901775" cy="2047375"/>
            </a:xfrm>
            <a:custGeom>
              <a:rect b="b" l="l" r="r" t="t"/>
              <a:pathLst>
                <a:path extrusionOk="0" h="81895" w="76071">
                  <a:moveTo>
                    <a:pt x="1968" y="7201"/>
                  </a:moveTo>
                  <a:cubicBezTo>
                    <a:pt x="5835" y="6084"/>
                    <a:pt x="17778" y="1443"/>
                    <a:pt x="25168" y="498"/>
                  </a:cubicBezTo>
                  <a:cubicBezTo>
                    <a:pt x="32558" y="-447"/>
                    <a:pt x="39776" y="-17"/>
                    <a:pt x="46306" y="1530"/>
                  </a:cubicBezTo>
                  <a:cubicBezTo>
                    <a:pt x="52836" y="3077"/>
                    <a:pt x="59796" y="5827"/>
                    <a:pt x="64350" y="9779"/>
                  </a:cubicBezTo>
                  <a:cubicBezTo>
                    <a:pt x="68904" y="13732"/>
                    <a:pt x="71740" y="19058"/>
                    <a:pt x="73630" y="25245"/>
                  </a:cubicBezTo>
                  <a:cubicBezTo>
                    <a:pt x="75521" y="31432"/>
                    <a:pt x="76724" y="39939"/>
                    <a:pt x="75693" y="46899"/>
                  </a:cubicBezTo>
                  <a:cubicBezTo>
                    <a:pt x="74662" y="53859"/>
                    <a:pt x="72256" y="61249"/>
                    <a:pt x="67444" y="67006"/>
                  </a:cubicBezTo>
                  <a:cubicBezTo>
                    <a:pt x="62632" y="72763"/>
                    <a:pt x="55242" y="79894"/>
                    <a:pt x="46821" y="81441"/>
                  </a:cubicBezTo>
                  <a:cubicBezTo>
                    <a:pt x="38400" y="82988"/>
                    <a:pt x="24566" y="80411"/>
                    <a:pt x="16919" y="76286"/>
                  </a:cubicBezTo>
                  <a:cubicBezTo>
                    <a:pt x="9272" y="72162"/>
                    <a:pt x="3085" y="64771"/>
                    <a:pt x="937" y="56694"/>
                  </a:cubicBezTo>
                  <a:cubicBezTo>
                    <a:pt x="-1211" y="48617"/>
                    <a:pt x="552" y="34679"/>
                    <a:pt x="4030" y="27823"/>
                  </a:cubicBezTo>
                  <a:cubicBezTo>
                    <a:pt x="7508" y="20967"/>
                    <a:pt x="18843" y="17602"/>
                    <a:pt x="21806" y="15558"/>
                  </a:cubicBezTo>
                </a:path>
              </a:pathLst>
            </a:custGeom>
            <a:noFill/>
            <a:ln cap="flat" cmpd="sng" w="2857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7" name="Google Shape;617;p50"/>
            <p:cNvSpPr/>
            <p:nvPr/>
          </p:nvSpPr>
          <p:spPr>
            <a:xfrm rot="4646049">
              <a:off x="4829056" y="2967310"/>
              <a:ext cx="201322" cy="187691"/>
            </a:xfrm>
            <a:prstGeom prst="triangle">
              <a:avLst>
                <a:gd fmla="val 50000" name="adj"/>
              </a:avLst>
            </a:prstGeom>
            <a:solidFill>
              <a:srgbClr val="00000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8" name="Google Shape;618;p50"/>
          <p:cNvSpPr txBox="1"/>
          <p:nvPr/>
        </p:nvSpPr>
        <p:spPr>
          <a:xfrm>
            <a:off x="4866025" y="3668741"/>
            <a:ext cx="9573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HOOK</a:t>
            </a:r>
            <a:endParaRPr b="1">
              <a:solidFill>
                <a:srgbClr val="6BD5D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9" name="Google Shape;619;p50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HOOK MODEL</a:t>
            </a:r>
            <a:endParaRPr>
              <a:solidFill>
                <a:srgbClr val="6BD5D3"/>
              </a:solidFill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1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TEN TYPES OF INNOVATION</a:t>
            </a:r>
            <a:endParaRPr>
              <a:solidFill>
                <a:srgbClr val="68ACE1"/>
              </a:solidFill>
            </a:endParaRPr>
          </a:p>
        </p:txBody>
      </p:sp>
      <p:graphicFrame>
        <p:nvGraphicFramePr>
          <p:cNvPr id="627" name="Google Shape;627;p51"/>
          <p:cNvGraphicFramePr/>
          <p:nvPr/>
        </p:nvGraphicFramePr>
        <p:xfrm>
          <a:off x="462256" y="1200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</a:tblGrid>
              <a:tr h="366025">
                <a:tc grid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Innovation Differentiator:</a:t>
                      </a:r>
                      <a:endParaRPr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905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Configuration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do you innovate currently?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Offering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do you innovate currently?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Experience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do you innovate currently?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54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Profit Model 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Network 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Structure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Process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Product Performance</a:t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Product System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Channel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Brand 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Customer Engagement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28" name="Google Shape;628;p51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272633" y="1117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029350"/>
                <a:gridCol w="2029350"/>
                <a:gridCol w="2029350"/>
                <a:gridCol w="2029350"/>
                <a:gridCol w="2029350"/>
              </a:tblGrid>
              <a:tr h="3749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Vision: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Mission:</a:t>
                      </a:r>
                      <a:endParaRPr b="1"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4282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Resources &amp; Inputs 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resources and capabilities you need to implement your strategy?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Activities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key activities that you intend to undertake to achieve your strategy?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Outputs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outputs or results that your investments and activities will create? 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Outcomes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short-medium term change your investments and activities will create? 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Impact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long term change your investments and activities will create?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22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Assumptions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-15240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THEORY OF CHANGE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2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4" name="Google Shape;634;p52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SCALE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635" name="Google Shape;635;p52"/>
          <p:cNvSpPr/>
          <p:nvPr/>
        </p:nvSpPr>
        <p:spPr>
          <a:xfrm>
            <a:off x="3084287" y="1226383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 sz="800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6" name="Google Shape;636;p52"/>
          <p:cNvSpPr/>
          <p:nvPr/>
        </p:nvSpPr>
        <p:spPr>
          <a:xfrm>
            <a:off x="8685081" y="1226383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7" name="Google Shape;637;p52"/>
          <p:cNvSpPr/>
          <p:nvPr/>
        </p:nvSpPr>
        <p:spPr>
          <a:xfrm>
            <a:off x="3084287" y="2051901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8" name="Google Shape;638;p52"/>
          <p:cNvSpPr/>
          <p:nvPr/>
        </p:nvSpPr>
        <p:spPr>
          <a:xfrm>
            <a:off x="8685081" y="2051901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39" name="Google Shape;639;p52"/>
          <p:cNvSpPr/>
          <p:nvPr/>
        </p:nvSpPr>
        <p:spPr>
          <a:xfrm>
            <a:off x="3084287" y="291963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0" name="Google Shape;640;p52"/>
          <p:cNvSpPr/>
          <p:nvPr/>
        </p:nvSpPr>
        <p:spPr>
          <a:xfrm>
            <a:off x="8685081" y="291963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1" name="Google Shape;641;p52"/>
          <p:cNvSpPr/>
          <p:nvPr/>
        </p:nvSpPr>
        <p:spPr>
          <a:xfrm>
            <a:off x="3084287" y="3745150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2" name="Google Shape;642;p52"/>
          <p:cNvSpPr/>
          <p:nvPr/>
        </p:nvSpPr>
        <p:spPr>
          <a:xfrm>
            <a:off x="8685081" y="3745150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3" name="Google Shape;643;p52"/>
          <p:cNvSpPr/>
          <p:nvPr/>
        </p:nvSpPr>
        <p:spPr>
          <a:xfrm>
            <a:off x="3084287" y="4570667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4" name="Google Shape;644;p52"/>
          <p:cNvSpPr/>
          <p:nvPr/>
        </p:nvSpPr>
        <p:spPr>
          <a:xfrm>
            <a:off x="8685081" y="4570667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45" name="Google Shape;645;p52"/>
          <p:cNvCxnSpPr>
            <a:stCxn id="635" idx="3"/>
            <a:endCxn id="636" idx="1"/>
          </p:cNvCxnSpPr>
          <p:nvPr/>
        </p:nvCxnSpPr>
        <p:spPr>
          <a:xfrm>
            <a:off x="4059287" y="1543783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52"/>
          <p:cNvCxnSpPr>
            <a:stCxn id="637" idx="3"/>
            <a:endCxn id="638" idx="1"/>
          </p:cNvCxnSpPr>
          <p:nvPr/>
        </p:nvCxnSpPr>
        <p:spPr>
          <a:xfrm>
            <a:off x="4059287" y="2369301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52"/>
          <p:cNvCxnSpPr>
            <a:endCxn id="640" idx="1"/>
          </p:cNvCxnSpPr>
          <p:nvPr/>
        </p:nvCxnSpPr>
        <p:spPr>
          <a:xfrm>
            <a:off x="4059381" y="3237032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52"/>
          <p:cNvCxnSpPr>
            <a:stCxn id="641" idx="3"/>
            <a:endCxn id="642" idx="1"/>
          </p:cNvCxnSpPr>
          <p:nvPr/>
        </p:nvCxnSpPr>
        <p:spPr>
          <a:xfrm>
            <a:off x="4059287" y="4062550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52"/>
          <p:cNvCxnSpPr>
            <a:stCxn id="643" idx="3"/>
            <a:endCxn id="644" idx="1"/>
          </p:cNvCxnSpPr>
          <p:nvPr/>
        </p:nvCxnSpPr>
        <p:spPr>
          <a:xfrm>
            <a:off x="4059287" y="4888067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52"/>
          <p:cNvSpPr/>
          <p:nvPr/>
        </p:nvSpPr>
        <p:spPr>
          <a:xfrm>
            <a:off x="879530" y="1226383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1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1" name="Google Shape;651;p52"/>
          <p:cNvSpPr/>
          <p:nvPr/>
        </p:nvSpPr>
        <p:spPr>
          <a:xfrm>
            <a:off x="879530" y="2049154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2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879530" y="2932171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53" name="Google Shape;653;p52"/>
          <p:cNvSpPr/>
          <p:nvPr/>
        </p:nvSpPr>
        <p:spPr>
          <a:xfrm>
            <a:off x="879530" y="3738156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54" name="Google Shape;654;p52"/>
          <p:cNvSpPr/>
          <p:nvPr/>
        </p:nvSpPr>
        <p:spPr>
          <a:xfrm>
            <a:off x="879530" y="4584319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5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492494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2"/>
          <p:cNvSpPr/>
          <p:nvPr/>
        </p:nvSpPr>
        <p:spPr>
          <a:xfrm>
            <a:off x="562862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633230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2"/>
          <p:cNvSpPr/>
          <p:nvPr/>
        </p:nvSpPr>
        <p:spPr>
          <a:xfrm>
            <a:off x="703598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2"/>
          <p:cNvSpPr/>
          <p:nvPr/>
        </p:nvSpPr>
        <p:spPr>
          <a:xfrm>
            <a:off x="7739662" y="6194894"/>
            <a:ext cx="292800" cy="302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52"/>
          <p:cNvSpPr txBox="1"/>
          <p:nvPr/>
        </p:nvSpPr>
        <p:spPr>
          <a:xfrm>
            <a:off x="4986586" y="6516600"/>
            <a:ext cx="30000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CCC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Entities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1" name="Google Shape;661;p52"/>
          <p:cNvSpPr/>
          <p:nvPr/>
        </p:nvSpPr>
        <p:spPr>
          <a:xfrm>
            <a:off x="3084287" y="538274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2" name="Google Shape;662;p52"/>
          <p:cNvSpPr/>
          <p:nvPr/>
        </p:nvSpPr>
        <p:spPr>
          <a:xfrm>
            <a:off x="8685081" y="5382742"/>
            <a:ext cx="9750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Scale Extreme </a:t>
            </a:r>
            <a:endParaRPr b="1">
              <a:solidFill>
                <a:srgbClr val="D9D9D9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663" name="Google Shape;663;p52"/>
          <p:cNvCxnSpPr>
            <a:stCxn id="661" idx="3"/>
            <a:endCxn id="662" idx="1"/>
          </p:cNvCxnSpPr>
          <p:nvPr/>
        </p:nvCxnSpPr>
        <p:spPr>
          <a:xfrm>
            <a:off x="4059287" y="5700142"/>
            <a:ext cx="462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4" name="Google Shape;664;p52"/>
          <p:cNvSpPr/>
          <p:nvPr/>
        </p:nvSpPr>
        <p:spPr>
          <a:xfrm>
            <a:off x="879530" y="5396394"/>
            <a:ext cx="1775700" cy="63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9D9D9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Attribute 6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5" name="Google Shape;665;p52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1" name="Google Shape;671;p5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PROPOSITION CANVAS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672" name="Google Shape;672;p53"/>
          <p:cNvSpPr/>
          <p:nvPr/>
        </p:nvSpPr>
        <p:spPr>
          <a:xfrm>
            <a:off x="468925" y="1780950"/>
            <a:ext cx="3772500" cy="3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673" name="Google Shape;673;p53"/>
          <p:cNvSpPr/>
          <p:nvPr/>
        </p:nvSpPr>
        <p:spPr>
          <a:xfrm>
            <a:off x="6560900" y="1780950"/>
            <a:ext cx="3654600" cy="36564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cxnSp>
        <p:nvCxnSpPr>
          <p:cNvPr id="674" name="Google Shape;674;p53"/>
          <p:cNvCxnSpPr/>
          <p:nvPr/>
        </p:nvCxnSpPr>
        <p:spPr>
          <a:xfrm>
            <a:off x="510550" y="1804700"/>
            <a:ext cx="1885200" cy="1826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5" name="Google Shape;675;p53"/>
          <p:cNvCxnSpPr/>
          <p:nvPr/>
        </p:nvCxnSpPr>
        <p:spPr>
          <a:xfrm flipH="1">
            <a:off x="491075" y="3630875"/>
            <a:ext cx="1924200" cy="180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53"/>
          <p:cNvCxnSpPr>
            <a:stCxn id="673" idx="7"/>
          </p:cNvCxnSpPr>
          <p:nvPr/>
        </p:nvCxnSpPr>
        <p:spPr>
          <a:xfrm flipH="1">
            <a:off x="8325796" y="2316417"/>
            <a:ext cx="1354500" cy="131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53"/>
          <p:cNvCxnSpPr>
            <a:stCxn id="673" idx="5"/>
          </p:cNvCxnSpPr>
          <p:nvPr/>
        </p:nvCxnSpPr>
        <p:spPr>
          <a:xfrm rot="10800000">
            <a:off x="8325796" y="3630783"/>
            <a:ext cx="1354500" cy="127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53"/>
          <p:cNvSpPr/>
          <p:nvPr/>
        </p:nvSpPr>
        <p:spPr>
          <a:xfrm>
            <a:off x="4586150" y="1804700"/>
            <a:ext cx="1663800" cy="3656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D86FC"/>
              </a:solidFill>
            </a:endParaRPr>
          </a:p>
        </p:txBody>
      </p:sp>
      <p:cxnSp>
        <p:nvCxnSpPr>
          <p:cNvPr id="679" name="Google Shape;679;p53"/>
          <p:cNvCxnSpPr/>
          <p:nvPr/>
        </p:nvCxnSpPr>
        <p:spPr>
          <a:xfrm flipH="1" rot="10800000">
            <a:off x="2395639" y="3613189"/>
            <a:ext cx="2170800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53"/>
          <p:cNvCxnSpPr/>
          <p:nvPr/>
        </p:nvCxnSpPr>
        <p:spPr>
          <a:xfrm rot="10800000">
            <a:off x="6249950" y="3613264"/>
            <a:ext cx="2095500" cy="1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1" name="Google Shape;681;p53"/>
          <p:cNvSpPr txBox="1"/>
          <p:nvPr/>
        </p:nvSpPr>
        <p:spPr>
          <a:xfrm>
            <a:off x="3092200" y="1806600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Gain Creators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2" name="Google Shape;682;p53"/>
          <p:cNvSpPr txBox="1"/>
          <p:nvPr/>
        </p:nvSpPr>
        <p:spPr>
          <a:xfrm>
            <a:off x="3092200" y="5083200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 Relievers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3" name="Google Shape;683;p53"/>
          <p:cNvSpPr txBox="1"/>
          <p:nvPr/>
        </p:nvSpPr>
        <p:spPr>
          <a:xfrm>
            <a:off x="517489" y="3475200"/>
            <a:ext cx="16638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Products &amp; Services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4" name="Google Shape;684;p53"/>
          <p:cNvSpPr txBox="1"/>
          <p:nvPr/>
        </p:nvSpPr>
        <p:spPr>
          <a:xfrm>
            <a:off x="6594675" y="3127625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Gains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5" name="Google Shape;685;p53"/>
          <p:cNvSpPr txBox="1"/>
          <p:nvPr/>
        </p:nvSpPr>
        <p:spPr>
          <a:xfrm>
            <a:off x="6614311" y="3756861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Pains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6" name="Google Shape;686;p53"/>
          <p:cNvSpPr txBox="1"/>
          <p:nvPr/>
        </p:nvSpPr>
        <p:spPr>
          <a:xfrm>
            <a:off x="8932200" y="3441150"/>
            <a:ext cx="11910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Customer Jobs</a:t>
            </a:r>
            <a:endParaRPr b="1" sz="10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7" name="Google Shape;687;p53"/>
          <p:cNvSpPr txBox="1"/>
          <p:nvPr/>
        </p:nvSpPr>
        <p:spPr>
          <a:xfrm>
            <a:off x="4887250" y="3361647"/>
            <a:ext cx="10419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Value Proposition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8" name="Google Shape;688;p53"/>
          <p:cNvSpPr txBox="1"/>
          <p:nvPr/>
        </p:nvSpPr>
        <p:spPr>
          <a:xfrm>
            <a:off x="488561" y="5519933"/>
            <a:ext cx="10419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VALUE MAP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9" name="Google Shape;689;p53"/>
          <p:cNvSpPr txBox="1"/>
          <p:nvPr/>
        </p:nvSpPr>
        <p:spPr>
          <a:xfrm>
            <a:off x="8087250" y="5519945"/>
            <a:ext cx="1885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CUSTOMER PROFILE MAP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90" name="Google Shape;690;p5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4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96" name="Google Shape;696;p54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A/B/n TESTING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697" name="Google Shape;697;p54"/>
          <p:cNvGraphicFramePr/>
          <p:nvPr/>
        </p:nvGraphicFramePr>
        <p:xfrm>
          <a:off x="476325" y="11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358775"/>
                <a:gridCol w="1280250"/>
                <a:gridCol w="2366775"/>
                <a:gridCol w="2366775"/>
                <a:gridCol w="2366775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Purpose of Test: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Metrics of Success/Failure</a:t>
                      </a:r>
                      <a:r>
                        <a:rPr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Versions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 A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 B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Version “n”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Testing Format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you want to test? (visual concept, prototype, or actual product/service)</a:t>
                      </a:r>
                      <a:endParaRPr b="1" sz="9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Testing Scope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specific things being tested? How do the versions vary from each other?</a:t>
                      </a:r>
                      <a:endParaRPr b="1" sz="9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Constants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stays the same across the versions?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 Variables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changes for this version? How?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 Variables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changes for this version? How?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 Variables</a:t>
                      </a:r>
                      <a:endParaRPr b="1"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changes for this version? How?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Tester Profile &amp; Sample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do you 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Types of Users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different profiles/types/groups  of testers?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Sample sizes for different types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90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 Learnings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did you learn from the test?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Test Results (by each type/group)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549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Feedback (by each type/group)</a:t>
                      </a:r>
                      <a:endParaRPr b="1" sz="9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98" name="Google Shape;698;p54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5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04" name="Google Shape;704;p55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GAMIFICATION BOARD</a:t>
            </a:r>
            <a:endParaRPr>
              <a:solidFill>
                <a:srgbClr val="6BD5D3"/>
              </a:solidFill>
            </a:endParaRPr>
          </a:p>
        </p:txBody>
      </p:sp>
      <p:graphicFrame>
        <p:nvGraphicFramePr>
          <p:cNvPr id="705" name="Google Shape;705;p55"/>
          <p:cNvGraphicFramePr/>
          <p:nvPr/>
        </p:nvGraphicFramePr>
        <p:xfrm>
          <a:off x="476325" y="11133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3766800"/>
                <a:gridCol w="1539550"/>
                <a:gridCol w="1539550"/>
                <a:gridCol w="1539550"/>
                <a:gridCol w="1539550"/>
              </a:tblGrid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Broad Goal  of Gamification: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Game Dynamics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are the specific goals of using gamification in this case? What game dynamics are being used?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Competition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Collaboration</a:t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</a:rPr>
                        <a:t>Progress &amp; Achievement</a:t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</a:rPr>
                        <a:t>Exploration and Surprise</a:t>
                      </a:r>
                      <a:endParaRPr b="1" sz="10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Game Mechanics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Missions</a:t>
                      </a:r>
                      <a:r>
                        <a:rPr b="1" lang="en" sz="10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are the broad missions that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users are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to comp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lete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? How are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these missions communicated?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Individual Mission(s) / Team Mission(s)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are the missions and tasks organised in terms of levels.? What is the goal of each level?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One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Two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Three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 n</a:t>
                      </a:r>
                      <a:endParaRPr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Tasks</a:t>
                      </a:r>
                      <a:r>
                        <a:rPr b="1" lang="en" sz="10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are the tasks and actions to be completed by users at each level to achieve the goal? How are these tasks communicated?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1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2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 n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Points</a:t>
                      </a:r>
                      <a:r>
                        <a:rPr b="1" lang="en" sz="1000">
                          <a:solidFill>
                            <a:srgbClr val="3C78D8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are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users scored 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as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users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complete tasks and missions? How do sc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ores vary as per levels?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Levels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Missions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Other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</a:tr>
              <a:tr h="270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Badges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are users awarded beyond points? What are the different kinds of badges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?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What do these badges signify?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One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Two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Three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Badge n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3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Leaderboards 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88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How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are users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shown where they</a:t>
                      </a:r>
                      <a:r>
                        <a:rPr lang="en" sz="900">
                          <a:solidFill>
                            <a:srgbClr val="000000"/>
                          </a:solidFill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 stand vis a vis </a:t>
                      </a:r>
                      <a:r>
                        <a:rPr lang="en" sz="900">
                          <a:latin typeface="IBM Plex Sans Light"/>
                          <a:ea typeface="IBM Plex Sans Light"/>
                          <a:cs typeface="IBM Plex Sans Light"/>
                          <a:sym typeface="IBM Plex Sans Light"/>
                        </a:rPr>
                        <a:t>each other?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Individual Leaderboard(s) / Team Leaderboard(s)</a:t>
                      </a:r>
                      <a:endParaRPr b="1" sz="10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</a:tbl>
          </a:graphicData>
        </a:graphic>
      </p:graphicFrame>
      <p:sp>
        <p:nvSpPr>
          <p:cNvPr id="706" name="Google Shape;706;p55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6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12" name="Google Shape;712;p56"/>
          <p:cNvSpPr txBox="1"/>
          <p:nvPr/>
        </p:nvSpPr>
        <p:spPr>
          <a:xfrm>
            <a:off x="72875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VISIONING POSTER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713" name="Google Shape;713;p56"/>
          <p:cNvSpPr/>
          <p:nvPr/>
        </p:nvSpPr>
        <p:spPr>
          <a:xfrm>
            <a:off x="4238050" y="6420250"/>
            <a:ext cx="2625000" cy="3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Value</a:t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522725" y="1079200"/>
            <a:ext cx="9834900" cy="518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5" name="Google Shape;715;p56"/>
          <p:cNvSpPr/>
          <p:nvPr/>
        </p:nvSpPr>
        <p:spPr>
          <a:xfrm>
            <a:off x="522725" y="6420250"/>
            <a:ext cx="2625000" cy="3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Value</a:t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6" name="Google Shape;716;p56"/>
          <p:cNvSpPr/>
          <p:nvPr/>
        </p:nvSpPr>
        <p:spPr>
          <a:xfrm>
            <a:off x="7732625" y="6420250"/>
            <a:ext cx="2625000" cy="37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IBM Plex Sans"/>
                <a:ea typeface="IBM Plex Sans"/>
                <a:cs typeface="IBM Plex Sans"/>
                <a:sym typeface="IBM Plex Sans"/>
              </a:rPr>
              <a:t>Team Value</a:t>
            </a:r>
            <a:endParaRPr>
              <a:solidFill>
                <a:srgbClr val="B7B7B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7" name="Google Shape;717;p56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505750" y="1335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420125"/>
                <a:gridCol w="2420125"/>
                <a:gridCol w="2420125"/>
                <a:gridCol w="2420125"/>
              </a:tblGrid>
              <a:tr h="72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Timeline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Tasks to be completed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Resources Needed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Teams Involved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2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5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2.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1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3.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8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4.</a:t>
                      </a:r>
                      <a:endParaRPr>
                        <a:solidFill>
                          <a:srgbClr val="68ACE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54650" y="603338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ACTIVITY PLAN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567058" y="13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2008950"/>
                <a:gridCol w="2461200"/>
                <a:gridCol w="2744675"/>
                <a:gridCol w="2343050"/>
              </a:tblGrid>
              <a:tr h="5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Goal 1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Goal 2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Goal 3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Specific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do you want to accomplish? Who needs to be included? When do you want to do this? Why is this a goal?</a:t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79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Measurable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you measure progress and know if you’ve successfully met your goal?</a:t>
                      </a:r>
                      <a:endParaRPr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Achievable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the goal be achieved? What are the steps I should take?</a:t>
                      </a:r>
                      <a:endParaRPr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Relevant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am I setting this goal now? Is it aligned with overall objectives?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57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Time-Bound</a:t>
                      </a:r>
                      <a:endParaRPr b="1" sz="12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What’s the deadline and is it realistic?</a:t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6" name="Google Shape;96;p18"/>
          <p:cNvSpPr txBox="1"/>
          <p:nvPr/>
        </p:nvSpPr>
        <p:spPr>
          <a:xfrm>
            <a:off x="50" y="542200"/>
            <a:ext cx="4064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SMART GOALS</a:t>
            </a:r>
            <a:endParaRPr>
              <a:solidFill>
                <a:srgbClr val="68ACE1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 TREE + 5 WHYS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4203890" y="2411363"/>
            <a:ext cx="997377" cy="2753751"/>
          </a:xfrm>
          <a:custGeom>
            <a:rect b="b" l="l" r="r" t="t"/>
            <a:pathLst>
              <a:path extrusionOk="0" h="61341" w="22217">
                <a:moveTo>
                  <a:pt x="10668" y="0"/>
                </a:moveTo>
                <a:cubicBezTo>
                  <a:pt x="12383" y="3175"/>
                  <a:pt x="19241" y="11557"/>
                  <a:pt x="20955" y="19050"/>
                </a:cubicBezTo>
                <a:cubicBezTo>
                  <a:pt x="22670" y="26543"/>
                  <a:pt x="22606" y="38545"/>
                  <a:pt x="20955" y="44958"/>
                </a:cubicBezTo>
                <a:cubicBezTo>
                  <a:pt x="19304" y="51372"/>
                  <a:pt x="14542" y="54801"/>
                  <a:pt x="11049" y="57531"/>
                </a:cubicBezTo>
                <a:cubicBezTo>
                  <a:pt x="7557" y="60262"/>
                  <a:pt x="1842" y="60706"/>
                  <a:pt x="0" y="6134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Google Shape;105;p19"/>
          <p:cNvSpPr/>
          <p:nvPr/>
        </p:nvSpPr>
        <p:spPr>
          <a:xfrm>
            <a:off x="5878360" y="2351509"/>
            <a:ext cx="824391" cy="2753847"/>
          </a:xfrm>
          <a:custGeom>
            <a:rect b="b" l="l" r="r" t="t"/>
            <a:pathLst>
              <a:path extrusionOk="0" h="103237" w="30905">
                <a:moveTo>
                  <a:pt x="30905" y="0"/>
                </a:moveTo>
                <a:cubicBezTo>
                  <a:pt x="26417" y="4916"/>
                  <a:pt x="9059" y="18587"/>
                  <a:pt x="3974" y="29497"/>
                </a:cubicBezTo>
                <a:cubicBezTo>
                  <a:pt x="-1111" y="40407"/>
                  <a:pt x="-26" y="55529"/>
                  <a:pt x="393" y="65460"/>
                </a:cubicBezTo>
                <a:cubicBezTo>
                  <a:pt x="812" y="75391"/>
                  <a:pt x="1511" y="82786"/>
                  <a:pt x="6489" y="89082"/>
                </a:cubicBezTo>
                <a:cubicBezTo>
                  <a:pt x="11468" y="95378"/>
                  <a:pt x="26302" y="100878"/>
                  <a:pt x="30264" y="10323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Google Shape;106;p19"/>
          <p:cNvSpPr/>
          <p:nvPr/>
        </p:nvSpPr>
        <p:spPr>
          <a:xfrm>
            <a:off x="4913225" y="1999350"/>
            <a:ext cx="634375" cy="976475"/>
          </a:xfrm>
          <a:custGeom>
            <a:rect b="b" l="l" r="r" t="t"/>
            <a:pathLst>
              <a:path extrusionOk="0" h="39059" w="25375">
                <a:moveTo>
                  <a:pt x="0" y="17788"/>
                </a:moveTo>
                <a:cubicBezTo>
                  <a:pt x="3123" y="21325"/>
                  <a:pt x="14661" y="38138"/>
                  <a:pt x="18736" y="39008"/>
                </a:cubicBezTo>
                <a:cubicBezTo>
                  <a:pt x="22811" y="39878"/>
                  <a:pt x="23345" y="29507"/>
                  <a:pt x="24451" y="23006"/>
                </a:cubicBezTo>
                <a:cubicBezTo>
                  <a:pt x="25558" y="16505"/>
                  <a:pt x="25221" y="3834"/>
                  <a:pt x="2537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Google Shape;107;p19"/>
          <p:cNvSpPr/>
          <p:nvPr/>
        </p:nvSpPr>
        <p:spPr>
          <a:xfrm>
            <a:off x="5689769" y="1957075"/>
            <a:ext cx="825325" cy="926425"/>
          </a:xfrm>
          <a:custGeom>
            <a:rect b="b" l="l" r="r" t="t"/>
            <a:pathLst>
              <a:path extrusionOk="0" h="37057" w="33013">
                <a:moveTo>
                  <a:pt x="1094" y="0"/>
                </a:moveTo>
                <a:cubicBezTo>
                  <a:pt x="1175" y="6021"/>
                  <a:pt x="-1713" y="31913"/>
                  <a:pt x="1581" y="36127"/>
                </a:cubicBezTo>
                <a:cubicBezTo>
                  <a:pt x="4875" y="40341"/>
                  <a:pt x="15621" y="29093"/>
                  <a:pt x="20860" y="25283"/>
                </a:cubicBezTo>
                <a:cubicBezTo>
                  <a:pt x="26099" y="21473"/>
                  <a:pt x="30988" y="15270"/>
                  <a:pt x="33013" y="1326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8" name="Google Shape;108;p19"/>
          <p:cNvSpPr/>
          <p:nvPr/>
        </p:nvSpPr>
        <p:spPr>
          <a:xfrm>
            <a:off x="4528862" y="5057446"/>
            <a:ext cx="644369" cy="432582"/>
          </a:xfrm>
          <a:custGeom>
            <a:rect b="b" l="l" r="r" t="t"/>
            <a:pathLst>
              <a:path extrusionOk="0" h="13065" w="20066">
                <a:moveTo>
                  <a:pt x="0" y="6969"/>
                </a:moveTo>
                <a:cubicBezTo>
                  <a:pt x="2604" y="5826"/>
                  <a:pt x="12319" y="556"/>
                  <a:pt x="15621" y="111"/>
                </a:cubicBezTo>
                <a:cubicBezTo>
                  <a:pt x="18923" y="-333"/>
                  <a:pt x="19304" y="2143"/>
                  <a:pt x="19812" y="4302"/>
                </a:cubicBezTo>
                <a:cubicBezTo>
                  <a:pt x="20320" y="6461"/>
                  <a:pt x="18860" y="11605"/>
                  <a:pt x="18669" y="1306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Google Shape;109;p19"/>
          <p:cNvSpPr/>
          <p:nvPr/>
        </p:nvSpPr>
        <p:spPr>
          <a:xfrm>
            <a:off x="5407574" y="5090055"/>
            <a:ext cx="455390" cy="519720"/>
          </a:xfrm>
          <a:custGeom>
            <a:rect b="b" l="l" r="r" t="t"/>
            <a:pathLst>
              <a:path extrusionOk="0" h="11577" w="10144">
                <a:moveTo>
                  <a:pt x="10144" y="11577"/>
                </a:moveTo>
                <a:cubicBezTo>
                  <a:pt x="9192" y="9672"/>
                  <a:pt x="5953" y="1163"/>
                  <a:pt x="4429" y="147"/>
                </a:cubicBezTo>
                <a:cubicBezTo>
                  <a:pt x="2905" y="-869"/>
                  <a:pt x="1738" y="3664"/>
                  <a:pt x="1000" y="5481"/>
                </a:cubicBezTo>
                <a:cubicBezTo>
                  <a:pt x="262" y="7298"/>
                  <a:pt x="167" y="10122"/>
                  <a:pt x="0" y="1105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Google Shape;110;p19"/>
          <p:cNvSpPr/>
          <p:nvPr/>
        </p:nvSpPr>
        <p:spPr>
          <a:xfrm>
            <a:off x="5880014" y="4989921"/>
            <a:ext cx="821083" cy="483031"/>
          </a:xfrm>
          <a:custGeom>
            <a:rect b="b" l="l" r="r" t="t"/>
            <a:pathLst>
              <a:path extrusionOk="0" h="18108" w="30781">
                <a:moveTo>
                  <a:pt x="5132" y="18108"/>
                </a:moveTo>
                <a:cubicBezTo>
                  <a:pt x="4277" y="15864"/>
                  <a:pt x="-99" y="7619"/>
                  <a:pt x="2" y="4643"/>
                </a:cubicBezTo>
                <a:cubicBezTo>
                  <a:pt x="104" y="1667"/>
                  <a:pt x="611" y="-816"/>
                  <a:pt x="5741" y="253"/>
                </a:cubicBezTo>
                <a:cubicBezTo>
                  <a:pt x="10871" y="1322"/>
                  <a:pt x="26608" y="9255"/>
                  <a:pt x="30781" y="1105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Google Shape;111;p19"/>
          <p:cNvSpPr txBox="1"/>
          <p:nvPr/>
        </p:nvSpPr>
        <p:spPr>
          <a:xfrm>
            <a:off x="4751161" y="3374639"/>
            <a:ext cx="1618800" cy="6438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9075" lIns="119075" spcFirstLastPara="1" rIns="119075" wrap="square" tIns="119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rial"/>
              <a:buNone/>
            </a:pPr>
            <a:r>
              <a:t/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674150" y="3462663"/>
            <a:ext cx="1772700" cy="4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Problem/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Opportunity</a:t>
            </a:r>
            <a:endParaRPr b="1" sz="12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133975" y="1519250"/>
            <a:ext cx="147650" cy="280975"/>
          </a:xfrm>
          <a:custGeom>
            <a:rect b="b" l="l" r="r" t="t"/>
            <a:pathLst>
              <a:path extrusionOk="0" h="11239" w="5906">
                <a:moveTo>
                  <a:pt x="5906" y="11239"/>
                </a:moveTo>
                <a:cubicBezTo>
                  <a:pt x="3914" y="7505"/>
                  <a:pt x="1893" y="3785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Google Shape;114;p19"/>
          <p:cNvSpPr/>
          <p:nvPr/>
        </p:nvSpPr>
        <p:spPr>
          <a:xfrm>
            <a:off x="5314950" y="1481150"/>
            <a:ext cx="119075" cy="323850"/>
          </a:xfrm>
          <a:custGeom>
            <a:rect b="b" l="l" r="r" t="t"/>
            <a:pathLst>
              <a:path extrusionOk="0" h="12954" w="4763">
                <a:moveTo>
                  <a:pt x="4763" y="12954"/>
                </a:moveTo>
                <a:cubicBezTo>
                  <a:pt x="2293" y="9073"/>
                  <a:pt x="1119" y="4463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5" name="Google Shape;115;p19"/>
          <p:cNvSpPr/>
          <p:nvPr/>
        </p:nvSpPr>
        <p:spPr>
          <a:xfrm>
            <a:off x="5691200" y="1319225"/>
            <a:ext cx="152400" cy="461950"/>
          </a:xfrm>
          <a:custGeom>
            <a:rect b="b" l="l" r="r" t="t"/>
            <a:pathLst>
              <a:path extrusionOk="0" h="18478" w="6096">
                <a:moveTo>
                  <a:pt x="0" y="18478"/>
                </a:moveTo>
                <a:cubicBezTo>
                  <a:pt x="2899" y="12676"/>
                  <a:pt x="6096" y="6486"/>
                  <a:pt x="6096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Google Shape;116;p19"/>
          <p:cNvSpPr/>
          <p:nvPr/>
        </p:nvSpPr>
        <p:spPr>
          <a:xfrm>
            <a:off x="5795975" y="1376375"/>
            <a:ext cx="190500" cy="409575"/>
          </a:xfrm>
          <a:custGeom>
            <a:rect b="b" l="l" r="r" t="t"/>
            <a:pathLst>
              <a:path extrusionOk="0" h="16383" w="7620">
                <a:moveTo>
                  <a:pt x="0" y="16383"/>
                </a:moveTo>
                <a:cubicBezTo>
                  <a:pt x="2692" y="10995"/>
                  <a:pt x="4927" y="5387"/>
                  <a:pt x="762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17" name="Google Shape;117;p19"/>
          <p:cNvGrpSpPr/>
          <p:nvPr/>
        </p:nvGrpSpPr>
        <p:grpSpPr>
          <a:xfrm>
            <a:off x="5688925" y="1049588"/>
            <a:ext cx="824400" cy="336000"/>
            <a:chOff x="3567050" y="1435450"/>
            <a:chExt cx="824400" cy="336000"/>
          </a:xfrm>
        </p:grpSpPr>
        <p:sp>
          <p:nvSpPr>
            <p:cNvPr id="118" name="Google Shape;118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19" name="Google Shape;119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20" name="Google Shape;120;p19"/>
          <p:cNvGrpSpPr/>
          <p:nvPr/>
        </p:nvGrpSpPr>
        <p:grpSpPr>
          <a:xfrm>
            <a:off x="4718113" y="1196563"/>
            <a:ext cx="824400" cy="336000"/>
            <a:chOff x="3567050" y="1435450"/>
            <a:chExt cx="824400" cy="336000"/>
          </a:xfrm>
        </p:grpSpPr>
        <p:sp>
          <p:nvSpPr>
            <p:cNvPr id="121" name="Google Shape;121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2" name="Google Shape;122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23" name="Google Shape;123;p19"/>
          <p:cNvGrpSpPr/>
          <p:nvPr/>
        </p:nvGrpSpPr>
        <p:grpSpPr>
          <a:xfrm>
            <a:off x="5148338" y="1762450"/>
            <a:ext cx="824400" cy="336000"/>
            <a:chOff x="3567050" y="1435450"/>
            <a:chExt cx="824400" cy="336000"/>
          </a:xfrm>
        </p:grpSpPr>
        <p:sp>
          <p:nvSpPr>
            <p:cNvPr id="124" name="Google Shape;124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5" name="Google Shape;125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26" name="Google Shape;126;p19"/>
          <p:cNvSpPr/>
          <p:nvPr/>
        </p:nvSpPr>
        <p:spPr>
          <a:xfrm>
            <a:off x="4143413" y="2548125"/>
            <a:ext cx="276225" cy="195275"/>
          </a:xfrm>
          <a:custGeom>
            <a:rect b="b" l="l" r="r" t="t"/>
            <a:pathLst>
              <a:path extrusionOk="0" h="7811" w="11049">
                <a:moveTo>
                  <a:pt x="11049" y="0"/>
                </a:moveTo>
                <a:cubicBezTo>
                  <a:pt x="8053" y="3372"/>
                  <a:pt x="3607" y="5103"/>
                  <a:pt x="0" y="78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9"/>
          <p:cNvSpPr/>
          <p:nvPr/>
        </p:nvSpPr>
        <p:spPr>
          <a:xfrm>
            <a:off x="4181513" y="2657675"/>
            <a:ext cx="314325" cy="228600"/>
          </a:xfrm>
          <a:custGeom>
            <a:rect b="b" l="l" r="r" t="t"/>
            <a:pathLst>
              <a:path extrusionOk="0" h="9144" w="12573">
                <a:moveTo>
                  <a:pt x="12573" y="0"/>
                </a:moveTo>
                <a:cubicBezTo>
                  <a:pt x="7938" y="2318"/>
                  <a:pt x="4144" y="6033"/>
                  <a:pt x="0" y="914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28" name="Google Shape;128;p19"/>
          <p:cNvGrpSpPr/>
          <p:nvPr/>
        </p:nvGrpSpPr>
        <p:grpSpPr>
          <a:xfrm>
            <a:off x="3383763" y="2623725"/>
            <a:ext cx="824400" cy="336000"/>
            <a:chOff x="3567050" y="1435450"/>
            <a:chExt cx="824400" cy="336000"/>
          </a:xfrm>
        </p:grpSpPr>
        <p:sp>
          <p:nvSpPr>
            <p:cNvPr id="129" name="Google Shape;129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0" name="Google Shape;130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1" name="Google Shape;131;p19"/>
          <p:cNvSpPr/>
          <p:nvPr/>
        </p:nvSpPr>
        <p:spPr>
          <a:xfrm>
            <a:off x="4293150" y="1966625"/>
            <a:ext cx="271475" cy="428625"/>
          </a:xfrm>
          <a:custGeom>
            <a:rect b="b" l="l" r="r" t="t"/>
            <a:pathLst>
              <a:path extrusionOk="0" h="17145" w="10859">
                <a:moveTo>
                  <a:pt x="10859" y="17145"/>
                </a:moveTo>
                <a:cubicBezTo>
                  <a:pt x="6456" y="12010"/>
                  <a:pt x="3025" y="6051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9"/>
          <p:cNvSpPr/>
          <p:nvPr/>
        </p:nvSpPr>
        <p:spPr>
          <a:xfrm>
            <a:off x="4374125" y="1938050"/>
            <a:ext cx="300025" cy="433400"/>
          </a:xfrm>
          <a:custGeom>
            <a:rect b="b" l="l" r="r" t="t"/>
            <a:pathLst>
              <a:path extrusionOk="0" h="17336" w="12001">
                <a:moveTo>
                  <a:pt x="12001" y="17336"/>
                </a:moveTo>
                <a:cubicBezTo>
                  <a:pt x="7502" y="11937"/>
                  <a:pt x="4965" y="4974"/>
                  <a:pt x="0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33" name="Google Shape;133;p19"/>
          <p:cNvGrpSpPr/>
          <p:nvPr/>
        </p:nvGrpSpPr>
        <p:grpSpPr>
          <a:xfrm>
            <a:off x="3658150" y="1650625"/>
            <a:ext cx="824400" cy="336000"/>
            <a:chOff x="3567050" y="1435450"/>
            <a:chExt cx="824400" cy="336000"/>
          </a:xfrm>
        </p:grpSpPr>
        <p:sp>
          <p:nvSpPr>
            <p:cNvPr id="134" name="Google Shape;134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36" name="Google Shape;136;p19"/>
          <p:cNvGrpSpPr/>
          <p:nvPr/>
        </p:nvGrpSpPr>
        <p:grpSpPr>
          <a:xfrm>
            <a:off x="4404675" y="2378425"/>
            <a:ext cx="824400" cy="336000"/>
            <a:chOff x="3567050" y="1435450"/>
            <a:chExt cx="824400" cy="336000"/>
          </a:xfrm>
        </p:grpSpPr>
        <p:sp>
          <p:nvSpPr>
            <p:cNvPr id="137" name="Google Shape;137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8" name="Google Shape;138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39" name="Google Shape;139;p19"/>
          <p:cNvSpPr/>
          <p:nvPr/>
        </p:nvSpPr>
        <p:spPr>
          <a:xfrm>
            <a:off x="6520650" y="1974425"/>
            <a:ext cx="104775" cy="295275"/>
          </a:xfrm>
          <a:custGeom>
            <a:rect b="b" l="l" r="r" t="t"/>
            <a:pathLst>
              <a:path extrusionOk="0" h="11811" w="4191">
                <a:moveTo>
                  <a:pt x="0" y="11811"/>
                </a:moveTo>
                <a:cubicBezTo>
                  <a:pt x="1868" y="8075"/>
                  <a:pt x="3374" y="4097"/>
                  <a:pt x="4191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Google Shape;140;p19"/>
          <p:cNvSpPr/>
          <p:nvPr/>
        </p:nvSpPr>
        <p:spPr>
          <a:xfrm>
            <a:off x="6711150" y="1950625"/>
            <a:ext cx="42875" cy="323850"/>
          </a:xfrm>
          <a:custGeom>
            <a:rect b="b" l="l" r="r" t="t"/>
            <a:pathLst>
              <a:path extrusionOk="0" h="12954" w="1715">
                <a:moveTo>
                  <a:pt x="0" y="12954"/>
                </a:moveTo>
                <a:cubicBezTo>
                  <a:pt x="492" y="8626"/>
                  <a:pt x="656" y="4225"/>
                  <a:pt x="1715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Google Shape;141;p19"/>
          <p:cNvSpPr/>
          <p:nvPr/>
        </p:nvSpPr>
        <p:spPr>
          <a:xfrm>
            <a:off x="6839750" y="2032850"/>
            <a:ext cx="414350" cy="309550"/>
          </a:xfrm>
          <a:custGeom>
            <a:rect b="b" l="l" r="r" t="t"/>
            <a:pathLst>
              <a:path extrusionOk="0" h="12382" w="16574">
                <a:moveTo>
                  <a:pt x="0" y="12382"/>
                </a:moveTo>
                <a:cubicBezTo>
                  <a:pt x="6458" y="9962"/>
                  <a:pt x="11055" y="4135"/>
                  <a:pt x="16574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Google Shape;142;p19"/>
          <p:cNvSpPr/>
          <p:nvPr/>
        </p:nvSpPr>
        <p:spPr>
          <a:xfrm>
            <a:off x="6873100" y="2175725"/>
            <a:ext cx="438150" cy="323850"/>
          </a:xfrm>
          <a:custGeom>
            <a:rect b="b" l="l" r="r" t="t"/>
            <a:pathLst>
              <a:path extrusionOk="0" h="12954" w="17526">
                <a:moveTo>
                  <a:pt x="0" y="12954"/>
                </a:moveTo>
                <a:cubicBezTo>
                  <a:pt x="5429" y="8127"/>
                  <a:pt x="11028" y="3249"/>
                  <a:pt x="17526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3" name="Google Shape;143;p19"/>
          <p:cNvGrpSpPr/>
          <p:nvPr/>
        </p:nvGrpSpPr>
        <p:grpSpPr>
          <a:xfrm>
            <a:off x="6088850" y="2212125"/>
            <a:ext cx="824400" cy="336000"/>
            <a:chOff x="3567050" y="1435450"/>
            <a:chExt cx="824400" cy="336000"/>
          </a:xfrm>
        </p:grpSpPr>
        <p:sp>
          <p:nvSpPr>
            <p:cNvPr id="144" name="Google Shape;144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46" name="Google Shape;146;p19"/>
          <p:cNvGrpSpPr/>
          <p:nvPr/>
        </p:nvGrpSpPr>
        <p:grpSpPr>
          <a:xfrm>
            <a:off x="7214625" y="1883713"/>
            <a:ext cx="824400" cy="336000"/>
            <a:chOff x="3567050" y="1435450"/>
            <a:chExt cx="824400" cy="336000"/>
          </a:xfrm>
        </p:grpSpPr>
        <p:sp>
          <p:nvSpPr>
            <p:cNvPr id="147" name="Google Shape;147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49" name="Google Shape;149;p19"/>
          <p:cNvGrpSpPr/>
          <p:nvPr/>
        </p:nvGrpSpPr>
        <p:grpSpPr>
          <a:xfrm>
            <a:off x="6127100" y="1673775"/>
            <a:ext cx="824400" cy="336000"/>
            <a:chOff x="3567050" y="1435450"/>
            <a:chExt cx="824400" cy="336000"/>
          </a:xfrm>
        </p:grpSpPr>
        <p:sp>
          <p:nvSpPr>
            <p:cNvPr id="150" name="Google Shape;150;p19"/>
            <p:cNvSpPr txBox="1"/>
            <p:nvPr/>
          </p:nvSpPr>
          <p:spPr>
            <a:xfrm>
              <a:off x="3567050" y="14354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51" name="Google Shape;151;p19"/>
            <p:cNvSpPr txBox="1"/>
            <p:nvPr/>
          </p:nvSpPr>
          <p:spPr>
            <a:xfrm>
              <a:off x="3703100" y="1514050"/>
              <a:ext cx="552300" cy="17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Effects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52" name="Google Shape;152;p19"/>
          <p:cNvSpPr/>
          <p:nvPr/>
        </p:nvSpPr>
        <p:spPr>
          <a:xfrm>
            <a:off x="3252800" y="5191125"/>
            <a:ext cx="538150" cy="295275"/>
          </a:xfrm>
          <a:custGeom>
            <a:rect b="b" l="l" r="r" t="t"/>
            <a:pathLst>
              <a:path extrusionOk="0" h="11811" w="21526">
                <a:moveTo>
                  <a:pt x="21526" y="0"/>
                </a:moveTo>
                <a:cubicBezTo>
                  <a:pt x="14448" y="4110"/>
                  <a:pt x="7941" y="9831"/>
                  <a:pt x="0" y="118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Google Shape;153;p19"/>
          <p:cNvSpPr/>
          <p:nvPr/>
        </p:nvSpPr>
        <p:spPr>
          <a:xfrm>
            <a:off x="3348050" y="5329250"/>
            <a:ext cx="461950" cy="304800"/>
          </a:xfrm>
          <a:custGeom>
            <a:rect b="b" l="l" r="r" t="t"/>
            <a:pathLst>
              <a:path extrusionOk="0" h="12192" w="18478">
                <a:moveTo>
                  <a:pt x="18478" y="0"/>
                </a:moveTo>
                <a:cubicBezTo>
                  <a:pt x="12000" y="3534"/>
                  <a:pt x="4608" y="6429"/>
                  <a:pt x="0" y="1219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Google Shape;154;p19"/>
          <p:cNvSpPr/>
          <p:nvPr/>
        </p:nvSpPr>
        <p:spPr>
          <a:xfrm>
            <a:off x="3900488" y="5381625"/>
            <a:ext cx="190500" cy="400050"/>
          </a:xfrm>
          <a:custGeom>
            <a:rect b="b" l="l" r="r" t="t"/>
            <a:pathLst>
              <a:path extrusionOk="0" h="16002" w="7620">
                <a:moveTo>
                  <a:pt x="7620" y="0"/>
                </a:moveTo>
                <a:cubicBezTo>
                  <a:pt x="5546" y="5532"/>
                  <a:pt x="2642" y="10718"/>
                  <a:pt x="0" y="1600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5" name="Google Shape;155;p19"/>
          <p:cNvSpPr/>
          <p:nvPr/>
        </p:nvSpPr>
        <p:spPr>
          <a:xfrm>
            <a:off x="4133850" y="5376875"/>
            <a:ext cx="66675" cy="342900"/>
          </a:xfrm>
          <a:custGeom>
            <a:rect b="b" l="l" r="r" t="t"/>
            <a:pathLst>
              <a:path extrusionOk="0" h="13716" w="2667">
                <a:moveTo>
                  <a:pt x="2667" y="0"/>
                </a:moveTo>
                <a:cubicBezTo>
                  <a:pt x="2667" y="4658"/>
                  <a:pt x="768" y="9122"/>
                  <a:pt x="0" y="1371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56" name="Google Shape;156;p19"/>
          <p:cNvGrpSpPr/>
          <p:nvPr/>
        </p:nvGrpSpPr>
        <p:grpSpPr>
          <a:xfrm>
            <a:off x="3750550" y="5065338"/>
            <a:ext cx="824400" cy="336000"/>
            <a:chOff x="3010450" y="5040250"/>
            <a:chExt cx="824400" cy="336000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3033225" y="5067563"/>
              <a:ext cx="7788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59" name="Google Shape;159;p19"/>
          <p:cNvSpPr/>
          <p:nvPr/>
        </p:nvSpPr>
        <p:spPr>
          <a:xfrm>
            <a:off x="3162300" y="5651075"/>
            <a:ext cx="76200" cy="395300"/>
          </a:xfrm>
          <a:custGeom>
            <a:rect b="b" l="l" r="r" t="t"/>
            <a:pathLst>
              <a:path extrusionOk="0" h="15812" w="3048">
                <a:moveTo>
                  <a:pt x="3048" y="0"/>
                </a:moveTo>
                <a:cubicBezTo>
                  <a:pt x="2637" y="5352"/>
                  <a:pt x="2401" y="11011"/>
                  <a:pt x="0" y="1581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19"/>
          <p:cNvSpPr/>
          <p:nvPr/>
        </p:nvSpPr>
        <p:spPr>
          <a:xfrm>
            <a:off x="3086100" y="5641550"/>
            <a:ext cx="85725" cy="366725"/>
          </a:xfrm>
          <a:custGeom>
            <a:rect b="b" l="l" r="r" t="t"/>
            <a:pathLst>
              <a:path extrusionOk="0" h="14669" w="3429">
                <a:moveTo>
                  <a:pt x="3429" y="0"/>
                </a:moveTo>
                <a:cubicBezTo>
                  <a:pt x="2340" y="4902"/>
                  <a:pt x="1221" y="9798"/>
                  <a:pt x="0" y="14669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61" name="Google Shape;161;p19"/>
          <p:cNvGrpSpPr/>
          <p:nvPr/>
        </p:nvGrpSpPr>
        <p:grpSpPr>
          <a:xfrm>
            <a:off x="2652075" y="5945775"/>
            <a:ext cx="824400" cy="336000"/>
            <a:chOff x="3010450" y="5040250"/>
            <a:chExt cx="824400" cy="336000"/>
          </a:xfrm>
        </p:grpSpPr>
        <p:sp>
          <p:nvSpPr>
            <p:cNvPr id="162" name="Google Shape;162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3017350" y="5054338"/>
              <a:ext cx="810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2580150" y="5322300"/>
            <a:ext cx="824400" cy="336000"/>
            <a:chOff x="3010450" y="5040250"/>
            <a:chExt cx="824400" cy="336000"/>
          </a:xfrm>
        </p:grpSpPr>
        <p:sp>
          <p:nvSpPr>
            <p:cNvPr id="165" name="Google Shape;165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3017350" y="5067550"/>
              <a:ext cx="8106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4419600" y="5517725"/>
            <a:ext cx="395300" cy="257175"/>
          </a:xfrm>
          <a:custGeom>
            <a:rect b="b" l="l" r="r" t="t"/>
            <a:pathLst>
              <a:path extrusionOk="0" h="10287" w="15812">
                <a:moveTo>
                  <a:pt x="15812" y="0"/>
                </a:moveTo>
                <a:cubicBezTo>
                  <a:pt x="11366" y="4446"/>
                  <a:pt x="6101" y="8766"/>
                  <a:pt x="0" y="10287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Google Shape;168;p19"/>
          <p:cNvSpPr/>
          <p:nvPr/>
        </p:nvSpPr>
        <p:spPr>
          <a:xfrm>
            <a:off x="4395800" y="5689175"/>
            <a:ext cx="442900" cy="247650"/>
          </a:xfrm>
          <a:custGeom>
            <a:rect b="b" l="l" r="r" t="t"/>
            <a:pathLst>
              <a:path extrusionOk="0" h="9906" w="17716">
                <a:moveTo>
                  <a:pt x="17716" y="0"/>
                </a:moveTo>
                <a:cubicBezTo>
                  <a:pt x="11382" y="2377"/>
                  <a:pt x="4784" y="5122"/>
                  <a:pt x="0" y="990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19"/>
          <p:cNvSpPr/>
          <p:nvPr/>
        </p:nvSpPr>
        <p:spPr>
          <a:xfrm>
            <a:off x="4976825" y="5738825"/>
            <a:ext cx="128575" cy="347650"/>
          </a:xfrm>
          <a:custGeom>
            <a:rect b="b" l="l" r="r" t="t"/>
            <a:pathLst>
              <a:path extrusionOk="0" h="13906" w="5143">
                <a:moveTo>
                  <a:pt x="5143" y="0"/>
                </a:moveTo>
                <a:cubicBezTo>
                  <a:pt x="4446" y="4893"/>
                  <a:pt x="1196" y="9111"/>
                  <a:pt x="0" y="1390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19"/>
          <p:cNvSpPr/>
          <p:nvPr/>
        </p:nvSpPr>
        <p:spPr>
          <a:xfrm>
            <a:off x="5153025" y="5757875"/>
            <a:ext cx="142875" cy="314325"/>
          </a:xfrm>
          <a:custGeom>
            <a:rect b="b" l="l" r="r" t="t"/>
            <a:pathLst>
              <a:path extrusionOk="0" h="12573" w="5715">
                <a:moveTo>
                  <a:pt x="5715" y="0"/>
                </a:moveTo>
                <a:cubicBezTo>
                  <a:pt x="3658" y="4118"/>
                  <a:pt x="1119" y="8108"/>
                  <a:pt x="0" y="1257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71" name="Google Shape;171;p19"/>
          <p:cNvGrpSpPr/>
          <p:nvPr/>
        </p:nvGrpSpPr>
        <p:grpSpPr>
          <a:xfrm>
            <a:off x="4633363" y="6032475"/>
            <a:ext cx="824400" cy="336000"/>
            <a:chOff x="3010450" y="5040250"/>
            <a:chExt cx="824400" cy="336000"/>
          </a:xfrm>
        </p:grpSpPr>
        <p:sp>
          <p:nvSpPr>
            <p:cNvPr id="172" name="Google Shape;172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3035025" y="5058550"/>
              <a:ext cx="7752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74" name="Google Shape;174;p19"/>
          <p:cNvGrpSpPr/>
          <p:nvPr/>
        </p:nvGrpSpPr>
        <p:grpSpPr>
          <a:xfrm>
            <a:off x="4795600" y="5430800"/>
            <a:ext cx="824400" cy="336000"/>
            <a:chOff x="3010450" y="5040250"/>
            <a:chExt cx="824400" cy="336000"/>
          </a:xfrm>
        </p:grpSpPr>
        <p:sp>
          <p:nvSpPr>
            <p:cNvPr id="175" name="Google Shape;175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6" name="Google Shape;176;p19"/>
            <p:cNvSpPr txBox="1"/>
            <p:nvPr/>
          </p:nvSpPr>
          <p:spPr>
            <a:xfrm>
              <a:off x="3017350" y="5058550"/>
              <a:ext cx="810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77" name="Google Shape;177;p19"/>
          <p:cNvSpPr/>
          <p:nvPr/>
        </p:nvSpPr>
        <p:spPr>
          <a:xfrm>
            <a:off x="3929075" y="5972175"/>
            <a:ext cx="42850" cy="376250"/>
          </a:xfrm>
          <a:custGeom>
            <a:rect b="b" l="l" r="r" t="t"/>
            <a:pathLst>
              <a:path extrusionOk="0" h="15050" w="1714">
                <a:moveTo>
                  <a:pt x="1714" y="0"/>
                </a:moveTo>
                <a:cubicBezTo>
                  <a:pt x="725" y="4951"/>
                  <a:pt x="0" y="10001"/>
                  <a:pt x="0" y="1505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19"/>
          <p:cNvSpPr/>
          <p:nvPr/>
        </p:nvSpPr>
        <p:spPr>
          <a:xfrm>
            <a:off x="3995738" y="5972175"/>
            <a:ext cx="147650" cy="390525"/>
          </a:xfrm>
          <a:custGeom>
            <a:rect b="b" l="l" r="r" t="t"/>
            <a:pathLst>
              <a:path extrusionOk="0" h="15621" w="5906">
                <a:moveTo>
                  <a:pt x="5906" y="0"/>
                </a:moveTo>
                <a:cubicBezTo>
                  <a:pt x="2488" y="4394"/>
                  <a:pt x="0" y="10054"/>
                  <a:pt x="0" y="1562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79" name="Google Shape;179;p19"/>
          <p:cNvGrpSpPr/>
          <p:nvPr/>
        </p:nvGrpSpPr>
        <p:grpSpPr>
          <a:xfrm>
            <a:off x="3658150" y="6317088"/>
            <a:ext cx="824400" cy="336000"/>
            <a:chOff x="3010450" y="5040250"/>
            <a:chExt cx="824400" cy="336000"/>
          </a:xfrm>
        </p:grpSpPr>
        <p:sp>
          <p:nvSpPr>
            <p:cNvPr id="180" name="Google Shape;180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3017350" y="5058550"/>
              <a:ext cx="810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3613150" y="5658088"/>
            <a:ext cx="824400" cy="336000"/>
            <a:chOff x="3010450" y="5040250"/>
            <a:chExt cx="824400" cy="336000"/>
          </a:xfrm>
        </p:grpSpPr>
        <p:sp>
          <p:nvSpPr>
            <p:cNvPr id="183" name="Google Shape;183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84" name="Google Shape;184;p19"/>
            <p:cNvSpPr txBox="1"/>
            <p:nvPr/>
          </p:nvSpPr>
          <p:spPr>
            <a:xfrm>
              <a:off x="3017338" y="5067550"/>
              <a:ext cx="8106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85" name="Google Shape;185;p19"/>
          <p:cNvSpPr/>
          <p:nvPr/>
        </p:nvSpPr>
        <p:spPr>
          <a:xfrm>
            <a:off x="6996125" y="5370100"/>
            <a:ext cx="147625" cy="290500"/>
          </a:xfrm>
          <a:custGeom>
            <a:rect b="b" l="l" r="r" t="t"/>
            <a:pathLst>
              <a:path extrusionOk="0" h="11620" w="5905">
                <a:moveTo>
                  <a:pt x="0" y="0"/>
                </a:moveTo>
                <a:cubicBezTo>
                  <a:pt x="2860" y="3270"/>
                  <a:pt x="4854" y="7404"/>
                  <a:pt x="5905" y="1162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Google Shape;186;p19"/>
          <p:cNvSpPr/>
          <p:nvPr/>
        </p:nvSpPr>
        <p:spPr>
          <a:xfrm>
            <a:off x="7158038" y="5355800"/>
            <a:ext cx="133350" cy="342900"/>
          </a:xfrm>
          <a:custGeom>
            <a:rect b="b" l="l" r="r" t="t"/>
            <a:pathLst>
              <a:path extrusionOk="0" h="13716" w="5334">
                <a:moveTo>
                  <a:pt x="0" y="0"/>
                </a:moveTo>
                <a:cubicBezTo>
                  <a:pt x="2852" y="3992"/>
                  <a:pt x="5334" y="8810"/>
                  <a:pt x="5334" y="13716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Google Shape;187;p19"/>
          <p:cNvSpPr/>
          <p:nvPr/>
        </p:nvSpPr>
        <p:spPr>
          <a:xfrm>
            <a:off x="7091375" y="5970175"/>
            <a:ext cx="109525" cy="385750"/>
          </a:xfrm>
          <a:custGeom>
            <a:rect b="b" l="l" r="r" t="t"/>
            <a:pathLst>
              <a:path extrusionOk="0" h="15430" w="4381">
                <a:moveTo>
                  <a:pt x="4381" y="0"/>
                </a:moveTo>
                <a:cubicBezTo>
                  <a:pt x="3625" y="5293"/>
                  <a:pt x="1294" y="10242"/>
                  <a:pt x="0" y="1543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8" name="Google Shape;188;p19"/>
          <p:cNvSpPr/>
          <p:nvPr/>
        </p:nvSpPr>
        <p:spPr>
          <a:xfrm>
            <a:off x="7234250" y="5989225"/>
            <a:ext cx="100000" cy="319075"/>
          </a:xfrm>
          <a:custGeom>
            <a:rect b="b" l="l" r="r" t="t"/>
            <a:pathLst>
              <a:path extrusionOk="0" h="12763" w="4000">
                <a:moveTo>
                  <a:pt x="4000" y="0"/>
                </a:moveTo>
                <a:cubicBezTo>
                  <a:pt x="2501" y="4199"/>
                  <a:pt x="1079" y="8437"/>
                  <a:pt x="0" y="12763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89" name="Google Shape;189;p19"/>
          <p:cNvGrpSpPr/>
          <p:nvPr/>
        </p:nvGrpSpPr>
        <p:grpSpPr>
          <a:xfrm>
            <a:off x="6754025" y="6259325"/>
            <a:ext cx="824400" cy="336000"/>
            <a:chOff x="3010450" y="5040250"/>
            <a:chExt cx="824400" cy="336000"/>
          </a:xfrm>
        </p:grpSpPr>
        <p:sp>
          <p:nvSpPr>
            <p:cNvPr id="190" name="Google Shape;190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3035025" y="5044850"/>
              <a:ext cx="775200" cy="3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6972450" y="5658100"/>
            <a:ext cx="824400" cy="336000"/>
            <a:chOff x="3010450" y="5040250"/>
            <a:chExt cx="824400" cy="336000"/>
          </a:xfrm>
        </p:grpSpPr>
        <p:sp>
          <p:nvSpPr>
            <p:cNvPr id="193" name="Google Shape;193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94" name="Google Shape;194;p19"/>
            <p:cNvSpPr txBox="1"/>
            <p:nvPr/>
          </p:nvSpPr>
          <p:spPr>
            <a:xfrm>
              <a:off x="3033225" y="5058550"/>
              <a:ext cx="778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195" name="Google Shape;195;p19"/>
          <p:cNvGrpSpPr/>
          <p:nvPr/>
        </p:nvGrpSpPr>
        <p:grpSpPr>
          <a:xfrm>
            <a:off x="6634713" y="5034875"/>
            <a:ext cx="824400" cy="336000"/>
            <a:chOff x="3010450" y="5040250"/>
            <a:chExt cx="824400" cy="336000"/>
          </a:xfrm>
        </p:grpSpPr>
        <p:sp>
          <p:nvSpPr>
            <p:cNvPr id="196" name="Google Shape;196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97" name="Google Shape;197;p19"/>
            <p:cNvSpPr txBox="1"/>
            <p:nvPr/>
          </p:nvSpPr>
          <p:spPr>
            <a:xfrm>
              <a:off x="3033213" y="5067550"/>
              <a:ext cx="778800" cy="28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198" name="Google Shape;198;p19"/>
          <p:cNvSpPr/>
          <p:nvPr/>
        </p:nvSpPr>
        <p:spPr>
          <a:xfrm>
            <a:off x="5948375" y="5755850"/>
            <a:ext cx="71425" cy="295275"/>
          </a:xfrm>
          <a:custGeom>
            <a:rect b="b" l="l" r="r" t="t"/>
            <a:pathLst>
              <a:path extrusionOk="0" h="11811" w="2857">
                <a:moveTo>
                  <a:pt x="0" y="0"/>
                </a:moveTo>
                <a:cubicBezTo>
                  <a:pt x="1208" y="3866"/>
                  <a:pt x="1877" y="7881"/>
                  <a:pt x="2857" y="11811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Google Shape;199;p19"/>
          <p:cNvSpPr/>
          <p:nvPr/>
        </p:nvSpPr>
        <p:spPr>
          <a:xfrm>
            <a:off x="6110300" y="5751100"/>
            <a:ext cx="28575" cy="323850"/>
          </a:xfrm>
          <a:custGeom>
            <a:rect b="b" l="l" r="r" t="t"/>
            <a:pathLst>
              <a:path extrusionOk="0" h="12954" w="1143">
                <a:moveTo>
                  <a:pt x="0" y="0"/>
                </a:moveTo>
                <a:cubicBezTo>
                  <a:pt x="0" y="4335"/>
                  <a:pt x="1143" y="8619"/>
                  <a:pt x="1143" y="12954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0" name="Google Shape;200;p19"/>
          <p:cNvSpPr/>
          <p:nvPr/>
        </p:nvSpPr>
        <p:spPr>
          <a:xfrm>
            <a:off x="5519750" y="6327350"/>
            <a:ext cx="371475" cy="233375"/>
          </a:xfrm>
          <a:custGeom>
            <a:rect b="b" l="l" r="r" t="t"/>
            <a:pathLst>
              <a:path extrusionOk="0" h="9335" w="14859">
                <a:moveTo>
                  <a:pt x="14859" y="0"/>
                </a:moveTo>
                <a:cubicBezTo>
                  <a:pt x="9877" y="3065"/>
                  <a:pt x="5232" y="6719"/>
                  <a:pt x="0" y="9335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Google Shape;201;p19"/>
          <p:cNvSpPr/>
          <p:nvPr/>
        </p:nvSpPr>
        <p:spPr>
          <a:xfrm>
            <a:off x="5805500" y="6327350"/>
            <a:ext cx="228600" cy="204800"/>
          </a:xfrm>
          <a:custGeom>
            <a:rect b="b" l="l" r="r" t="t"/>
            <a:pathLst>
              <a:path extrusionOk="0" h="8192" w="9144">
                <a:moveTo>
                  <a:pt x="9144" y="0"/>
                </a:moveTo>
                <a:cubicBezTo>
                  <a:pt x="5948" y="2556"/>
                  <a:pt x="1830" y="4532"/>
                  <a:pt x="0" y="8192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02" name="Google Shape;202;p19"/>
          <p:cNvGrpSpPr/>
          <p:nvPr/>
        </p:nvGrpSpPr>
        <p:grpSpPr>
          <a:xfrm>
            <a:off x="5746075" y="5447075"/>
            <a:ext cx="824400" cy="336000"/>
            <a:chOff x="3010450" y="5040250"/>
            <a:chExt cx="824400" cy="336000"/>
          </a:xfrm>
        </p:grpSpPr>
        <p:sp>
          <p:nvSpPr>
            <p:cNvPr id="203" name="Google Shape;203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04" name="Google Shape;204;p19"/>
            <p:cNvSpPr txBox="1"/>
            <p:nvPr/>
          </p:nvSpPr>
          <p:spPr>
            <a:xfrm>
              <a:off x="3012700" y="5058550"/>
              <a:ext cx="8199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05" name="Google Shape;205;p19"/>
          <p:cNvGrpSpPr/>
          <p:nvPr/>
        </p:nvGrpSpPr>
        <p:grpSpPr>
          <a:xfrm>
            <a:off x="5148350" y="6529013"/>
            <a:ext cx="824400" cy="336000"/>
            <a:chOff x="3010450" y="5040250"/>
            <a:chExt cx="824400" cy="336000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3017338" y="5058550"/>
              <a:ext cx="8106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grpSp>
        <p:nvGrpSpPr>
          <p:cNvPr id="208" name="Google Shape;208;p19"/>
          <p:cNvGrpSpPr/>
          <p:nvPr/>
        </p:nvGrpSpPr>
        <p:grpSpPr>
          <a:xfrm>
            <a:off x="5693688" y="6004900"/>
            <a:ext cx="824400" cy="336000"/>
            <a:chOff x="3010450" y="5040250"/>
            <a:chExt cx="824400" cy="336000"/>
          </a:xfrm>
        </p:grpSpPr>
        <p:sp>
          <p:nvSpPr>
            <p:cNvPr id="209" name="Google Shape;209;p19"/>
            <p:cNvSpPr txBox="1"/>
            <p:nvPr/>
          </p:nvSpPr>
          <p:spPr>
            <a:xfrm>
              <a:off x="3010450" y="5040250"/>
              <a:ext cx="824400" cy="336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19075" lIns="119075" spcFirstLastPara="1" rIns="119075" wrap="square" tIns="119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00"/>
                <a:buFont typeface="Arial"/>
                <a:buNone/>
              </a:pPr>
              <a:r>
                <a:t/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3033213" y="5058550"/>
              <a:ext cx="778800" cy="29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Causes</a:t>
              </a:r>
              <a:endParaRPr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211" name="Google Shape;211;p19"/>
          <p:cNvSpPr txBox="1"/>
          <p:nvPr/>
        </p:nvSpPr>
        <p:spPr>
          <a:xfrm>
            <a:off x="3788600" y="6075950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4919700" y="5819988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7021150" y="6047050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6938988" y="5434838"/>
            <a:ext cx="414300" cy="15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Why?</a:t>
            </a:r>
            <a:endParaRPr b="1" sz="7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21" name="Google Shape;221;p20"/>
          <p:cNvGrpSpPr/>
          <p:nvPr/>
        </p:nvGrpSpPr>
        <p:grpSpPr>
          <a:xfrm>
            <a:off x="2168959" y="1083289"/>
            <a:ext cx="6371459" cy="6310307"/>
            <a:chOff x="2396167" y="910269"/>
            <a:chExt cx="5978100" cy="5980200"/>
          </a:xfrm>
        </p:grpSpPr>
        <p:sp>
          <p:nvSpPr>
            <p:cNvPr id="222" name="Google Shape;222;p20"/>
            <p:cNvSpPr/>
            <p:nvPr/>
          </p:nvSpPr>
          <p:spPr>
            <a:xfrm>
              <a:off x="2396167" y="910269"/>
              <a:ext cx="5978100" cy="59802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223" name="Google Shape;223;p20"/>
            <p:cNvSpPr/>
            <p:nvPr/>
          </p:nvSpPr>
          <p:spPr>
            <a:xfrm>
              <a:off x="3129805" y="1605513"/>
              <a:ext cx="4548300" cy="456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224" name="Google Shape;224;p20"/>
            <p:cNvSpPr/>
            <p:nvPr/>
          </p:nvSpPr>
          <p:spPr>
            <a:xfrm>
              <a:off x="3968562" y="2407752"/>
              <a:ext cx="2847900" cy="28803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225" name="Google Shape;225;p20"/>
            <p:cNvSpPr txBox="1"/>
            <p:nvPr/>
          </p:nvSpPr>
          <p:spPr>
            <a:xfrm>
              <a:off x="4270104" y="4565489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Direct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Influencers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26" name="Google Shape;226;p20"/>
            <p:cNvSpPr/>
            <p:nvPr/>
          </p:nvSpPr>
          <p:spPr>
            <a:xfrm>
              <a:off x="4820218" y="3269197"/>
              <a:ext cx="1144200" cy="11574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8D86FC"/>
                </a:solidFill>
              </a:endParaRPr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4721489" y="3665701"/>
              <a:ext cx="13593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Target </a:t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User</a:t>
              </a:r>
              <a:endParaRPr b="1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4270104" y="5479986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Indirect 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Influencers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4270104" y="6324137"/>
              <a:ext cx="2249100" cy="39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Societal 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Norms</a:t>
              </a:r>
              <a:endParaRPr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</p:grpSp>
      <p:sp>
        <p:nvSpPr>
          <p:cNvPr id="230" name="Google Shape;230;p20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STAKEHOLDER MAP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237" name="Google Shape;237;p21"/>
          <p:cNvGraphicFramePr/>
          <p:nvPr/>
        </p:nvGraphicFramePr>
        <p:xfrm>
          <a:off x="457200" y="1279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{DCA8B3D7-EB13-4749-B47B-FD6B9A35D629}</a:tableStyleId>
              </a:tblPr>
              <a:tblGrid>
                <a:gridCol w="1984300"/>
                <a:gridCol w="1706400"/>
                <a:gridCol w="1684250"/>
                <a:gridCol w="1574725"/>
                <a:gridCol w="1413975"/>
                <a:gridCol w="1413975"/>
              </a:tblGrid>
              <a:tr h="7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Tools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Themes / Lines of Inquiry</a:t>
                      </a:r>
                      <a:endParaRPr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Key Questions / Aspects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Tools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Research Participants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Team / Individual Responsible</a:t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Secondary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Expert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User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57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Observational Research</a:t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1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RESEARCH PLAN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