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  <p:embeddedFont>
      <p:font typeface="Work Sans Ligh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Ligh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WorkSansLight-bold.fntdata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18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1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5bece476_0_191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5bece47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45bece476_0_1959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45bece476_0_1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5bece476_0_197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5bece476_0_1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5bece476_0_19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5bece476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45bece476_0_2047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45bece476_0_2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538125" y="1639100"/>
            <a:ext cx="2848500" cy="4638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generate as many creative ideas as possible. To organise ideas by theme/focus/type.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‘First Idea + Crazy Idea’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get the ball rolling, this is used to get the top of mind ideas out of the way.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‘What If?’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lists some fairly straight forward macro options there are for solutions.</a:t>
            </a: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‘SCAMPER’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tool that is especially useful to think of options for solutions at a micro level.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‘Affinity Map’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Like in insighting, used to group ideas by the patterns.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396505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Principles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4501425" y="14428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wild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and</a:t>
            </a:r>
            <a:r>
              <a:rPr lang="en" sz="11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don’t judge</a:t>
            </a:r>
            <a:r>
              <a:rPr lang="en" sz="1100">
                <a:latin typeface="IBM Plex Sans Light"/>
                <a:ea typeface="IBM Plex Sans Light"/>
                <a:cs typeface="IBM Plex Sans Light"/>
                <a:sym typeface="IBM Plex Sans Light"/>
              </a:rPr>
              <a:t> if they will work immediately.</a:t>
            </a: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4070305" y="150575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4501425" y="2145705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Come up with as many ideas as possible -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go for quantity!</a:t>
            </a:r>
            <a:endParaRPr sz="11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070305" y="220865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501425" y="2853401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Record everything! 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Don’t miss out on important thoughts and discussions</a:t>
            </a:r>
            <a:r>
              <a:rPr lang="en" sz="11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sz="11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70305" y="2916354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501425" y="35969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 on the ideas of others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and </a:t>
            </a:r>
            <a:b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</a:b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stay focused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on the topic while discussing. 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070305" y="365990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4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501425" y="4299856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Encourage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one conversation at a time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so each idea gets full attention.</a:t>
            </a:r>
            <a:endParaRPr sz="11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070305" y="4362810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5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01425" y="5007552"/>
            <a:ext cx="25440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Iterate!</a:t>
            </a:r>
            <a:r>
              <a:rPr lang="en" sz="11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Most times solutions are not obvious.</a:t>
            </a:r>
            <a:endParaRPr sz="1100"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4070305" y="50705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6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7415319" y="998329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First Idea + Crazy Idea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8666531" y="274254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8014495" y="3074223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first, top of mind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8675831" y="4197139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8023795" y="4528814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most crazy ideas that everyone participating has.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5" name="Google Shape;75;p13"/>
          <p:cNvSpPr txBox="1"/>
          <p:nvPr/>
        </p:nvSpPr>
        <p:spPr>
          <a:xfrm rot="-14075">
            <a:off x="7550689" y="1482100"/>
            <a:ext cx="2637922" cy="1092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to your mind?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 Idea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your mind?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76" name="Google Shape;76;p13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78" name="Google Shape;78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80" name="Google Shape;80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81" name="Google Shape;81;p1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" name="Google Shape;83;p13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4" name="Google Shape;84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515656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What If?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 rot="-14428">
            <a:off x="634283" y="1528550"/>
            <a:ext cx="3931535" cy="15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solution…?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 communication 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1286338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34300" y="3618451"/>
            <a:ext cx="17010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Challenge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design challenge, insights, journeys, and persona.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3370025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718000" y="3618450"/>
            <a:ext cx="1701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under each of the types (physical object, service, person, interaction, communication)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147598" y="1037065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SCAMPER</a:t>
            </a:r>
            <a:endParaRPr/>
          </a:p>
        </p:txBody>
      </p:sp>
      <p:sp>
        <p:nvSpPr>
          <p:cNvPr id="97" name="Google Shape;97;p14"/>
          <p:cNvSpPr txBox="1"/>
          <p:nvPr/>
        </p:nvSpPr>
        <p:spPr>
          <a:xfrm rot="-14407">
            <a:off x="5251479" y="1513825"/>
            <a:ext cx="4796142" cy="153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Does the solution lie in...?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ubstituting, replacing or changing some part or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ombining two or more parts of something into something new?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dapting or being inspired from something else that has worked?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odifying, magnifying or minimising some part of whole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utting something to a different use than initially thought?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liminating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77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BM Plex Sans"/>
              <a:buChar char="●"/>
            </a:pPr>
            <a:r>
              <a:rPr b="1"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earranging the sequence or order of parts of something?</a:t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440524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788490" y="3618446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Insights, Journey, Persona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Review the insights, the journey map, and the persona.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8524187" y="323726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872175" y="3618446"/>
            <a:ext cx="17010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emerge by asking the seven different questions under SCAMPER (Substitute, Combine, Adapt, Modify, Put to Another Use, Eliminate, Rearrange).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 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GENERATE &amp; ORGANISE  IDEAS </a:t>
            </a:r>
            <a:endParaRPr sz="1100"/>
          </a:p>
        </p:txBody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479567" y="269309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IDEATION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640470" y="5385973"/>
            <a:ext cx="834300" cy="836100"/>
            <a:chOff x="-1187947" y="3053274"/>
            <a:chExt cx="834300" cy="836100"/>
          </a:xfrm>
        </p:grpSpPr>
        <p:sp>
          <p:nvSpPr>
            <p:cNvPr id="105" name="Google Shape;105;p14"/>
            <p:cNvSpPr/>
            <p:nvPr/>
          </p:nvSpPr>
          <p:spPr>
            <a:xfrm>
              <a:off x="-1187947" y="3053274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4"/>
            <p:cNvGrpSpPr/>
            <p:nvPr/>
          </p:nvGrpSpPr>
          <p:grpSpPr>
            <a:xfrm>
              <a:off x="-1130817" y="3130047"/>
              <a:ext cx="722980" cy="682556"/>
              <a:chOff x="729450" y="3034650"/>
              <a:chExt cx="2937750" cy="2458775"/>
            </a:xfrm>
          </p:grpSpPr>
          <p:sp>
            <p:nvSpPr>
              <p:cNvPr id="107" name="Google Shape;107;p14"/>
              <p:cNvSpPr/>
              <p:nvPr/>
            </p:nvSpPr>
            <p:spPr>
              <a:xfrm>
                <a:off x="857474" y="4573625"/>
                <a:ext cx="1333800" cy="9198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4"/>
              <p:cNvSpPr/>
              <p:nvPr/>
            </p:nvSpPr>
            <p:spPr>
              <a:xfrm rot="5273362">
                <a:off x="2162464" y="3893656"/>
                <a:ext cx="1580272" cy="1371937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729450" y="3034650"/>
                <a:ext cx="1690200" cy="1196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4"/>
              <p:cNvSpPr/>
              <p:nvPr/>
            </p:nvSpPr>
            <p:spPr>
              <a:xfrm>
                <a:off x="1089825" y="32874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>
                <a:off x="1661325" y="32952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1070775" y="372448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1642275" y="3732238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>
                <a:off x="2443950" y="4585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3015450" y="4593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4"/>
              <p:cNvSpPr/>
              <p:nvPr/>
            </p:nvSpPr>
            <p:spPr>
              <a:xfrm>
                <a:off x="2728125" y="4223825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>
                <a:off x="1034250" y="487936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1605750" y="4887113"/>
                <a:ext cx="421500" cy="273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4"/>
          <p:cNvSpPr txBox="1"/>
          <p:nvPr/>
        </p:nvSpPr>
        <p:spPr>
          <a:xfrm>
            <a:off x="554360" y="4895582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Affinity Map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4287988" y="5346722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635954" y="5697447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Pick: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you want to decide between.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2312486" y="537361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1660450" y="570529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Group: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Ideas that seem similar to each other or are of a similar theme or are focused on . Keep distinct ideas separate.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24" name="Google Shape;124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25" name="Google Shape;125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27" name="Google Shape;127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28" name="Google Shape;12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1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4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31" name="Google Shape;131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Since there are multiple tools, a recommended flow could be -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If?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- 10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- 15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15"/>
          <p:cNvSpPr txBox="1"/>
          <p:nvPr/>
        </p:nvSpPr>
        <p:spPr>
          <a:xfrm>
            <a:off x="546650" y="1669753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Idea, What If?, </a:t>
            </a:r>
            <a:b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SCAMPER, Affinity Map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Templates,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Brainstorming should be first done as individuals - that is why ‘First Idea + Crazy Idea’ works well to begin with. Trying to come up with ideas together can be cumbersome and time wasting.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is important that one moves from one ideation tool to another in quick succession. Individuals can write ideas down on Post-It notes at each step and keep moving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and consensus should be left to the last step.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are many different tools out there for ideation and brainstorming. This is a collection of a handful of tools and in no way authoritative.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Do not get attached to one’s ideas. It is a bad idea to do so and hampers the progress the team can make.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490762" y="517431"/>
            <a:ext cx="2848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IDEATION</a:t>
            </a:r>
            <a:endParaRPr b="1" sz="2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GENERATE &amp; ORGANISE IDEAS 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43" name="Google Shape;143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45" name="Google Shape;145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46" name="Google Shape;146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9" name="Google Shape;149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First Idea + Crazy Idea, What If?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 rot="-10826">
            <a:off x="466187" y="1368425"/>
            <a:ext cx="4096220" cy="273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first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 rot="-10826">
            <a:off x="466187" y="4276858"/>
            <a:ext cx="4096220" cy="273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Crazy Ideas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What are the crazy ideas that come to the minds of individuals on the team?</a:t>
            </a:r>
            <a:endParaRPr b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433772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First Idea + Crazy Idea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945599" y="905225"/>
            <a:ext cx="2223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What If the solution...?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 rot="-8312">
            <a:off x="5023867" y="1368125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Is a physical object or a thing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 rot="-8312">
            <a:off x="5023867" y="2512019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service or process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 rot="-8312">
            <a:off x="5023867" y="3655913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person or set of people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 rot="-8312">
            <a:off x="5023867" y="4799806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digital interaction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 rot="-8312">
            <a:off x="5023867" y="5943700"/>
            <a:ext cx="5211015" cy="104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piece of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communication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164" name="Google Shape;164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65" name="Google Shape;165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67" name="Google Shape;167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68" name="Google Shape;16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0" name="Google Shape;170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/>
        </p:nvSpPr>
        <p:spPr>
          <a:xfrm>
            <a:off x="434978" y="905225"/>
            <a:ext cx="45138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SCAMPER | Does the solution lie in...?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6" name="Google Shape;176;p17"/>
          <p:cNvSpPr txBox="1"/>
          <p:nvPr/>
        </p:nvSpPr>
        <p:spPr>
          <a:xfrm rot="-4589">
            <a:off x="511824" y="1368650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Substituting</a:t>
            </a: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, replacing or changing some part or whole of something?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7" name="Google Shape;177;p1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 rot="-4589">
            <a:off x="511824" y="3200787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two or more parts of something into something new?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 rot="-4589">
            <a:off x="511824" y="5029198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Adapting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or being inspired from something else that has worked?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0" name="Google Shape;180;p17"/>
          <p:cNvSpPr txBox="1"/>
          <p:nvPr/>
        </p:nvSpPr>
        <p:spPr>
          <a:xfrm rot="-4589">
            <a:off x="3772799" y="136160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Modifying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, magnifying or minimising some part of whole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1" name="Google Shape;181;p17"/>
          <p:cNvSpPr txBox="1"/>
          <p:nvPr/>
        </p:nvSpPr>
        <p:spPr>
          <a:xfrm rot="-4589">
            <a:off x="3772799" y="31938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Putting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something to a different use than initially thought?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 rot="-4589">
            <a:off x="3772799" y="5022012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Eliminating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some part or entirety of something?</a:t>
            </a:r>
            <a:endParaRPr sz="1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 rot="-4589">
            <a:off x="7033774" y="1361589"/>
            <a:ext cx="3146403" cy="17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Rearranging</a:t>
            </a:r>
            <a:r>
              <a:rPr lang="en" sz="1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the sequence or order of parts of something?</a:t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4" name="Google Shape;184;p17"/>
          <p:cNvSpPr txBox="1"/>
          <p:nvPr/>
        </p:nvSpPr>
        <p:spPr>
          <a:xfrm>
            <a:off x="7171976" y="3165062"/>
            <a:ext cx="27483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Affinity Maps</a:t>
            </a:r>
            <a:endParaRPr b="1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 rot="-4503">
            <a:off x="7195374" y="3550675"/>
            <a:ext cx="2748302" cy="2857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7343495" y="6095920"/>
            <a:ext cx="305400" cy="1587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7633025" y="5635645"/>
            <a:ext cx="14358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7633026" y="6016647"/>
            <a:ext cx="2347200" cy="31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Affinities / Groups</a:t>
            </a:r>
            <a:endParaRPr sz="10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7321848" y="5735541"/>
            <a:ext cx="305400" cy="158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7070066" y="6392351"/>
            <a:ext cx="31464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Note: </a:t>
            </a:r>
            <a:r>
              <a:rPr lang="en" sz="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 Affinity Mapping, this is not a template but a representation of how the exercise is to be done.</a:t>
            </a:r>
            <a:endParaRPr sz="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91" name="Google Shape;191;p17"/>
          <p:cNvGrpSpPr/>
          <p:nvPr/>
        </p:nvGrpSpPr>
        <p:grpSpPr>
          <a:xfrm>
            <a:off x="7790002" y="3829993"/>
            <a:ext cx="1661297" cy="1690998"/>
            <a:chOff x="729450" y="1562700"/>
            <a:chExt cx="2937750" cy="3930725"/>
          </a:xfrm>
        </p:grpSpPr>
        <p:sp>
          <p:nvSpPr>
            <p:cNvPr id="192" name="Google Shape;192;p17"/>
            <p:cNvSpPr/>
            <p:nvPr/>
          </p:nvSpPr>
          <p:spPr>
            <a:xfrm>
              <a:off x="857474" y="4573625"/>
              <a:ext cx="1333800" cy="9198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 rot="5273362">
              <a:off x="2162464" y="3893656"/>
              <a:ext cx="1580272" cy="1371937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743175" y="156270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1314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1886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24576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029175" y="15704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95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8671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2438625" y="2007475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891500" y="2452250"/>
              <a:ext cx="421500" cy="2736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729450" y="3034650"/>
              <a:ext cx="1690200" cy="1196100"/>
            </a:xfrm>
            <a:prstGeom prst="ellipse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089825" y="32874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661325" y="32952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070775" y="372448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642275" y="3732238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2443950" y="4585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3015450" y="4593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2728125" y="4223825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034250" y="487936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605750" y="4887113"/>
              <a:ext cx="421500" cy="273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14" name="Google Shape;214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16" name="Google Shape;216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17" name="Google Shape;217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8" name="Google Shape;218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IDEATION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SCAMPER, Affinity Map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225" name="Google Shape;225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26" name="Google Shape;226;p18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28" name="Google Shape;228;p18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29" name="Google Shape;229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0" name="Google Shape;230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Google Shape;231;p18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32" name="Google Shape;232;p18"/>
          <p:cNvPicPr preferRelativeResize="0"/>
          <p:nvPr/>
        </p:nvPicPr>
        <p:blipFill rotWithShape="1">
          <a:blip r:embed="rId6">
            <a:alphaModFix/>
          </a:blip>
          <a:srcRect b="0" l="-2290" r="2289" t="0"/>
          <a:stretch/>
        </p:blipFill>
        <p:spPr>
          <a:xfrm>
            <a:off x="1121274" y="983750"/>
            <a:ext cx="4206768" cy="5592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8"/>
          <p:cNvPicPr preferRelativeResize="0"/>
          <p:nvPr/>
        </p:nvPicPr>
        <p:blipFill rotWithShape="1">
          <a:blip r:embed="rId7">
            <a:alphaModFix/>
          </a:blip>
          <a:srcRect b="0" l="1980" r="0" t="0"/>
          <a:stretch/>
        </p:blipFill>
        <p:spPr>
          <a:xfrm>
            <a:off x="5809845" y="1073185"/>
            <a:ext cx="3760880" cy="5413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