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Lst>
  <p:sldSz cy="7560000" cx="10692000"/>
  <p:notesSz cx="7560000" cy="10692000"/>
  <p:embeddedFontLst>
    <p:embeddedFont>
      <p:font typeface="IBM Plex Sans"/>
      <p:regular r:id="rId10"/>
      <p:bold r:id="rId11"/>
      <p:italic r:id="rId12"/>
      <p:boldItalic r:id="rId13"/>
    </p:embeddedFont>
    <p:embeddedFont>
      <p:font typeface="IBM Plex Sans Ligh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IBMPlexSans-bold.fntdata"/><Relationship Id="rId10" Type="http://schemas.openxmlformats.org/officeDocument/2006/relationships/font" Target="fonts/IBMPlexSans-regular.fntdata"/><Relationship Id="rId13" Type="http://schemas.openxmlformats.org/officeDocument/2006/relationships/font" Target="fonts/IBMPlexSans-boldItalic.fntdata"/><Relationship Id="rId12" Type="http://schemas.openxmlformats.org/officeDocument/2006/relationships/font" Target="fonts/IBMPlex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BMPlexSansLight-bold.fntdata"/><Relationship Id="rId14" Type="http://schemas.openxmlformats.org/officeDocument/2006/relationships/font" Target="fonts/IBMPlexSansLight-regular.fntdata"/><Relationship Id="rId17" Type="http://schemas.openxmlformats.org/officeDocument/2006/relationships/font" Target="fonts/IBMPlexSansLight-boldItalic.fntdata"/><Relationship Id="rId16" Type="http://schemas.openxmlformats.org/officeDocument/2006/relationships/font" Target="fonts/IBMPlexSans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 name="Shape 10"/>
        <p:cNvGrpSpPr/>
        <p:nvPr/>
      </p:nvGrpSpPr>
      <p:grpSpPr>
        <a:xfrm>
          <a:off x="0" y="0"/>
          <a:ext cx="0" cy="0"/>
          <a:chOff x="0" y="0"/>
          <a:chExt cx="0" cy="0"/>
        </a:xfrm>
      </p:grpSpPr>
      <p:sp>
        <p:nvSpPr>
          <p:cNvPr id="11" name="Google Shape;11;g545bece476_0_1772: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545bece476_0_1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g545bece476_0_180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545bece476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45bece476_0_182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45bece476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5bece476_0_184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5bece476_0_1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 name="Shape 8"/>
        <p:cNvGrpSpPr/>
        <p:nvPr/>
      </p:nvGrpSpPr>
      <p:grpSpPr>
        <a:xfrm>
          <a:off x="0" y="0"/>
          <a:ext cx="0" cy="0"/>
          <a:chOff x="0" y="0"/>
          <a:chExt cx="0" cy="0"/>
        </a:xfrm>
      </p:grpSpPr>
      <p:sp>
        <p:nvSpPr>
          <p:cNvPr id="9" name="Google Shape;9;p2"/>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 name="Shape 13"/>
        <p:cNvGrpSpPr/>
        <p:nvPr/>
      </p:nvGrpSpPr>
      <p:grpSpPr>
        <a:xfrm>
          <a:off x="0" y="0"/>
          <a:ext cx="0" cy="0"/>
          <a:chOff x="0" y="0"/>
          <a:chExt cx="0" cy="0"/>
        </a:xfrm>
      </p:grpSpPr>
      <p:sp>
        <p:nvSpPr>
          <p:cNvPr id="14" name="Google Shape;14;p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 name="Google Shape;15;p3"/>
          <p:cNvSpPr txBox="1"/>
          <p:nvPr>
            <p:ph type="title"/>
          </p:nvPr>
        </p:nvSpPr>
        <p:spPr>
          <a:xfrm>
            <a:off x="469087" y="876061"/>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400">
                <a:solidFill>
                  <a:srgbClr val="3C78D8"/>
                </a:solidFill>
                <a:latin typeface="IBM Plex Sans"/>
                <a:ea typeface="IBM Plex Sans"/>
                <a:cs typeface="IBM Plex Sans"/>
                <a:sym typeface="IBM Plex Sans"/>
              </a:rPr>
              <a:t>HCD EXERCISE | IDEATION</a:t>
            </a:r>
            <a:endParaRPr sz="2400"/>
          </a:p>
          <a:p>
            <a:pPr indent="0" lvl="0" marL="0" rtl="0" algn="l">
              <a:spcBef>
                <a:spcPts val="0"/>
              </a:spcBef>
              <a:spcAft>
                <a:spcPts val="0"/>
              </a:spcAft>
              <a:buNone/>
            </a:pPr>
            <a:r>
              <a:rPr b="1" lang="en" sz="2400">
                <a:latin typeface="IBM Plex Sans"/>
                <a:ea typeface="IBM Plex Sans"/>
                <a:cs typeface="IBM Plex Sans"/>
                <a:sym typeface="IBM Plex Sans"/>
              </a:rPr>
              <a:t>FRAME GOAL &amp; DESIGN CHALLENGE </a:t>
            </a:r>
            <a:endParaRPr/>
          </a:p>
        </p:txBody>
      </p:sp>
      <p:sp>
        <p:nvSpPr>
          <p:cNvPr id="16" name="Google Shape;16;p3"/>
          <p:cNvSpPr txBox="1"/>
          <p:nvPr>
            <p:ph idx="4294967295" type="body"/>
          </p:nvPr>
        </p:nvSpPr>
        <p:spPr>
          <a:xfrm>
            <a:off x="490750" y="1986665"/>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To focus on the most important causes and the target audience while solving a problem. To approach problem solving in an actionable, and constrained manner.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Solution Goal, Design Challenge Statement (How Might We?)</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‘Solution Goal’</a:t>
            </a:r>
            <a:endParaRPr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The ‘Solution Goal’ is a statement that defines the overall strategy adopted by the problem solvers. It connects the overall problem, the cause of the problem, and the target audience.</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‘Design Challenge’</a:t>
            </a:r>
            <a:endParaRPr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‘How Might We?’ questions allow approaching the goal in a manner that can generate ideas. ‘How Might We?’ questions can be framed in different ways to generate different kinds of ideas and solutions.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p:txBody>
      </p:sp>
      <p:sp>
        <p:nvSpPr>
          <p:cNvPr id="17" name="Google Shape;17;p3"/>
          <p:cNvSpPr txBox="1"/>
          <p:nvPr>
            <p:ph type="title"/>
          </p:nvPr>
        </p:nvSpPr>
        <p:spPr>
          <a:xfrm>
            <a:off x="3924825" y="270515"/>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SOLUTION GOAL &amp; DESIGN CHALLENGE</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 </a:t>
            </a:r>
            <a:endParaRPr sz="1800"/>
          </a:p>
        </p:txBody>
      </p:sp>
      <p:sp>
        <p:nvSpPr>
          <p:cNvPr id="18" name="Google Shape;18;p3"/>
          <p:cNvSpPr/>
          <p:nvPr/>
        </p:nvSpPr>
        <p:spPr>
          <a:xfrm>
            <a:off x="4845663" y="48497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9" name="Google Shape;19;p3"/>
          <p:cNvSpPr txBox="1"/>
          <p:nvPr/>
        </p:nvSpPr>
        <p:spPr>
          <a:xfrm>
            <a:off x="4193626" y="51814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Solution Goal</a:t>
            </a:r>
            <a:endParaRPr b="1" sz="1100">
              <a:solidFill>
                <a:srgbClr val="3C78D8"/>
              </a:solidFill>
              <a:latin typeface="IBM Plex Sans"/>
              <a:ea typeface="IBM Plex Sans"/>
              <a:cs typeface="IBM Plex Sans"/>
              <a:sym typeface="IBM Plex Sans"/>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goal that has to be met by the solution.</a:t>
            </a:r>
            <a:endParaRPr sz="1000">
              <a:solidFill>
                <a:schemeClr val="dk1"/>
              </a:solidFill>
              <a:latin typeface="IBM Plex Sans Light"/>
              <a:ea typeface="IBM Plex Sans Light"/>
              <a:cs typeface="IBM Plex Sans Light"/>
              <a:sym typeface="IBM Plex Sans Light"/>
            </a:endParaRPr>
          </a:p>
        </p:txBody>
      </p:sp>
      <p:sp>
        <p:nvSpPr>
          <p:cNvPr id="20" name="Google Shape;20;p3"/>
          <p:cNvSpPr/>
          <p:nvPr/>
        </p:nvSpPr>
        <p:spPr>
          <a:xfrm>
            <a:off x="6929350" y="483069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1" name="Google Shape;21;p3"/>
          <p:cNvSpPr txBox="1"/>
          <p:nvPr/>
        </p:nvSpPr>
        <p:spPr>
          <a:xfrm>
            <a:off x="6277313" y="516237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Design Challenges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Frame: </a:t>
            </a:r>
            <a:r>
              <a:rPr lang="en" sz="900">
                <a:solidFill>
                  <a:schemeClr val="dk1"/>
                </a:solidFill>
                <a:latin typeface="IBM Plex Sans Light"/>
                <a:ea typeface="IBM Plex Sans Light"/>
                <a:cs typeface="IBM Plex Sans Light"/>
                <a:sym typeface="IBM Plex Sans Light"/>
              </a:rPr>
              <a:t>Versions of challenges that could help approach the solution goal.</a:t>
            </a:r>
            <a:endParaRPr sz="1000">
              <a:solidFill>
                <a:schemeClr val="dk1"/>
              </a:solidFill>
              <a:latin typeface="IBM Plex Sans Light"/>
              <a:ea typeface="IBM Plex Sans Light"/>
              <a:cs typeface="IBM Plex Sans Light"/>
              <a:sym typeface="IBM Plex Sans Light"/>
            </a:endParaRPr>
          </a:p>
        </p:txBody>
      </p:sp>
      <p:sp>
        <p:nvSpPr>
          <p:cNvPr id="22" name="Google Shape;22;p3"/>
          <p:cNvSpPr/>
          <p:nvPr/>
        </p:nvSpPr>
        <p:spPr>
          <a:xfrm>
            <a:off x="9146850" y="48116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23" name="Google Shape;23;p3"/>
          <p:cNvSpPr txBox="1"/>
          <p:nvPr/>
        </p:nvSpPr>
        <p:spPr>
          <a:xfrm>
            <a:off x="8494813" y="51433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Final Design Challenge</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Choose: </a:t>
            </a:r>
            <a:r>
              <a:rPr lang="en" sz="900">
                <a:solidFill>
                  <a:schemeClr val="dk1"/>
                </a:solidFill>
                <a:latin typeface="IBM Plex Sans Light"/>
                <a:ea typeface="IBM Plex Sans Light"/>
                <a:cs typeface="IBM Plex Sans Light"/>
                <a:sym typeface="IBM Plex Sans Light"/>
              </a:rPr>
              <a:t>A final design challenge that ideas can be identified for.</a:t>
            </a:r>
            <a:endParaRPr sz="1000">
              <a:solidFill>
                <a:schemeClr val="dk1"/>
              </a:solidFill>
              <a:latin typeface="IBM Plex Sans Light"/>
              <a:ea typeface="IBM Plex Sans Light"/>
              <a:cs typeface="IBM Plex Sans Light"/>
              <a:sym typeface="IBM Plex Sans Light"/>
            </a:endParaRPr>
          </a:p>
        </p:txBody>
      </p:sp>
      <p:sp>
        <p:nvSpPr>
          <p:cNvPr id="24" name="Google Shape;24;p3"/>
          <p:cNvSpPr/>
          <p:nvPr/>
        </p:nvSpPr>
        <p:spPr>
          <a:xfrm>
            <a:off x="4137413" y="6384065"/>
            <a:ext cx="378600" cy="365700"/>
          </a:xfrm>
          <a:prstGeom prst="ellipse">
            <a:avLst/>
          </a:prstGeom>
          <a:solidFill>
            <a:srgbClr val="3C78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IBM Plex Sans"/>
                <a:ea typeface="IBM Plex Sans"/>
                <a:cs typeface="IBM Plex Sans"/>
                <a:sym typeface="IBM Plex Sans"/>
              </a:rPr>
              <a:t>*</a:t>
            </a:r>
            <a:endParaRPr b="1">
              <a:solidFill>
                <a:srgbClr val="FFFFFF"/>
              </a:solidFill>
              <a:latin typeface="IBM Plex Sans"/>
              <a:ea typeface="IBM Plex Sans"/>
              <a:cs typeface="IBM Plex Sans"/>
              <a:sym typeface="IBM Plex Sans"/>
            </a:endParaRPr>
          </a:p>
        </p:txBody>
      </p:sp>
      <p:sp>
        <p:nvSpPr>
          <p:cNvPr id="25" name="Google Shape;25;p3"/>
          <p:cNvSpPr txBox="1"/>
          <p:nvPr/>
        </p:nvSpPr>
        <p:spPr>
          <a:xfrm>
            <a:off x="4592250" y="6275277"/>
            <a:ext cx="58224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C78D8"/>
                </a:solidFill>
                <a:latin typeface="IBM Plex Sans"/>
                <a:ea typeface="IBM Plex Sans"/>
                <a:cs typeface="IBM Plex Sans"/>
                <a:sym typeface="IBM Plex Sans"/>
              </a:rPr>
              <a:t>Framing a Design Challenge</a:t>
            </a:r>
            <a:endParaRPr sz="1000">
              <a:solidFill>
                <a:schemeClr val="dk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rPr lang="en" sz="900">
                <a:solidFill>
                  <a:schemeClr val="dk1"/>
                </a:solidFill>
                <a:latin typeface="IBM Plex Sans Light"/>
                <a:ea typeface="IBM Plex Sans Light"/>
                <a:cs typeface="IBM Plex Sans Light"/>
                <a:sym typeface="IBM Plex Sans Light"/>
              </a:rPr>
              <a:t>The challenge should neither be broad nor too narrow. The goal and challenge should be rooted in what is  known because of  research. It should also be anchored around the persona.</a:t>
            </a:r>
            <a:endParaRPr sz="900">
              <a:solidFill>
                <a:schemeClr val="dk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grpSp>
        <p:nvGrpSpPr>
          <p:cNvPr id="26" name="Google Shape;26;p3"/>
          <p:cNvGrpSpPr/>
          <p:nvPr/>
        </p:nvGrpSpPr>
        <p:grpSpPr>
          <a:xfrm>
            <a:off x="4110375" y="1164025"/>
            <a:ext cx="6144320" cy="3284976"/>
            <a:chOff x="4110375" y="1164025"/>
            <a:chExt cx="6144320" cy="3284976"/>
          </a:xfrm>
        </p:grpSpPr>
        <p:sp>
          <p:nvSpPr>
            <p:cNvPr id="27" name="Google Shape;27;p3"/>
            <p:cNvSpPr txBox="1"/>
            <p:nvPr/>
          </p:nvSpPr>
          <p:spPr>
            <a:xfrm rot="-13692">
              <a:off x="4110368" y="2543170"/>
              <a:ext cx="1883115" cy="1159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sz="1200">
                  <a:solidFill>
                    <a:srgbClr val="3C78D8"/>
                  </a:solidFill>
                  <a:latin typeface="IBM Plex Sans"/>
                  <a:ea typeface="IBM Plex Sans"/>
                  <a:cs typeface="IBM Plex Sans"/>
                  <a:sym typeface="IBM Plex Sans"/>
                </a:rPr>
                <a:t>Design Challenge 1 </a:t>
              </a:r>
              <a:endParaRPr b="1" sz="1200">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28" name="Google Shape;28;p3"/>
            <p:cNvSpPr txBox="1"/>
            <p:nvPr/>
          </p:nvSpPr>
          <p:spPr>
            <a:xfrm rot="-13692">
              <a:off x="6235418" y="2527470"/>
              <a:ext cx="1883115" cy="117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Design Challenge 2 </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29" name="Google Shape;29;p3"/>
            <p:cNvSpPr txBox="1"/>
            <p:nvPr/>
          </p:nvSpPr>
          <p:spPr>
            <a:xfrm rot="-13692">
              <a:off x="8366893" y="2527470"/>
              <a:ext cx="1883115" cy="117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Design Challenge 3 </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cxnSp>
          <p:nvCxnSpPr>
            <p:cNvPr id="30" name="Google Shape;30;p3"/>
            <p:cNvCxnSpPr>
              <a:stCxn id="31" idx="2"/>
              <a:endCxn id="28" idx="0"/>
            </p:cNvCxnSpPr>
            <p:nvPr/>
          </p:nvCxnSpPr>
          <p:spPr>
            <a:xfrm>
              <a:off x="7172175" y="2231070"/>
              <a:ext cx="4800" cy="296400"/>
            </a:xfrm>
            <a:prstGeom prst="straightConnector1">
              <a:avLst/>
            </a:prstGeom>
            <a:noFill/>
            <a:ln cap="flat" cmpd="sng" w="9525">
              <a:solidFill>
                <a:schemeClr val="dk2"/>
              </a:solidFill>
              <a:prstDash val="solid"/>
              <a:round/>
              <a:headEnd len="med" w="med" type="none"/>
              <a:tailEnd len="med" w="med" type="triangle"/>
            </a:ln>
          </p:spPr>
        </p:cxnSp>
        <p:cxnSp>
          <p:nvCxnSpPr>
            <p:cNvPr id="32" name="Google Shape;32;p3"/>
            <p:cNvCxnSpPr>
              <a:endCxn id="27" idx="0"/>
            </p:cNvCxnSpPr>
            <p:nvPr/>
          </p:nvCxnSpPr>
          <p:spPr>
            <a:xfrm>
              <a:off x="5049525" y="2230870"/>
              <a:ext cx="2400" cy="312300"/>
            </a:xfrm>
            <a:prstGeom prst="straightConnector1">
              <a:avLst/>
            </a:prstGeom>
            <a:noFill/>
            <a:ln cap="flat" cmpd="sng" w="9525">
              <a:solidFill>
                <a:schemeClr val="dk2"/>
              </a:solidFill>
              <a:prstDash val="solid"/>
              <a:round/>
              <a:headEnd len="med" w="med" type="none"/>
              <a:tailEnd len="med" w="med" type="triangle"/>
            </a:ln>
          </p:spPr>
        </p:cxnSp>
        <p:sp>
          <p:nvSpPr>
            <p:cNvPr id="33" name="Google Shape;33;p3"/>
            <p:cNvSpPr txBox="1"/>
            <p:nvPr/>
          </p:nvSpPr>
          <p:spPr>
            <a:xfrm rot="-13136">
              <a:off x="4130773" y="4014601"/>
              <a:ext cx="6123945" cy="422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a:solidFill>
                    <a:srgbClr val="3C78D8"/>
                  </a:solidFill>
                  <a:latin typeface="IBM Plex Sans"/>
                  <a:ea typeface="IBM Plex Sans"/>
                  <a:cs typeface="IBM Plex Sans"/>
                  <a:sym typeface="IBM Plex Sans"/>
                </a:rPr>
                <a:t>Final Design Challenge</a:t>
              </a:r>
              <a:endParaRPr b="1" sz="12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cxnSp>
          <p:nvCxnSpPr>
            <p:cNvPr id="34" name="Google Shape;34;p3"/>
            <p:cNvCxnSpPr/>
            <p:nvPr/>
          </p:nvCxnSpPr>
          <p:spPr>
            <a:xfrm>
              <a:off x="9302020" y="2238820"/>
              <a:ext cx="4500" cy="296400"/>
            </a:xfrm>
            <a:prstGeom prst="straightConnector1">
              <a:avLst/>
            </a:prstGeom>
            <a:noFill/>
            <a:ln cap="flat" cmpd="sng" w="9525">
              <a:solidFill>
                <a:schemeClr val="dk2"/>
              </a:solidFill>
              <a:prstDash val="solid"/>
              <a:round/>
              <a:headEnd len="med" w="med" type="none"/>
              <a:tailEnd len="med" w="med" type="triangle"/>
            </a:ln>
          </p:spPr>
        </p:cxnSp>
        <p:cxnSp>
          <p:nvCxnSpPr>
            <p:cNvPr id="35" name="Google Shape;35;p3"/>
            <p:cNvCxnSpPr/>
            <p:nvPr/>
          </p:nvCxnSpPr>
          <p:spPr>
            <a:xfrm>
              <a:off x="7170070" y="3706226"/>
              <a:ext cx="4500" cy="296400"/>
            </a:xfrm>
            <a:prstGeom prst="straightConnector1">
              <a:avLst/>
            </a:prstGeom>
            <a:noFill/>
            <a:ln cap="flat" cmpd="sng" w="9525">
              <a:solidFill>
                <a:schemeClr val="dk2"/>
              </a:solidFill>
              <a:prstDash val="solid"/>
              <a:round/>
              <a:headEnd len="med" w="med" type="none"/>
              <a:tailEnd len="med" w="med" type="triangle"/>
            </a:ln>
          </p:spPr>
        </p:cxnSp>
        <p:sp>
          <p:nvSpPr>
            <p:cNvPr id="36" name="Google Shape;36;p3"/>
            <p:cNvSpPr/>
            <p:nvPr/>
          </p:nvSpPr>
          <p:spPr>
            <a:xfrm>
              <a:off x="4128450" y="1164025"/>
              <a:ext cx="6123900" cy="1066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Solution Goal</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Address </a:t>
              </a:r>
              <a:r>
                <a:rPr b="1" lang="en" sz="1100">
                  <a:solidFill>
                    <a:schemeClr val="dk1"/>
                  </a:solidFill>
                  <a:latin typeface="IBM Plex Sans"/>
                  <a:ea typeface="IBM Plex Sans"/>
                  <a:cs typeface="IBM Plex Sans"/>
                  <a:sym typeface="IBM Plex Sans"/>
                </a:rPr>
                <a:t>(Problem/Opportunity for Target User / Persona)</a:t>
              </a:r>
              <a:r>
                <a:rPr lang="en" sz="1100">
                  <a:solidFill>
                    <a:schemeClr val="dk1"/>
                  </a:solidFill>
                  <a:latin typeface="IBM Plex Sans Light"/>
                  <a:ea typeface="IBM Plex Sans Light"/>
                  <a:cs typeface="IBM Plex Sans Light"/>
                  <a:sym typeface="IBM Plex Sans Light"/>
                </a:rPr>
                <a:t> by solving/exploring </a:t>
              </a:r>
              <a:r>
                <a:rPr b="1" lang="en" sz="1100">
                  <a:solidFill>
                    <a:schemeClr val="dk1"/>
                  </a:solidFill>
                  <a:latin typeface="IBM Plex Sans"/>
                  <a:ea typeface="IBM Plex Sans"/>
                  <a:cs typeface="IBM Plex Sans"/>
                  <a:sym typeface="IBM Plex Sans"/>
                </a:rPr>
                <a:t>(chosen cause/reason)</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(Desired Results)</a:t>
              </a:r>
              <a:endParaRPr/>
            </a:p>
          </p:txBody>
        </p:sp>
      </p:grpSp>
      <p:sp>
        <p:nvSpPr>
          <p:cNvPr id="37" name="Google Shape;37;p3"/>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3"/>
          <p:cNvGrpSpPr/>
          <p:nvPr/>
        </p:nvGrpSpPr>
        <p:grpSpPr>
          <a:xfrm>
            <a:off x="0" y="7094781"/>
            <a:ext cx="10692000" cy="465069"/>
            <a:chOff x="0" y="7094781"/>
            <a:chExt cx="10692000" cy="465069"/>
          </a:xfrm>
        </p:grpSpPr>
        <p:grpSp>
          <p:nvGrpSpPr>
            <p:cNvPr id="39" name="Google Shape;39;p3"/>
            <p:cNvGrpSpPr/>
            <p:nvPr/>
          </p:nvGrpSpPr>
          <p:grpSpPr>
            <a:xfrm>
              <a:off x="0" y="7094781"/>
              <a:ext cx="10692000" cy="465069"/>
              <a:chOff x="0" y="7094781"/>
              <a:chExt cx="10692000" cy="465069"/>
            </a:xfrm>
          </p:grpSpPr>
          <p:sp>
            <p:nvSpPr>
              <p:cNvPr id="40" name="Google Shape;40;p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42" name="Google Shape;42;p3"/>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43" name="Google Shape;43;p3"/>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4"/>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49" name="Google Shape;49;p4"/>
          <p:cNvSpPr txBox="1"/>
          <p:nvPr>
            <p:ph idx="4294967295" type="body"/>
          </p:nvPr>
        </p:nvSpPr>
        <p:spPr>
          <a:xfrm>
            <a:off x="3649550" y="1071328"/>
            <a:ext cx="3076800" cy="43254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Session Flow</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3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15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Participants to use tool with guidance from the facilitation team.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50" name="Google Shape;50;p4"/>
          <p:cNvSpPr txBox="1"/>
          <p:nvPr/>
        </p:nvSpPr>
        <p:spPr>
          <a:xfrm>
            <a:off x="3684938" y="571933"/>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Notes</a:t>
            </a:r>
            <a:endParaRPr sz="1800">
              <a:solidFill>
                <a:srgbClr val="3C78D8"/>
              </a:solidFill>
              <a:latin typeface="IBM Plex Sans"/>
              <a:ea typeface="IBM Plex Sans"/>
              <a:cs typeface="IBM Plex Sans"/>
              <a:sym typeface="IBM Plex Sans"/>
            </a:endParaRPr>
          </a:p>
        </p:txBody>
      </p:sp>
      <p:sp>
        <p:nvSpPr>
          <p:cNvPr id="51" name="Google Shape;51;p4"/>
          <p:cNvSpPr txBox="1"/>
          <p:nvPr/>
        </p:nvSpPr>
        <p:spPr>
          <a:xfrm>
            <a:off x="546650" y="1975200"/>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Solution Goal, Design Challenge </a:t>
            </a:r>
            <a:br>
              <a:rPr lang="en" sz="1100">
                <a:solidFill>
                  <a:schemeClr val="dk1"/>
                </a:solidFill>
                <a:latin typeface="IBM Plex Sans"/>
                <a:ea typeface="IBM Plex Sans"/>
                <a:cs typeface="IBM Plex Sans"/>
                <a:sym typeface="IBM Plex Sans"/>
              </a:rPr>
            </a:br>
            <a:r>
              <a:rPr lang="en" sz="1100">
                <a:solidFill>
                  <a:schemeClr val="dk1"/>
                </a:solidFill>
                <a:latin typeface="IBM Plex Sans"/>
                <a:ea typeface="IBM Plex Sans"/>
                <a:cs typeface="IBM Plex Sans"/>
                <a:sym typeface="IBM Plex Sans"/>
              </a:rPr>
              <a:t>Statement (How Might We?)</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30 Minutes</a:t>
            </a:r>
            <a:endParaRPr sz="1100">
              <a:solidFill>
                <a:schemeClr val="dk1"/>
              </a:solidFill>
              <a:latin typeface="IBM Plex Sans"/>
              <a:ea typeface="IBM Plex Sans"/>
              <a:cs typeface="IBM Plex Sans"/>
              <a:sym typeface="IBM Plex Sans"/>
            </a:endParaRPr>
          </a:p>
        </p:txBody>
      </p:sp>
      <p:sp>
        <p:nvSpPr>
          <p:cNvPr id="52" name="Google Shape;52;p4"/>
          <p:cNvSpPr txBox="1"/>
          <p:nvPr>
            <p:ph idx="4294967295" type="body"/>
          </p:nvPr>
        </p:nvSpPr>
        <p:spPr>
          <a:xfrm>
            <a:off x="7228300" y="1071328"/>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Points to Consider</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A well framed design challenge and goal can go a long way in recognising breakthrough ideas.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There should be implicit constraints within the design challenge if possible - that makes the brainstorming process a little more focused than otherwise.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design challenge and goal have to keep the user in mind if they have to be meaningful. Ideas should focus on making a solution work for the user or influencer that is being considered by the team.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 insights should feed into the goal and design challenge. It should not be a statement in isolation.</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quality of research insights and learnings will be evident by the quality of design challenge they allow one to frame.</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1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53" name="Google Shape;53;p4"/>
          <p:cNvSpPr txBox="1"/>
          <p:nvPr>
            <p:ph type="title"/>
          </p:nvPr>
        </p:nvSpPr>
        <p:spPr>
          <a:xfrm>
            <a:off x="469087" y="87726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HCD EXERCISE | IDEATION</a:t>
            </a:r>
            <a:endParaRPr sz="2400"/>
          </a:p>
          <a:p>
            <a:pPr indent="0" lvl="0" marL="0" rtl="0" algn="l">
              <a:spcBef>
                <a:spcPts val="0"/>
              </a:spcBef>
              <a:spcAft>
                <a:spcPts val="0"/>
              </a:spcAft>
              <a:buNone/>
            </a:pPr>
            <a:r>
              <a:rPr b="1" lang="en" sz="2400">
                <a:latin typeface="IBM Plex Sans"/>
                <a:ea typeface="IBM Plex Sans"/>
                <a:cs typeface="IBM Plex Sans"/>
                <a:sym typeface="IBM Plex Sans"/>
              </a:rPr>
              <a:t>FRAME GOAL &amp; DESIGN CHALLENGE </a:t>
            </a:r>
            <a:endParaRPr/>
          </a:p>
        </p:txBody>
      </p:sp>
      <p:sp>
        <p:nvSpPr>
          <p:cNvPr id="54" name="Google Shape;54;p4"/>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grpSp>
        <p:nvGrpSpPr>
          <p:cNvPr id="55" name="Google Shape;55;p4"/>
          <p:cNvGrpSpPr/>
          <p:nvPr/>
        </p:nvGrpSpPr>
        <p:grpSpPr>
          <a:xfrm>
            <a:off x="0" y="7094781"/>
            <a:ext cx="10692000" cy="465069"/>
            <a:chOff x="0" y="7094781"/>
            <a:chExt cx="10692000" cy="465069"/>
          </a:xfrm>
        </p:grpSpPr>
        <p:grpSp>
          <p:nvGrpSpPr>
            <p:cNvPr id="56" name="Google Shape;56;p4"/>
            <p:cNvGrpSpPr/>
            <p:nvPr/>
          </p:nvGrpSpPr>
          <p:grpSpPr>
            <a:xfrm>
              <a:off x="0" y="7094781"/>
              <a:ext cx="10692000" cy="465069"/>
              <a:chOff x="0" y="7094781"/>
              <a:chExt cx="10692000" cy="465069"/>
            </a:xfrm>
          </p:grpSpPr>
          <p:sp>
            <p:nvSpPr>
              <p:cNvPr id="57" name="Google Shape;57;p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59" name="Google Shape;59;p4"/>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60" name="Google Shape;60;p4"/>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GOAL &amp; DESIGN CHALLENGE</a:t>
            </a:r>
            <a:endParaRPr sz="1800">
              <a:latin typeface="IBM Plex Sans"/>
              <a:ea typeface="IBM Plex Sans"/>
              <a:cs typeface="IBM Plex Sans"/>
              <a:sym typeface="IBM Plex Sans"/>
            </a:endParaRPr>
          </a:p>
        </p:txBody>
      </p:sp>
      <p:grpSp>
        <p:nvGrpSpPr>
          <p:cNvPr id="66" name="Google Shape;66;p5"/>
          <p:cNvGrpSpPr/>
          <p:nvPr/>
        </p:nvGrpSpPr>
        <p:grpSpPr>
          <a:xfrm>
            <a:off x="457359" y="985798"/>
            <a:ext cx="9797733" cy="5519417"/>
            <a:chOff x="4110375" y="1164025"/>
            <a:chExt cx="6144320" cy="3284976"/>
          </a:xfrm>
        </p:grpSpPr>
        <p:sp>
          <p:nvSpPr>
            <p:cNvPr id="67" name="Google Shape;67;p5"/>
            <p:cNvSpPr txBox="1"/>
            <p:nvPr/>
          </p:nvSpPr>
          <p:spPr>
            <a:xfrm rot="-13692">
              <a:off x="4110368" y="2543170"/>
              <a:ext cx="1883115" cy="1159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sz="1200">
                  <a:solidFill>
                    <a:srgbClr val="3C78D8"/>
                  </a:solidFill>
                  <a:latin typeface="IBM Plex Sans"/>
                  <a:ea typeface="IBM Plex Sans"/>
                  <a:cs typeface="IBM Plex Sans"/>
                  <a:sym typeface="IBM Plex Sans"/>
                </a:rPr>
                <a:t>Design Challenge 1 </a:t>
              </a:r>
              <a:endParaRPr b="1" sz="1200">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68" name="Google Shape;68;p5"/>
            <p:cNvSpPr txBox="1"/>
            <p:nvPr/>
          </p:nvSpPr>
          <p:spPr>
            <a:xfrm rot="-13692">
              <a:off x="6235418" y="2527470"/>
              <a:ext cx="1883115" cy="117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Design Challenge 2 </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sp>
          <p:nvSpPr>
            <p:cNvPr id="69" name="Google Shape;69;p5"/>
            <p:cNvSpPr txBox="1"/>
            <p:nvPr/>
          </p:nvSpPr>
          <p:spPr>
            <a:xfrm rot="-13692">
              <a:off x="8366893" y="2527470"/>
              <a:ext cx="1883115" cy="117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Design Challenge 3 </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lang="en" sz="1100">
                  <a:solidFill>
                    <a:schemeClr val="dk1"/>
                  </a:solidFill>
                  <a:latin typeface="IBM Plex Sans Light"/>
                  <a:ea typeface="IBM Plex Sans Light"/>
                  <a:cs typeface="IBM Plex Sans Light"/>
                  <a:sym typeface="IBM Plex Sans Light"/>
                </a:rPr>
                <a:t>How Might We </a:t>
              </a:r>
              <a:r>
                <a:rPr b="1" lang="en" sz="1100">
                  <a:solidFill>
                    <a:schemeClr val="dk1"/>
                  </a:solidFill>
                  <a:latin typeface="IBM Plex Sans"/>
                  <a:ea typeface="IBM Plex Sans"/>
                  <a:cs typeface="IBM Plex Sans"/>
                  <a:sym typeface="IBM Plex Sans"/>
                </a:rPr>
                <a:t>(potential action based on insight)</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Solution Goal</a:t>
              </a:r>
              <a:r>
                <a:rPr lang="en" sz="1100">
                  <a:solidFill>
                    <a:schemeClr val="dk1"/>
                  </a:solidFill>
                  <a:latin typeface="IBM Plex Sans Light"/>
                  <a:ea typeface="IBM Plex Sans Light"/>
                  <a:cs typeface="IBM Plex Sans Light"/>
                  <a:sym typeface="IBM Plex Sans Light"/>
                </a:rPr>
                <a:t>?</a:t>
              </a:r>
              <a:endParaRPr b="1">
                <a:solidFill>
                  <a:srgbClr val="3C78D8"/>
                </a:solidFill>
                <a:latin typeface="IBM Plex Sans"/>
                <a:ea typeface="IBM Plex Sans"/>
                <a:cs typeface="IBM Plex Sans"/>
                <a:sym typeface="IBM Plex Sans"/>
              </a:endParaRPr>
            </a:p>
            <a:p>
              <a:pPr indent="0" lvl="0" marL="0" rtl="0" algn="ctr">
                <a:lnSpc>
                  <a:spcPct val="100000"/>
                </a:lnSpc>
                <a:spcBef>
                  <a:spcPts val="0"/>
                </a:spcBef>
                <a:spcAft>
                  <a:spcPts val="0"/>
                </a:spcAft>
                <a:buNone/>
              </a:pPr>
              <a:r>
                <a:t/>
              </a:r>
              <a:endParaRPr sz="12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i="1">
                <a:solidFill>
                  <a:schemeClr val="dk1"/>
                </a:solidFill>
                <a:latin typeface="IBM Plex Sans Light"/>
                <a:ea typeface="IBM Plex Sans Light"/>
                <a:cs typeface="IBM Plex Sans Light"/>
                <a:sym typeface="IBM Plex Sans Light"/>
              </a:endParaRPr>
            </a:p>
          </p:txBody>
        </p:sp>
        <p:cxnSp>
          <p:nvCxnSpPr>
            <p:cNvPr id="70" name="Google Shape;70;p5"/>
            <p:cNvCxnSpPr>
              <a:endCxn id="68" idx="0"/>
            </p:cNvCxnSpPr>
            <p:nvPr/>
          </p:nvCxnSpPr>
          <p:spPr>
            <a:xfrm>
              <a:off x="7172175" y="2231070"/>
              <a:ext cx="4800" cy="29640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5"/>
            <p:cNvCxnSpPr>
              <a:endCxn id="67" idx="0"/>
            </p:cNvCxnSpPr>
            <p:nvPr/>
          </p:nvCxnSpPr>
          <p:spPr>
            <a:xfrm>
              <a:off x="5049525" y="2230870"/>
              <a:ext cx="2400" cy="312300"/>
            </a:xfrm>
            <a:prstGeom prst="straightConnector1">
              <a:avLst/>
            </a:prstGeom>
            <a:noFill/>
            <a:ln cap="flat" cmpd="sng" w="9525">
              <a:solidFill>
                <a:schemeClr val="dk2"/>
              </a:solidFill>
              <a:prstDash val="solid"/>
              <a:round/>
              <a:headEnd len="med" w="med" type="none"/>
              <a:tailEnd len="med" w="med" type="triangle"/>
            </a:ln>
          </p:spPr>
        </p:cxnSp>
        <p:sp>
          <p:nvSpPr>
            <p:cNvPr id="72" name="Google Shape;72;p5"/>
            <p:cNvSpPr txBox="1"/>
            <p:nvPr/>
          </p:nvSpPr>
          <p:spPr>
            <a:xfrm rot="-13136">
              <a:off x="4130773" y="4014601"/>
              <a:ext cx="6123945" cy="422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116050" lIns="116050" spcFirstLastPara="1" rIns="116050" wrap="square" tIns="116050">
              <a:noAutofit/>
            </a:bodyPr>
            <a:lstStyle/>
            <a:p>
              <a:pPr indent="0" lvl="0" marL="0" rtl="0" algn="ctr">
                <a:lnSpc>
                  <a:spcPct val="150000"/>
                </a:lnSpc>
                <a:spcBef>
                  <a:spcPts val="0"/>
                </a:spcBef>
                <a:spcAft>
                  <a:spcPts val="0"/>
                </a:spcAft>
                <a:buNone/>
              </a:pPr>
              <a:r>
                <a:rPr b="1" lang="en">
                  <a:solidFill>
                    <a:srgbClr val="3C78D8"/>
                  </a:solidFill>
                  <a:latin typeface="IBM Plex Sans"/>
                  <a:ea typeface="IBM Plex Sans"/>
                  <a:cs typeface="IBM Plex Sans"/>
                  <a:sym typeface="IBM Plex Sans"/>
                </a:rPr>
                <a:t>Final Design Challenge</a:t>
              </a:r>
              <a:endParaRPr i="1">
                <a:solidFill>
                  <a:schemeClr val="dk1"/>
                </a:solidFill>
                <a:latin typeface="IBM Plex Sans Light"/>
                <a:ea typeface="IBM Plex Sans Light"/>
                <a:cs typeface="IBM Plex Sans Light"/>
                <a:sym typeface="IBM Plex Sans Light"/>
              </a:endParaRPr>
            </a:p>
          </p:txBody>
        </p:sp>
        <p:cxnSp>
          <p:nvCxnSpPr>
            <p:cNvPr id="73" name="Google Shape;73;p5"/>
            <p:cNvCxnSpPr/>
            <p:nvPr/>
          </p:nvCxnSpPr>
          <p:spPr>
            <a:xfrm>
              <a:off x="9302020" y="2238820"/>
              <a:ext cx="4500" cy="2964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5"/>
            <p:cNvCxnSpPr/>
            <p:nvPr/>
          </p:nvCxnSpPr>
          <p:spPr>
            <a:xfrm>
              <a:off x="7170070" y="3706226"/>
              <a:ext cx="4500" cy="296400"/>
            </a:xfrm>
            <a:prstGeom prst="straightConnector1">
              <a:avLst/>
            </a:prstGeom>
            <a:noFill/>
            <a:ln cap="flat" cmpd="sng" w="9525">
              <a:solidFill>
                <a:schemeClr val="dk2"/>
              </a:solidFill>
              <a:prstDash val="solid"/>
              <a:round/>
              <a:headEnd len="med" w="med" type="none"/>
              <a:tailEnd len="med" w="med" type="triangle"/>
            </a:ln>
          </p:spPr>
        </p:cxnSp>
        <p:sp>
          <p:nvSpPr>
            <p:cNvPr id="75" name="Google Shape;75;p5"/>
            <p:cNvSpPr/>
            <p:nvPr/>
          </p:nvSpPr>
          <p:spPr>
            <a:xfrm>
              <a:off x="4128450" y="1164025"/>
              <a:ext cx="6123900" cy="1066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solidFill>
                    <a:srgbClr val="3C78D8"/>
                  </a:solidFill>
                  <a:latin typeface="IBM Plex Sans"/>
                  <a:ea typeface="IBM Plex Sans"/>
                  <a:cs typeface="IBM Plex Sans"/>
                  <a:sym typeface="IBM Plex Sans"/>
                </a:rPr>
                <a:t>Solution Goal</a:t>
              </a:r>
              <a:endParaRPr b="1" sz="12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lang="en" sz="1100">
                  <a:solidFill>
                    <a:schemeClr val="dk1"/>
                  </a:solidFill>
                  <a:latin typeface="IBM Plex Sans Light"/>
                  <a:ea typeface="IBM Plex Sans Light"/>
                  <a:cs typeface="IBM Plex Sans Light"/>
                  <a:sym typeface="IBM Plex Sans Light"/>
                </a:rPr>
                <a:t>Address </a:t>
              </a:r>
              <a:r>
                <a:rPr b="1" lang="en" sz="1100">
                  <a:solidFill>
                    <a:schemeClr val="dk1"/>
                  </a:solidFill>
                  <a:latin typeface="IBM Plex Sans"/>
                  <a:ea typeface="IBM Plex Sans"/>
                  <a:cs typeface="IBM Plex Sans"/>
                  <a:sym typeface="IBM Plex Sans"/>
                </a:rPr>
                <a:t>(Problem/Opportunity for Target User / Persona)</a:t>
              </a:r>
              <a:r>
                <a:rPr lang="en" sz="1100">
                  <a:solidFill>
                    <a:schemeClr val="dk1"/>
                  </a:solidFill>
                  <a:latin typeface="IBM Plex Sans Light"/>
                  <a:ea typeface="IBM Plex Sans Light"/>
                  <a:cs typeface="IBM Plex Sans Light"/>
                  <a:sym typeface="IBM Plex Sans Light"/>
                </a:rPr>
                <a:t> by solving/exploring </a:t>
              </a:r>
              <a:r>
                <a:rPr b="1" lang="en" sz="1100">
                  <a:solidFill>
                    <a:schemeClr val="dk1"/>
                  </a:solidFill>
                  <a:latin typeface="IBM Plex Sans"/>
                  <a:ea typeface="IBM Plex Sans"/>
                  <a:cs typeface="IBM Plex Sans"/>
                  <a:sym typeface="IBM Plex Sans"/>
                </a:rPr>
                <a:t>(chosen cause/reason)</a:t>
              </a:r>
              <a:r>
                <a:rPr lang="en" sz="1100">
                  <a:solidFill>
                    <a:schemeClr val="dk1"/>
                  </a:solidFill>
                  <a:latin typeface="IBM Plex Sans Light"/>
                  <a:ea typeface="IBM Plex Sans Light"/>
                  <a:cs typeface="IBM Plex Sans Light"/>
                  <a:sym typeface="IBM Plex Sans Light"/>
                </a:rPr>
                <a:t> to achieve </a:t>
              </a:r>
              <a:r>
                <a:rPr b="1" lang="en" sz="1100">
                  <a:solidFill>
                    <a:schemeClr val="dk1"/>
                  </a:solidFill>
                  <a:latin typeface="IBM Plex Sans"/>
                  <a:ea typeface="IBM Plex Sans"/>
                  <a:cs typeface="IBM Plex Sans"/>
                  <a:sym typeface="IBM Plex Sans"/>
                </a:rPr>
                <a:t>(Desired Results)</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sz="1100">
                <a:solidFill>
                  <a:schemeClr val="dk1"/>
                </a:solidFill>
                <a:latin typeface="IBM Plex Sans"/>
                <a:ea typeface="IBM Plex Sans"/>
                <a:cs typeface="IBM Plex Sans"/>
                <a:sym typeface="IBM Plex Sans"/>
              </a:endParaRPr>
            </a:p>
          </p:txBody>
        </p:sp>
      </p:grpSp>
      <p:grpSp>
        <p:nvGrpSpPr>
          <p:cNvPr id="76" name="Google Shape;76;p5"/>
          <p:cNvGrpSpPr/>
          <p:nvPr/>
        </p:nvGrpSpPr>
        <p:grpSpPr>
          <a:xfrm>
            <a:off x="0" y="7094781"/>
            <a:ext cx="10692000" cy="465069"/>
            <a:chOff x="0" y="7094781"/>
            <a:chExt cx="10692000" cy="465069"/>
          </a:xfrm>
        </p:grpSpPr>
        <p:grpSp>
          <p:nvGrpSpPr>
            <p:cNvPr id="77" name="Google Shape;77;p5"/>
            <p:cNvGrpSpPr/>
            <p:nvPr/>
          </p:nvGrpSpPr>
          <p:grpSpPr>
            <a:xfrm>
              <a:off x="0" y="7094781"/>
              <a:ext cx="10692000" cy="465069"/>
              <a:chOff x="0" y="7094781"/>
              <a:chExt cx="10692000" cy="465069"/>
            </a:xfrm>
          </p:grpSpPr>
          <p:sp>
            <p:nvSpPr>
              <p:cNvPr id="78" name="Google Shape;78;p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80" name="Google Shape;80;p5"/>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81" name="Google Shape;81;p5"/>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GOAL &amp; DESIGN CHALLENGE</a:t>
            </a:r>
            <a:endParaRPr sz="1800">
              <a:latin typeface="IBM Plex Sans"/>
              <a:ea typeface="IBM Plex Sans"/>
              <a:cs typeface="IBM Plex Sans"/>
              <a:sym typeface="IBM Plex Sans"/>
            </a:endParaRPr>
          </a:p>
        </p:txBody>
      </p:sp>
      <p:pic>
        <p:nvPicPr>
          <p:cNvPr id="87" name="Google Shape;87;p6"/>
          <p:cNvPicPr preferRelativeResize="0"/>
          <p:nvPr/>
        </p:nvPicPr>
        <p:blipFill>
          <a:blip r:embed="rId3">
            <a:alphaModFix/>
          </a:blip>
          <a:stretch>
            <a:fillRect/>
          </a:stretch>
        </p:blipFill>
        <p:spPr>
          <a:xfrm>
            <a:off x="598900" y="1760599"/>
            <a:ext cx="9470999" cy="4038800"/>
          </a:xfrm>
          <a:prstGeom prst="rect">
            <a:avLst/>
          </a:prstGeom>
          <a:noFill/>
          <a:ln>
            <a:noFill/>
          </a:ln>
        </p:spPr>
      </p:pic>
      <p:grpSp>
        <p:nvGrpSpPr>
          <p:cNvPr id="88" name="Google Shape;88;p6"/>
          <p:cNvGrpSpPr/>
          <p:nvPr/>
        </p:nvGrpSpPr>
        <p:grpSpPr>
          <a:xfrm>
            <a:off x="0" y="7094781"/>
            <a:ext cx="10692000" cy="465069"/>
            <a:chOff x="0" y="7094781"/>
            <a:chExt cx="10692000" cy="465069"/>
          </a:xfrm>
        </p:grpSpPr>
        <p:grpSp>
          <p:nvGrpSpPr>
            <p:cNvPr id="89" name="Google Shape;89;p6"/>
            <p:cNvGrpSpPr/>
            <p:nvPr/>
          </p:nvGrpSpPr>
          <p:grpSpPr>
            <a:xfrm>
              <a:off x="0" y="7094781"/>
              <a:ext cx="10692000" cy="465069"/>
              <a:chOff x="0" y="7094781"/>
              <a:chExt cx="10692000" cy="465069"/>
            </a:xfrm>
          </p:grpSpPr>
          <p:sp>
            <p:nvSpPr>
              <p:cNvPr id="90" name="Google Shape;90;p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92" name="Google Shape;92;p6"/>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93" name="Google Shape;93;p6"/>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