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5"/>
  </p:sldMasterIdLst>
  <p:notesMasterIdLst>
    <p:notesMasterId r:id="rId6"/>
  </p:notesMasterIdLst>
  <p:sldIdLst>
    <p:sldId id="256" r:id="rId7"/>
    <p:sldId id="257" r:id="rId8"/>
    <p:sldId id="258" r:id="rId9"/>
    <p:sldId id="259" r:id="rId10"/>
    <p:sldId id="260" r:id="rId11"/>
  </p:sldIdLst>
  <p:sldSz cy="7560000" cx="10692000"/>
  <p:notesSz cx="7560000" cy="10692000"/>
  <p:embeddedFontLst>
    <p:embeddedFont>
      <p:font typeface="IBM Plex Sans"/>
      <p:regular r:id="rId12"/>
      <p:bold r:id="rId13"/>
      <p:italic r:id="rId14"/>
      <p:boldItalic r:id="rId15"/>
    </p:embeddedFont>
    <p:embeddedFont>
      <p:font typeface="IBM Plex Sans Light"/>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A4A3A4"/>
          </p15:clr>
        </p15:guide>
        <p15:guide id="2" pos="6447">
          <p15:clr>
            <a:srgbClr val="A4A3A4"/>
          </p15:clr>
        </p15:guide>
        <p15:guide id="3" orient="horz" pos="212">
          <p15:clr>
            <a:srgbClr val="A4A3A4"/>
          </p15:clr>
        </p15:guide>
        <p15:guide id="4" orient="horz" pos="4570">
          <p15:clr>
            <a:srgbClr val="A4A3A4"/>
          </p15:clr>
        </p15:guide>
        <p15:guide id="5" pos="3368">
          <p15:clr>
            <a:srgbClr val="A4A3A4"/>
          </p15:clr>
        </p15:guide>
        <p15:guide id="6" orient="horz" pos="1872">
          <p15:clr>
            <a:srgbClr val="A4A3A4"/>
          </p15:clr>
        </p15:guide>
        <p15:guide id="7" pos="2234">
          <p15:clr>
            <a:srgbClr val="A4A3A4"/>
          </p15:clr>
        </p15:guide>
        <p15:guide id="8" pos="4553">
          <p15:clr>
            <a:srgbClr val="A4A3A4"/>
          </p15:clr>
        </p15:guide>
        <p15:guide id="9" pos="4298">
          <p15:clr>
            <a:srgbClr val="A4A3A4"/>
          </p15:clr>
        </p15:guide>
        <p15:guide id="10" pos="2376">
          <p15:clr>
            <a:srgbClr val="A4A3A4"/>
          </p15:clr>
        </p15:guide>
        <p15:guide id="11" pos="29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A87DDAE-5AD1-4B94-A92F-872672630F34}">
  <a:tblStyle styleId="{7A87DDAE-5AD1-4B94-A92F-872672630F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
        <p:guide pos="6447"/>
        <p:guide pos="212" orient="horz"/>
        <p:guide pos="4570" orient="horz"/>
        <p:guide pos="3368"/>
        <p:guide pos="1872" orient="horz"/>
        <p:guide pos="2234"/>
        <p:guide pos="4553"/>
        <p:guide pos="4298"/>
        <p:guide pos="2376"/>
        <p:guide pos="295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IBMPlexSans-bold.fntdata"/><Relationship Id="rId12" Type="http://schemas.openxmlformats.org/officeDocument/2006/relationships/font" Target="fonts/IBMPlex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IBMPlexSans-boldItalic.fntdata"/><Relationship Id="rId14" Type="http://schemas.openxmlformats.org/officeDocument/2006/relationships/font" Target="fonts/IBMPlexSans-italic.fntdata"/><Relationship Id="rId17" Type="http://schemas.openxmlformats.org/officeDocument/2006/relationships/font" Target="fonts/IBMPlexSansLight-bold.fntdata"/><Relationship Id="rId16" Type="http://schemas.openxmlformats.org/officeDocument/2006/relationships/font" Target="fonts/IBMPlexSansLight-regular.fntdata"/><Relationship Id="rId5" Type="http://schemas.openxmlformats.org/officeDocument/2006/relationships/slideMaster" Target="slideMasters/slideMaster1.xml"/><Relationship Id="rId19" Type="http://schemas.openxmlformats.org/officeDocument/2006/relationships/font" Target="fonts/IBMPlexSansLight-boldItalic.fntdata"/><Relationship Id="rId6" Type="http://schemas.openxmlformats.org/officeDocument/2006/relationships/notesMaster" Target="notesMasters/notesMaster1.xml"/><Relationship Id="rId18" Type="http://schemas.openxmlformats.org/officeDocument/2006/relationships/font" Target="fonts/IBMPlexSansLigh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 name="Shape 10"/>
        <p:cNvGrpSpPr/>
        <p:nvPr/>
      </p:nvGrpSpPr>
      <p:grpSpPr>
        <a:xfrm>
          <a:off x="0" y="0"/>
          <a:ext cx="0" cy="0"/>
          <a:chOff x="0" y="0"/>
          <a:chExt cx="0" cy="0"/>
        </a:xfrm>
      </p:grpSpPr>
      <p:sp>
        <p:nvSpPr>
          <p:cNvPr id="11" name="Google Shape;11;g545bece476_0_142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2" name="Google Shape;12;g545bece476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Google Shape;39;g545bece476_0_145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545bece476_0_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45bece476_0_1474: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45bece476_0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45bece476_0_148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45bece476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45bece476_0_150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45bece476_0_1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 name="Shape 8"/>
        <p:cNvGrpSpPr/>
        <p:nvPr/>
      </p:nvGrpSpPr>
      <p:grpSpPr>
        <a:xfrm>
          <a:off x="0" y="0"/>
          <a:ext cx="0" cy="0"/>
          <a:chOff x="0" y="0"/>
          <a:chExt cx="0" cy="0"/>
        </a:xfrm>
      </p:grpSpPr>
      <p:sp>
        <p:nvSpPr>
          <p:cNvPr id="9" name="Google Shape;9;p2"/>
          <p:cNvSpPr txBox="1"/>
          <p:nvPr>
            <p:ph type="title"/>
          </p:nvPr>
        </p:nvSpPr>
        <p:spPr>
          <a:xfrm>
            <a:off x="364468" y="816630"/>
            <a:ext cx="3283500" cy="1110600"/>
          </a:xfrm>
          <a:prstGeom prst="rect">
            <a:avLst/>
          </a:prstGeom>
        </p:spPr>
        <p:txBody>
          <a:bodyPr anchorCtr="0" anchor="b" bIns="116050" lIns="116050" spcFirstLastPara="1" rIns="116050" wrap="square" tIns="11605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2000"/>
              </a:spcBef>
              <a:spcAft>
                <a:spcPts val="0"/>
              </a:spcAft>
              <a:buClr>
                <a:schemeClr val="dk2"/>
              </a:buClr>
              <a:buSzPts val="1800"/>
              <a:buChar char="○"/>
              <a:defRPr sz="1800">
                <a:solidFill>
                  <a:schemeClr val="dk2"/>
                </a:solidFill>
              </a:defRPr>
            </a:lvl2pPr>
            <a:lvl3pPr indent="-342900" lvl="2" marL="1371600">
              <a:lnSpc>
                <a:spcPct val="115000"/>
              </a:lnSpc>
              <a:spcBef>
                <a:spcPts val="2000"/>
              </a:spcBef>
              <a:spcAft>
                <a:spcPts val="0"/>
              </a:spcAft>
              <a:buClr>
                <a:schemeClr val="dk2"/>
              </a:buClr>
              <a:buSzPts val="1800"/>
              <a:buChar char="■"/>
              <a:defRPr sz="1800">
                <a:solidFill>
                  <a:schemeClr val="dk2"/>
                </a:solidFill>
              </a:defRPr>
            </a:lvl3pPr>
            <a:lvl4pPr indent="-342900" lvl="3" marL="1828800">
              <a:lnSpc>
                <a:spcPct val="115000"/>
              </a:lnSpc>
              <a:spcBef>
                <a:spcPts val="2000"/>
              </a:spcBef>
              <a:spcAft>
                <a:spcPts val="0"/>
              </a:spcAft>
              <a:buClr>
                <a:schemeClr val="dk2"/>
              </a:buClr>
              <a:buSzPts val="1800"/>
              <a:buChar char="●"/>
              <a:defRPr sz="1800">
                <a:solidFill>
                  <a:schemeClr val="dk2"/>
                </a:solidFill>
              </a:defRPr>
            </a:lvl4pPr>
            <a:lvl5pPr indent="-342900" lvl="4" marL="2286000">
              <a:lnSpc>
                <a:spcPct val="115000"/>
              </a:lnSpc>
              <a:spcBef>
                <a:spcPts val="2000"/>
              </a:spcBef>
              <a:spcAft>
                <a:spcPts val="0"/>
              </a:spcAft>
              <a:buClr>
                <a:schemeClr val="dk2"/>
              </a:buClr>
              <a:buSzPts val="1800"/>
              <a:buChar char="○"/>
              <a:defRPr sz="1800">
                <a:solidFill>
                  <a:schemeClr val="dk2"/>
                </a:solidFill>
              </a:defRPr>
            </a:lvl5pPr>
            <a:lvl6pPr indent="-342900" lvl="5" marL="2743200">
              <a:lnSpc>
                <a:spcPct val="115000"/>
              </a:lnSpc>
              <a:spcBef>
                <a:spcPts val="2000"/>
              </a:spcBef>
              <a:spcAft>
                <a:spcPts val="0"/>
              </a:spcAft>
              <a:buClr>
                <a:schemeClr val="dk2"/>
              </a:buClr>
              <a:buSzPts val="1800"/>
              <a:buChar char="■"/>
              <a:defRPr sz="1800">
                <a:solidFill>
                  <a:schemeClr val="dk2"/>
                </a:solidFill>
              </a:defRPr>
            </a:lvl6pPr>
            <a:lvl7pPr indent="-342900" lvl="6" marL="3200400">
              <a:lnSpc>
                <a:spcPct val="115000"/>
              </a:lnSpc>
              <a:spcBef>
                <a:spcPts val="2000"/>
              </a:spcBef>
              <a:spcAft>
                <a:spcPts val="0"/>
              </a:spcAft>
              <a:buClr>
                <a:schemeClr val="dk2"/>
              </a:buClr>
              <a:buSzPts val="1800"/>
              <a:buChar char="●"/>
              <a:defRPr sz="1800">
                <a:solidFill>
                  <a:schemeClr val="dk2"/>
                </a:solidFill>
              </a:defRPr>
            </a:lvl7pPr>
            <a:lvl8pPr indent="-342900" lvl="7" marL="3657600">
              <a:lnSpc>
                <a:spcPct val="115000"/>
              </a:lnSpc>
              <a:spcBef>
                <a:spcPts val="2000"/>
              </a:spcBef>
              <a:spcAft>
                <a:spcPts val="0"/>
              </a:spcAft>
              <a:buClr>
                <a:schemeClr val="dk2"/>
              </a:buClr>
              <a:buSzPts val="1800"/>
              <a:buChar char="○"/>
              <a:defRPr sz="1800">
                <a:solidFill>
                  <a:schemeClr val="dk2"/>
                </a:solidFill>
              </a:defRPr>
            </a:lvl8pPr>
            <a:lvl9pPr indent="-342900" lvl="8" marL="4114800">
              <a:lnSpc>
                <a:spcPct val="115000"/>
              </a:lnSpc>
              <a:spcBef>
                <a:spcPts val="2000"/>
              </a:spcBef>
              <a:spcAft>
                <a:spcPts val="200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jp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 name="Shape 13"/>
        <p:cNvGrpSpPr/>
        <p:nvPr/>
      </p:nvGrpSpPr>
      <p:grpSpPr>
        <a:xfrm>
          <a:off x="0" y="0"/>
          <a:ext cx="0" cy="0"/>
          <a:chOff x="0" y="0"/>
          <a:chExt cx="0" cy="0"/>
        </a:xfrm>
      </p:grpSpPr>
      <p:sp>
        <p:nvSpPr>
          <p:cNvPr id="14" name="Google Shape;14;p3"/>
          <p:cNvSpPr/>
          <p:nvPr/>
        </p:nvSpPr>
        <p:spPr>
          <a:xfrm>
            <a:off x="3823625" y="-75"/>
            <a:ext cx="68685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5" name="Google Shape;15;p3"/>
          <p:cNvSpPr txBox="1"/>
          <p:nvPr>
            <p:ph type="title"/>
          </p:nvPr>
        </p:nvSpPr>
        <p:spPr>
          <a:xfrm>
            <a:off x="469087" y="517067"/>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1000">
                <a:latin typeface="IBM Plex Sans"/>
                <a:ea typeface="IBM Plex Sans"/>
                <a:cs typeface="IBM Plex Sans"/>
                <a:sym typeface="IBM Plex Sans"/>
              </a:rPr>
              <a:t>BOOTCAMP ONE | DAY THREE </a:t>
            </a:r>
            <a:endParaRPr sz="10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1400">
                <a:solidFill>
                  <a:srgbClr val="3C78D8"/>
                </a:solidFill>
                <a:latin typeface="IBM Plex Sans"/>
                <a:ea typeface="IBM Plex Sans"/>
                <a:cs typeface="IBM Plex Sans"/>
                <a:sym typeface="IBM Plex Sans"/>
              </a:rPr>
              <a:t>HCD EXERCISE | DEFINE</a:t>
            </a:r>
            <a:endParaRPr sz="2400"/>
          </a:p>
          <a:p>
            <a:pPr indent="0" lvl="0" marL="0" rtl="0" algn="l">
              <a:spcBef>
                <a:spcPts val="0"/>
              </a:spcBef>
              <a:spcAft>
                <a:spcPts val="0"/>
              </a:spcAft>
              <a:buClr>
                <a:srgbClr val="000000"/>
              </a:buClr>
              <a:buSzPts val="1100"/>
              <a:buFont typeface="Arial"/>
              <a:buNone/>
            </a:pPr>
            <a:r>
              <a:rPr b="1" lang="en" sz="2400">
                <a:latin typeface="IBM Plex Sans"/>
                <a:ea typeface="IBM Plex Sans"/>
                <a:cs typeface="IBM Plex Sans"/>
                <a:sym typeface="IBM Plex Sans"/>
              </a:rPr>
              <a:t>OUTLINE THE USER JOURNEY </a:t>
            </a:r>
            <a:endParaRPr/>
          </a:p>
        </p:txBody>
      </p:sp>
      <p:sp>
        <p:nvSpPr>
          <p:cNvPr id="16" name="Google Shape;16;p3"/>
          <p:cNvSpPr txBox="1"/>
          <p:nvPr>
            <p:ph idx="4294967295" type="body"/>
          </p:nvPr>
        </p:nvSpPr>
        <p:spPr>
          <a:xfrm>
            <a:off x="490750" y="1627671"/>
            <a:ext cx="2848500" cy="46875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000000"/>
                </a:solidFill>
                <a:latin typeface="IBM Plex Sans"/>
                <a:ea typeface="IBM Plex Sans"/>
                <a:cs typeface="IBM Plex Sans"/>
                <a:sym typeface="IBM Plex Sans"/>
              </a:rPr>
              <a:t>Objective of Exercise</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To map user actions, and key moments of delight and pain in an end to end user journey. To identify opportunities for improving experience at each step.</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Experience Journey Map</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About ‘Journey Map’</a:t>
            </a:r>
            <a:endParaRPr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Journey Map is a tool that has grown in significance as experience has become centre stage in businesses, and it becomes important to think of solutions as end to end. Each journey has steps. At each of these steps there are user actions, and things users like or dislike - which provide opportunities to improve experience.  </a:t>
            </a:r>
            <a:endParaRPr sz="1100">
              <a:solidFill>
                <a:schemeClr val="dk1"/>
              </a:solidFill>
              <a:latin typeface="IBM Plex Sans"/>
              <a:ea typeface="IBM Plex Sans"/>
              <a:cs typeface="IBM Plex Sans"/>
              <a:sym typeface="IBM Plex Sans"/>
            </a:endParaRPr>
          </a:p>
        </p:txBody>
      </p:sp>
      <p:sp>
        <p:nvSpPr>
          <p:cNvPr id="17" name="Google Shape;17;p3"/>
          <p:cNvSpPr txBox="1"/>
          <p:nvPr>
            <p:ph type="title"/>
          </p:nvPr>
        </p:nvSpPr>
        <p:spPr>
          <a:xfrm>
            <a:off x="3924825" y="271721"/>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JOURNEY MAP</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HOW TO USE? </a:t>
            </a:r>
            <a:endParaRPr sz="1800"/>
          </a:p>
        </p:txBody>
      </p:sp>
      <p:sp>
        <p:nvSpPr>
          <p:cNvPr id="18" name="Google Shape;18;p3"/>
          <p:cNvSpPr/>
          <p:nvPr/>
        </p:nvSpPr>
        <p:spPr>
          <a:xfrm>
            <a:off x="6014447" y="3105783"/>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9" name="Google Shape;19;p3"/>
          <p:cNvSpPr txBox="1"/>
          <p:nvPr/>
        </p:nvSpPr>
        <p:spPr>
          <a:xfrm>
            <a:off x="5362410" y="3437458"/>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Journey Steps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Review: </a:t>
            </a:r>
            <a:r>
              <a:rPr lang="en" sz="900">
                <a:solidFill>
                  <a:schemeClr val="dk1"/>
                </a:solidFill>
                <a:latin typeface="IBM Plex Sans Light"/>
                <a:ea typeface="IBM Plex Sans Light"/>
                <a:cs typeface="IBM Plex Sans Light"/>
                <a:sym typeface="IBM Plex Sans Light"/>
              </a:rPr>
              <a:t>The different journey steps and choose the ones most relevant to the context.</a:t>
            </a:r>
            <a:endParaRPr sz="1000">
              <a:solidFill>
                <a:schemeClr val="dk1"/>
              </a:solidFill>
              <a:latin typeface="IBM Plex Sans Light"/>
              <a:ea typeface="IBM Plex Sans Light"/>
              <a:cs typeface="IBM Plex Sans Light"/>
              <a:sym typeface="IBM Plex Sans Light"/>
            </a:endParaRPr>
          </a:p>
        </p:txBody>
      </p:sp>
      <p:sp>
        <p:nvSpPr>
          <p:cNvPr id="20" name="Google Shape;20;p3"/>
          <p:cNvSpPr/>
          <p:nvPr/>
        </p:nvSpPr>
        <p:spPr>
          <a:xfrm>
            <a:off x="7928839" y="3100199"/>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21" name="Google Shape;21;p3"/>
          <p:cNvSpPr txBox="1"/>
          <p:nvPr/>
        </p:nvSpPr>
        <p:spPr>
          <a:xfrm>
            <a:off x="7276802" y="3431874"/>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User Actions</a:t>
            </a:r>
            <a:endParaRPr b="1" sz="1100">
              <a:solidFill>
                <a:srgbClr val="3C78D8"/>
              </a:solidFill>
              <a:latin typeface="IBM Plex Sans"/>
              <a:ea typeface="IBM Plex Sans"/>
              <a:cs typeface="IBM Plex Sans"/>
              <a:sym typeface="IBM Plex Sans"/>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key actions from the user/customer.</a:t>
            </a:r>
            <a:endParaRPr sz="1000">
              <a:solidFill>
                <a:schemeClr val="dk1"/>
              </a:solidFill>
              <a:latin typeface="IBM Plex Sans Light"/>
              <a:ea typeface="IBM Plex Sans Light"/>
              <a:cs typeface="IBM Plex Sans Light"/>
              <a:sym typeface="IBM Plex Sans Light"/>
            </a:endParaRPr>
          </a:p>
        </p:txBody>
      </p:sp>
      <p:sp>
        <p:nvSpPr>
          <p:cNvPr id="22" name="Google Shape;22;p3"/>
          <p:cNvSpPr/>
          <p:nvPr/>
        </p:nvSpPr>
        <p:spPr>
          <a:xfrm>
            <a:off x="4896060" y="4534571"/>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23" name="Google Shape;23;p3"/>
          <p:cNvSpPr txBox="1"/>
          <p:nvPr/>
        </p:nvSpPr>
        <p:spPr>
          <a:xfrm>
            <a:off x="4244024" y="4866246"/>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Delights</a:t>
            </a:r>
            <a:endParaRPr b="1" sz="1100">
              <a:solidFill>
                <a:srgbClr val="3C78D8"/>
              </a:solidFill>
              <a:latin typeface="IBM Plex Sans"/>
              <a:ea typeface="IBM Plex Sans"/>
              <a:cs typeface="IBM Plex Sans"/>
              <a:sym typeface="IBM Plex Sans"/>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key moments and factors of delight for the user in the current experience.</a:t>
            </a:r>
            <a:endParaRPr sz="1000">
              <a:solidFill>
                <a:schemeClr val="dk1"/>
              </a:solidFill>
              <a:latin typeface="IBM Plex Sans Light"/>
              <a:ea typeface="IBM Plex Sans Light"/>
              <a:cs typeface="IBM Plex Sans Light"/>
              <a:sym typeface="IBM Plex Sans Light"/>
            </a:endParaRPr>
          </a:p>
        </p:txBody>
      </p:sp>
      <p:sp>
        <p:nvSpPr>
          <p:cNvPr id="24" name="Google Shape;24;p3"/>
          <p:cNvSpPr/>
          <p:nvPr/>
        </p:nvSpPr>
        <p:spPr>
          <a:xfrm>
            <a:off x="6966847" y="4515496"/>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4</a:t>
            </a:r>
            <a:endParaRPr b="1" sz="1000">
              <a:latin typeface="IBM Plex Sans"/>
              <a:ea typeface="IBM Plex Sans"/>
              <a:cs typeface="IBM Plex Sans"/>
              <a:sym typeface="IBM Plex Sans"/>
            </a:endParaRPr>
          </a:p>
        </p:txBody>
      </p:sp>
      <p:sp>
        <p:nvSpPr>
          <p:cNvPr id="25" name="Google Shape;25;p3"/>
          <p:cNvSpPr txBox="1"/>
          <p:nvPr/>
        </p:nvSpPr>
        <p:spPr>
          <a:xfrm>
            <a:off x="6314810" y="4847171"/>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Pain Points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key moments and factors of pain for the user in the current experience. </a:t>
            </a:r>
            <a:endParaRPr sz="1000">
              <a:solidFill>
                <a:schemeClr val="dk1"/>
              </a:solidFill>
              <a:latin typeface="IBM Plex Sans Light"/>
              <a:ea typeface="IBM Plex Sans Light"/>
              <a:cs typeface="IBM Plex Sans Light"/>
              <a:sym typeface="IBM Plex Sans Light"/>
            </a:endParaRPr>
          </a:p>
        </p:txBody>
      </p:sp>
      <p:sp>
        <p:nvSpPr>
          <p:cNvPr id="26" name="Google Shape;26;p3"/>
          <p:cNvSpPr/>
          <p:nvPr/>
        </p:nvSpPr>
        <p:spPr>
          <a:xfrm>
            <a:off x="9108147" y="4496471"/>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5</a:t>
            </a:r>
            <a:endParaRPr b="1" sz="1000">
              <a:latin typeface="IBM Plex Sans"/>
              <a:ea typeface="IBM Plex Sans"/>
              <a:cs typeface="IBM Plex Sans"/>
              <a:sym typeface="IBM Plex Sans"/>
            </a:endParaRPr>
          </a:p>
        </p:txBody>
      </p:sp>
      <p:sp>
        <p:nvSpPr>
          <p:cNvPr id="27" name="Google Shape;27;p3"/>
          <p:cNvSpPr txBox="1"/>
          <p:nvPr/>
        </p:nvSpPr>
        <p:spPr>
          <a:xfrm>
            <a:off x="8456110" y="4828146"/>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Opportunities </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key opportunities that seem to emerge with regards to improving experience.</a:t>
            </a:r>
            <a:endParaRPr sz="1000">
              <a:solidFill>
                <a:schemeClr val="dk1"/>
              </a:solidFill>
              <a:latin typeface="IBM Plex Sans Light"/>
              <a:ea typeface="IBM Plex Sans Light"/>
              <a:cs typeface="IBM Plex Sans Light"/>
              <a:sym typeface="IBM Plex Sans Light"/>
            </a:endParaRPr>
          </a:p>
        </p:txBody>
      </p:sp>
      <p:sp>
        <p:nvSpPr>
          <p:cNvPr id="28" name="Google Shape;28;p3"/>
          <p:cNvSpPr/>
          <p:nvPr/>
        </p:nvSpPr>
        <p:spPr>
          <a:xfrm>
            <a:off x="4137413" y="6069084"/>
            <a:ext cx="378600" cy="365700"/>
          </a:xfrm>
          <a:prstGeom prst="ellipse">
            <a:avLst/>
          </a:prstGeom>
          <a:solidFill>
            <a:srgbClr val="3C78D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IBM Plex Sans"/>
                <a:ea typeface="IBM Plex Sans"/>
                <a:cs typeface="IBM Plex Sans"/>
                <a:sym typeface="IBM Plex Sans"/>
              </a:rPr>
              <a:t>*</a:t>
            </a:r>
            <a:endParaRPr b="1">
              <a:solidFill>
                <a:srgbClr val="FFFFFF"/>
              </a:solidFill>
              <a:latin typeface="IBM Plex Sans"/>
              <a:ea typeface="IBM Plex Sans"/>
              <a:cs typeface="IBM Plex Sans"/>
              <a:sym typeface="IBM Plex Sans"/>
            </a:endParaRPr>
          </a:p>
        </p:txBody>
      </p:sp>
      <p:sp>
        <p:nvSpPr>
          <p:cNvPr id="29" name="Google Shape;29;p3"/>
          <p:cNvSpPr txBox="1"/>
          <p:nvPr/>
        </p:nvSpPr>
        <p:spPr>
          <a:xfrm>
            <a:off x="4592250" y="5960307"/>
            <a:ext cx="5822400" cy="10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More than One Journey</a:t>
            </a:r>
            <a:endParaRPr sz="900">
              <a:solidFill>
                <a:schemeClr val="dk1"/>
              </a:solidFill>
              <a:latin typeface="IBM Plex Sans Light"/>
              <a:ea typeface="IBM Plex Sans Light"/>
              <a:cs typeface="IBM Plex Sans Light"/>
              <a:sym typeface="IBM Plex Sans Light"/>
            </a:endParaRPr>
          </a:p>
          <a:p>
            <a:pPr indent="0" lvl="0" marL="0" marR="0" rtl="0" algn="l">
              <a:lnSpc>
                <a:spcPct val="100000"/>
              </a:lnSpc>
              <a:spcBef>
                <a:spcPts val="0"/>
              </a:spcBef>
              <a:spcAft>
                <a:spcPts val="0"/>
              </a:spcAft>
              <a:buNone/>
            </a:pPr>
            <a:r>
              <a:rPr lang="en" sz="900">
                <a:solidFill>
                  <a:schemeClr val="dk1"/>
                </a:solidFill>
                <a:latin typeface="IBM Plex Sans Light"/>
                <a:ea typeface="IBM Plex Sans Light"/>
                <a:cs typeface="IBM Plex Sans Light"/>
                <a:sym typeface="IBM Plex Sans Light"/>
              </a:rPr>
              <a:t>Different kinds of users/customers may be going through different kinds of journeys. These journeys and types of users/customers need to identified. The nature and cause of difference in journeys can be highly insightful.</a:t>
            </a:r>
            <a:endParaRPr sz="900">
              <a:solidFill>
                <a:schemeClr val="dk1"/>
              </a:solidFill>
              <a:latin typeface="IBM Plex Sans Light"/>
              <a:ea typeface="IBM Plex Sans Light"/>
              <a:cs typeface="IBM Plex Sans Light"/>
              <a:sym typeface="IBM Plex Sans Light"/>
            </a:endParaRPr>
          </a:p>
          <a:p>
            <a:pPr indent="0" lvl="0" marL="0" marR="0" rtl="0" algn="l">
              <a:lnSpc>
                <a:spcPct val="100000"/>
              </a:lnSpc>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Clr>
                <a:schemeClr val="dk1"/>
              </a:buClr>
              <a:buSzPts val="1100"/>
              <a:buFont typeface="Arial"/>
              <a:buNone/>
            </a:pPr>
            <a:r>
              <a:rPr b="1" lang="en" sz="900">
                <a:solidFill>
                  <a:srgbClr val="3C78D8"/>
                </a:solidFill>
                <a:latin typeface="IBM Plex Sans"/>
                <a:ea typeface="IBM Plex Sans"/>
                <a:cs typeface="IBM Plex Sans"/>
                <a:sym typeface="IBM Plex Sans"/>
              </a:rPr>
              <a:t>Journey Maps - Service Safari</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lang="en" sz="900">
                <a:solidFill>
                  <a:schemeClr val="dk1"/>
                </a:solidFill>
                <a:latin typeface="IBM Plex Sans Light"/>
                <a:ea typeface="IBM Plex Sans Light"/>
                <a:cs typeface="IBM Plex Sans Light"/>
                <a:sym typeface="IBM Plex Sans Light"/>
              </a:rPr>
              <a:t>Journey maps are used as a research tool during Service Safaris (and even in discussions with users if needed). The findings from those exercises can be brought straight into consideration here. </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graphicFrame>
        <p:nvGraphicFramePr>
          <p:cNvPr id="30" name="Google Shape;30;p3"/>
          <p:cNvGraphicFramePr/>
          <p:nvPr/>
        </p:nvGraphicFramePr>
        <p:xfrm>
          <a:off x="4049187" y="1196156"/>
          <a:ext cx="3000000" cy="3000000"/>
        </p:xfrm>
        <a:graphic>
          <a:graphicData uri="http://schemas.openxmlformats.org/drawingml/2006/table">
            <a:tbl>
              <a:tblPr>
                <a:noFill/>
                <a:tableStyleId>{7A87DDAE-5AD1-4B94-A92F-872672630F34}</a:tableStyleId>
              </a:tblPr>
              <a:tblGrid>
                <a:gridCol w="2144000"/>
                <a:gridCol w="673600"/>
                <a:gridCol w="673600"/>
                <a:gridCol w="673600"/>
                <a:gridCol w="673600"/>
                <a:gridCol w="673600"/>
                <a:gridCol w="673600"/>
              </a:tblGrid>
              <a:tr h="233400">
                <a:tc>
                  <a:txBody>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Details</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800">
                          <a:latin typeface="IBM Plex Sans"/>
                          <a:ea typeface="IBM Plex Sans"/>
                          <a:cs typeface="IBM Plex Sans"/>
                          <a:sym typeface="IBM Plex Sans"/>
                        </a:rPr>
                        <a:t>Step 1</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800">
                          <a:latin typeface="IBM Plex Sans"/>
                          <a:ea typeface="IBM Plex Sans"/>
                          <a:cs typeface="IBM Plex Sans"/>
                          <a:sym typeface="IBM Plex Sans"/>
                        </a:rPr>
                        <a:t>Step 2</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800">
                          <a:latin typeface="IBM Plex Sans"/>
                          <a:ea typeface="IBM Plex Sans"/>
                          <a:cs typeface="IBM Plex Sans"/>
                          <a:sym typeface="IBM Plex Sans"/>
                        </a:rPr>
                        <a:t>Step 3</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800">
                          <a:latin typeface="IBM Plex Sans"/>
                          <a:ea typeface="IBM Plex Sans"/>
                          <a:cs typeface="IBM Plex Sans"/>
                          <a:sym typeface="IBM Plex Sans"/>
                        </a:rPr>
                        <a:t>Step 4</a:t>
                      </a:r>
                      <a:endParaRPr b="1"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800">
                          <a:latin typeface="IBM Plex Sans"/>
                          <a:ea typeface="IBM Plex Sans"/>
                          <a:cs typeface="IBM Plex Sans"/>
                          <a:sym typeface="IBM Plex Sans"/>
                        </a:rPr>
                        <a:t>Step 5</a:t>
                      </a:r>
                      <a:endParaRPr b="1"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800">
                          <a:latin typeface="IBM Plex Sans"/>
                          <a:ea typeface="IBM Plex Sans"/>
                          <a:cs typeface="IBM Plex Sans"/>
                          <a:sym typeface="IBM Plex Sans"/>
                        </a:rPr>
                        <a:t>Step 6</a:t>
                      </a:r>
                      <a:endParaRPr b="1"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4950">
                <a:tc>
                  <a:txBody>
                    <a:bodyPr/>
                    <a:lstStyle/>
                    <a:p>
                      <a:pPr indent="0" lvl="0" marL="0" rtl="0" algn="l">
                        <a:spcBef>
                          <a:spcPts val="0"/>
                        </a:spcBef>
                        <a:spcAft>
                          <a:spcPts val="0"/>
                        </a:spcAft>
                        <a:buNone/>
                      </a:pPr>
                      <a:r>
                        <a:rPr b="1" lang="en" sz="800">
                          <a:solidFill>
                            <a:srgbClr val="3C78D8"/>
                          </a:solidFill>
                          <a:latin typeface="IBM Plex Sans"/>
                          <a:ea typeface="IBM Plex Sans"/>
                          <a:cs typeface="IBM Plex Sans"/>
                          <a:sym typeface="IBM Plex Sans"/>
                        </a:rPr>
                        <a:t>What do users do?</a:t>
                      </a:r>
                      <a:endParaRPr b="1" sz="8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4950">
                <a:tc>
                  <a:txBody>
                    <a:bodyPr/>
                    <a:lstStyle/>
                    <a:p>
                      <a:pPr indent="0" lvl="0" marL="0" rtl="0" algn="l">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What do users like?</a:t>
                      </a:r>
                      <a:endParaRPr b="1" sz="8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4950">
                <a:tc>
                  <a:txBody>
                    <a:bodyPr/>
                    <a:lstStyle/>
                    <a:p>
                      <a:pPr indent="0" lvl="0" marL="0" rtl="0" algn="l">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What do users not like?</a:t>
                      </a:r>
                      <a:endParaRPr b="1" sz="8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4950">
                <a:tc>
                  <a:txBody>
                    <a:bodyPr/>
                    <a:lstStyle/>
                    <a:p>
                      <a:pPr indent="0" lvl="0" marL="0" rtl="0" algn="l">
                        <a:spcBef>
                          <a:spcPts val="0"/>
                        </a:spcBef>
                        <a:spcAft>
                          <a:spcPts val="0"/>
                        </a:spcAft>
                        <a:buNone/>
                      </a:pPr>
                      <a:r>
                        <a:rPr b="1" lang="en" sz="800">
                          <a:solidFill>
                            <a:srgbClr val="3C78D8"/>
                          </a:solidFill>
                          <a:latin typeface="IBM Plex Sans"/>
                          <a:ea typeface="IBM Plex Sans"/>
                          <a:cs typeface="IBM Plex Sans"/>
                          <a:sym typeface="IBM Plex Sans"/>
                        </a:rPr>
                        <a:t>What are some opportunities to </a:t>
                      </a:r>
                      <a:br>
                        <a:rPr b="1" lang="en" sz="800">
                          <a:solidFill>
                            <a:srgbClr val="3C78D8"/>
                          </a:solidFill>
                          <a:latin typeface="IBM Plex Sans"/>
                          <a:ea typeface="IBM Plex Sans"/>
                          <a:cs typeface="IBM Plex Sans"/>
                          <a:sym typeface="IBM Plex Sans"/>
                        </a:rPr>
                      </a:br>
                      <a:r>
                        <a:rPr b="1" lang="en" sz="800">
                          <a:solidFill>
                            <a:srgbClr val="3C78D8"/>
                          </a:solidFill>
                          <a:latin typeface="IBM Plex Sans"/>
                          <a:ea typeface="IBM Plex Sans"/>
                          <a:cs typeface="IBM Plex Sans"/>
                          <a:sym typeface="IBM Plex Sans"/>
                        </a:rPr>
                        <a:t>improve experience? </a:t>
                      </a:r>
                      <a:endParaRPr b="1" sz="8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31" name="Google Shape;31;p3"/>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3"/>
          <p:cNvGrpSpPr/>
          <p:nvPr/>
        </p:nvGrpSpPr>
        <p:grpSpPr>
          <a:xfrm>
            <a:off x="0" y="7094781"/>
            <a:ext cx="10692000" cy="465069"/>
            <a:chOff x="0" y="7094781"/>
            <a:chExt cx="10692000" cy="465069"/>
          </a:xfrm>
        </p:grpSpPr>
        <p:grpSp>
          <p:nvGrpSpPr>
            <p:cNvPr id="33" name="Google Shape;33;p3"/>
            <p:cNvGrpSpPr/>
            <p:nvPr/>
          </p:nvGrpSpPr>
          <p:grpSpPr>
            <a:xfrm>
              <a:off x="0" y="7094781"/>
              <a:ext cx="10692000" cy="465069"/>
              <a:chOff x="0" y="7094781"/>
              <a:chExt cx="10692000" cy="465069"/>
            </a:xfrm>
          </p:grpSpPr>
          <p:sp>
            <p:nvSpPr>
              <p:cNvPr id="34" name="Google Shape;34;p3"/>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36" name="Google Shape;36;p3"/>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37" name="Google Shape;37;p3"/>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Google Shape;42;p4"/>
          <p:cNvSpPr/>
          <p:nvPr/>
        </p:nvSpPr>
        <p:spPr>
          <a:xfrm>
            <a:off x="0" y="0"/>
            <a:ext cx="34143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43" name="Google Shape;43;p4"/>
          <p:cNvSpPr txBox="1"/>
          <p:nvPr>
            <p:ph idx="4294967295" type="body"/>
          </p:nvPr>
        </p:nvSpPr>
        <p:spPr>
          <a:xfrm>
            <a:off x="3649550" y="1068925"/>
            <a:ext cx="3076800" cy="54468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Session Flow</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Sharing the Objective | 2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share the objective of the session/exercise.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Example | 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1-2 examples of the tool in use.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‘How To?’ | 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the ‘How to?’ of the tool as per instructions on the toolsheet.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Clarifications | 3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clarify doubts from participants.</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Exercise | 30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Participants to use tool with guidance from the facilitation team. A recommended flow could be -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Considering Steps </a:t>
            </a:r>
            <a:r>
              <a:rPr lang="en" sz="1100">
                <a:solidFill>
                  <a:srgbClr val="3C78D8"/>
                </a:solidFill>
                <a:latin typeface="IBM Plex Sans"/>
                <a:ea typeface="IBM Plex Sans"/>
                <a:cs typeface="IBM Plex Sans"/>
                <a:sym typeface="IBM Plex Sans"/>
              </a:rPr>
              <a:t>- 5 Min</a:t>
            </a:r>
            <a:endParaRPr sz="1100">
              <a:solidFill>
                <a:srgbClr val="3C78D8"/>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Fill User Actions, Likes, Dislikes </a:t>
            </a:r>
            <a:r>
              <a:rPr lang="en" sz="1100">
                <a:solidFill>
                  <a:srgbClr val="3C78D8"/>
                </a:solidFill>
                <a:latin typeface="IBM Plex Sans"/>
                <a:ea typeface="IBM Plex Sans"/>
                <a:cs typeface="IBM Plex Sans"/>
                <a:sym typeface="IBM Plex Sans"/>
              </a:rPr>
              <a:t>- 15 Min</a:t>
            </a:r>
            <a:endParaRPr sz="1100">
              <a:solidFill>
                <a:srgbClr val="3C78D8"/>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Refine and Consider Opportunities </a:t>
            </a:r>
            <a:r>
              <a:rPr lang="en" sz="1100">
                <a:solidFill>
                  <a:srgbClr val="3C78D8"/>
                </a:solidFill>
                <a:latin typeface="IBM Plex Sans"/>
                <a:ea typeface="IBM Plex Sans"/>
                <a:cs typeface="IBM Plex Sans"/>
                <a:sym typeface="IBM Plex Sans"/>
              </a:rPr>
              <a:t>- 10 Min</a:t>
            </a:r>
            <a:endParaRPr sz="1100">
              <a:solidFill>
                <a:srgbClr val="000000"/>
              </a:solidFill>
              <a:latin typeface="IBM Plex Sans"/>
              <a:ea typeface="IBM Plex Sans"/>
              <a:cs typeface="IBM Plex Sans"/>
              <a:sym typeface="IBM Plex Sans"/>
            </a:endParaRPr>
          </a:p>
          <a:p>
            <a:pPr indent="0" lvl="0" marL="0" rtl="0" algn="l">
              <a:spcBef>
                <a:spcPts val="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44" name="Google Shape;44;p4"/>
          <p:cNvSpPr txBox="1"/>
          <p:nvPr/>
        </p:nvSpPr>
        <p:spPr>
          <a:xfrm>
            <a:off x="3684938" y="569521"/>
            <a:ext cx="3000000" cy="63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Notes</a:t>
            </a:r>
            <a:endParaRPr sz="1800">
              <a:solidFill>
                <a:srgbClr val="3C78D8"/>
              </a:solidFill>
              <a:latin typeface="IBM Plex Sans"/>
              <a:ea typeface="IBM Plex Sans"/>
              <a:cs typeface="IBM Plex Sans"/>
              <a:sym typeface="IBM Plex Sans"/>
            </a:endParaRPr>
          </a:p>
        </p:txBody>
      </p:sp>
      <p:sp>
        <p:nvSpPr>
          <p:cNvPr id="45" name="Google Shape;45;p4"/>
          <p:cNvSpPr txBox="1"/>
          <p:nvPr/>
        </p:nvSpPr>
        <p:spPr>
          <a:xfrm>
            <a:off x="546650" y="1607101"/>
            <a:ext cx="3000000" cy="19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Experience Journey Map</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Material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Template, Chart Paper, Post-Its, Pens/ Sketch Pens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Time </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45 Minutes</a:t>
            </a:r>
            <a:endParaRPr sz="1100">
              <a:solidFill>
                <a:schemeClr val="dk1"/>
              </a:solidFill>
              <a:latin typeface="IBM Plex Sans"/>
              <a:ea typeface="IBM Plex Sans"/>
              <a:cs typeface="IBM Plex Sans"/>
              <a:sym typeface="IBM Plex Sans"/>
            </a:endParaRPr>
          </a:p>
        </p:txBody>
      </p:sp>
      <p:sp>
        <p:nvSpPr>
          <p:cNvPr id="46" name="Google Shape;46;p4"/>
          <p:cNvSpPr txBox="1"/>
          <p:nvPr>
            <p:ph idx="4294967295" type="body"/>
          </p:nvPr>
        </p:nvSpPr>
        <p:spPr>
          <a:xfrm>
            <a:off x="7228300" y="1068916"/>
            <a:ext cx="3076800" cy="58257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Points to Consider</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184150" lvl="0" marL="228600" marR="45720" rtl="0" algn="l">
              <a:lnSpc>
                <a:spcPct val="115000"/>
              </a:lnSpc>
              <a:spcBef>
                <a:spcPts val="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numbering provided in the How To? is a recommended path. Startups may still choose to fill the template as per their convenience.</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Journeys steps can vary for different types of services. The steps decided on need to match the experience of use.</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Experiences for different types of users differ from each other. These differences can be highly insightful in finding opportunities for solutions.</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Journeys can be macro/high level or micro/detailed - a team has to take a call on what kind of journey to focus on.</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Journeys can be experiences only from the physical world, or they could be online, or both.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Opportunities do not need to be specific ideas but just areas that need to be worked on.</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Organisational processes and systems - front and back end can be mapped on a journey to better see how the front end is impacted by back end structures. </a:t>
            </a:r>
            <a:endParaRPr sz="1100">
              <a:solidFill>
                <a:schemeClr val="dk1"/>
              </a:solidFill>
              <a:latin typeface="IBM Plex Sans"/>
              <a:ea typeface="IBM Plex Sans"/>
              <a:cs typeface="IBM Plex Sans"/>
              <a:sym typeface="IBM Plex Sans"/>
            </a:endParaRPr>
          </a:p>
          <a:p>
            <a:pPr indent="0" lvl="0" marL="0" marR="0" rtl="0" algn="l">
              <a:lnSpc>
                <a:spcPct val="100000"/>
              </a:lnSpc>
              <a:spcBef>
                <a:spcPts val="1000"/>
              </a:spcBef>
              <a:spcAft>
                <a:spcPts val="0"/>
              </a:spcAft>
              <a:buNone/>
            </a:pPr>
            <a:r>
              <a:t/>
            </a:r>
            <a:endParaRPr sz="1100">
              <a:solidFill>
                <a:schemeClr val="dk1"/>
              </a:solidFill>
              <a:latin typeface="IBM Plex Sans"/>
              <a:ea typeface="IBM Plex Sans"/>
              <a:cs typeface="IBM Plex Sans"/>
              <a:sym typeface="IBM Plex Sans"/>
            </a:endParaRPr>
          </a:p>
          <a:p>
            <a:pPr indent="0" lvl="0" marL="45720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47" name="Google Shape;47;p4"/>
          <p:cNvSpPr txBox="1"/>
          <p:nvPr>
            <p:ph type="title"/>
          </p:nvPr>
        </p:nvSpPr>
        <p:spPr>
          <a:xfrm>
            <a:off x="469087" y="518273"/>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BOOTCAMP ONE | DAY THREE </a:t>
            </a:r>
            <a:endParaRPr sz="1000">
              <a:latin typeface="IBM Plex Sans"/>
              <a:ea typeface="IBM Plex Sans"/>
              <a:cs typeface="IBM Plex Sans"/>
              <a:sym typeface="IBM Plex Sans"/>
            </a:endParaRPr>
          </a:p>
          <a:p>
            <a:pPr indent="0" lvl="0" marL="0" rtl="0" algn="l">
              <a:spcBef>
                <a:spcPts val="0"/>
              </a:spcBef>
              <a:spcAft>
                <a:spcPts val="0"/>
              </a:spcAft>
              <a:buNone/>
            </a:pPr>
            <a:r>
              <a:rPr b="1" lang="en" sz="1400">
                <a:solidFill>
                  <a:srgbClr val="3C78D8"/>
                </a:solidFill>
                <a:latin typeface="IBM Plex Sans"/>
                <a:ea typeface="IBM Plex Sans"/>
                <a:cs typeface="IBM Plex Sans"/>
                <a:sym typeface="IBM Plex Sans"/>
              </a:rPr>
              <a:t>HCD EXERCISE | DEFINE</a:t>
            </a:r>
            <a:endParaRPr sz="2400"/>
          </a:p>
          <a:p>
            <a:pPr indent="0" lvl="0" marL="0" rtl="0" algn="l">
              <a:spcBef>
                <a:spcPts val="0"/>
              </a:spcBef>
              <a:spcAft>
                <a:spcPts val="0"/>
              </a:spcAft>
              <a:buClr>
                <a:srgbClr val="000000"/>
              </a:buClr>
              <a:buSzPts val="1100"/>
              <a:buFont typeface="Arial"/>
              <a:buNone/>
            </a:pPr>
            <a:r>
              <a:rPr b="1" lang="en" sz="2400">
                <a:latin typeface="IBM Plex Sans"/>
                <a:ea typeface="IBM Plex Sans"/>
                <a:cs typeface="IBM Plex Sans"/>
                <a:sym typeface="IBM Plex Sans"/>
              </a:rPr>
              <a:t>OUTLINE THE USER JOURNEY </a:t>
            </a:r>
            <a:endParaRPr/>
          </a:p>
        </p:txBody>
      </p:sp>
      <p:sp>
        <p:nvSpPr>
          <p:cNvPr id="48" name="Google Shape;48;p4"/>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grpSp>
        <p:nvGrpSpPr>
          <p:cNvPr id="49" name="Google Shape;49;p4"/>
          <p:cNvGrpSpPr/>
          <p:nvPr/>
        </p:nvGrpSpPr>
        <p:grpSpPr>
          <a:xfrm>
            <a:off x="0" y="7094781"/>
            <a:ext cx="10692000" cy="465069"/>
            <a:chOff x="0" y="7094781"/>
            <a:chExt cx="10692000" cy="465069"/>
          </a:xfrm>
        </p:grpSpPr>
        <p:grpSp>
          <p:nvGrpSpPr>
            <p:cNvPr id="50" name="Google Shape;50;p4"/>
            <p:cNvGrpSpPr/>
            <p:nvPr/>
          </p:nvGrpSpPr>
          <p:grpSpPr>
            <a:xfrm>
              <a:off x="0" y="7094781"/>
              <a:ext cx="10692000" cy="465069"/>
              <a:chOff x="0" y="7094781"/>
              <a:chExt cx="10692000" cy="465069"/>
            </a:xfrm>
          </p:grpSpPr>
          <p:sp>
            <p:nvSpPr>
              <p:cNvPr id="51" name="Google Shape;51;p4"/>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53" name="Google Shape;53;p4"/>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54" name="Google Shape;54;p4"/>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5"/>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EXPERIENCE JOURNEY MAP</a:t>
            </a:r>
            <a:endParaRPr sz="1800">
              <a:latin typeface="IBM Plex Sans"/>
              <a:ea typeface="IBM Plex Sans"/>
              <a:cs typeface="IBM Plex Sans"/>
              <a:sym typeface="IBM Plex Sans"/>
            </a:endParaRPr>
          </a:p>
        </p:txBody>
      </p:sp>
      <p:graphicFrame>
        <p:nvGraphicFramePr>
          <p:cNvPr id="60" name="Google Shape;60;p5"/>
          <p:cNvGraphicFramePr/>
          <p:nvPr/>
        </p:nvGraphicFramePr>
        <p:xfrm>
          <a:off x="473062" y="817565"/>
          <a:ext cx="3000000" cy="3000000"/>
        </p:xfrm>
        <a:graphic>
          <a:graphicData uri="http://schemas.openxmlformats.org/drawingml/2006/table">
            <a:tbl>
              <a:tblPr>
                <a:noFill/>
                <a:tableStyleId>{7A87DDAE-5AD1-4B94-A92F-872672630F34}</a:tableStyleId>
              </a:tblPr>
              <a:tblGrid>
                <a:gridCol w="2178100"/>
                <a:gridCol w="1261600"/>
                <a:gridCol w="1261600"/>
                <a:gridCol w="1261600"/>
                <a:gridCol w="1261600"/>
                <a:gridCol w="1261600"/>
                <a:gridCol w="1261600"/>
              </a:tblGrid>
              <a:tr h="1168975">
                <a:tc>
                  <a:txBody>
                    <a:bodyPr/>
                    <a:lstStyle/>
                    <a:p>
                      <a:pPr indent="0" lvl="0" marL="0" rtl="0" algn="l">
                        <a:spcBef>
                          <a:spcPts val="0"/>
                        </a:spcBef>
                        <a:spcAft>
                          <a:spcPts val="0"/>
                        </a:spcAft>
                        <a:buNone/>
                      </a:pPr>
                      <a:r>
                        <a:rPr b="1" lang="en" sz="1200">
                          <a:solidFill>
                            <a:schemeClr val="dk1"/>
                          </a:solidFill>
                          <a:latin typeface="IBM Plex Sans"/>
                          <a:ea typeface="IBM Plex Sans"/>
                          <a:cs typeface="IBM Plex Sans"/>
                          <a:sym typeface="IBM Plex Sans"/>
                        </a:rPr>
                        <a:t>Details</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200">
                          <a:latin typeface="IBM Plex Sans"/>
                          <a:ea typeface="IBM Plex Sans"/>
                          <a:cs typeface="IBM Plex Sans"/>
                          <a:sym typeface="IBM Plex Sans"/>
                        </a:rPr>
                        <a:t>Step 1</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1200">
                          <a:latin typeface="IBM Plex Sans"/>
                          <a:ea typeface="IBM Plex Sans"/>
                          <a:cs typeface="IBM Plex Sans"/>
                          <a:sym typeface="IBM Plex Sans"/>
                        </a:rPr>
                        <a:t>Step 2</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1200">
                          <a:latin typeface="IBM Plex Sans"/>
                          <a:ea typeface="IBM Plex Sans"/>
                          <a:cs typeface="IBM Plex Sans"/>
                          <a:sym typeface="IBM Plex Sans"/>
                        </a:rPr>
                        <a:t>Step 3</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200">
                          <a:latin typeface="IBM Plex Sans"/>
                          <a:ea typeface="IBM Plex Sans"/>
                          <a:cs typeface="IBM Plex Sans"/>
                          <a:sym typeface="IBM Plex Sans"/>
                        </a:rPr>
                        <a:t>Step 4</a:t>
                      </a:r>
                      <a:endParaRPr b="1"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200">
                          <a:latin typeface="IBM Plex Sans"/>
                          <a:ea typeface="IBM Plex Sans"/>
                          <a:cs typeface="IBM Plex Sans"/>
                          <a:sym typeface="IBM Plex Sans"/>
                        </a:rPr>
                        <a:t>Step 5</a:t>
                      </a:r>
                      <a:endParaRPr b="1"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200">
                          <a:latin typeface="IBM Plex Sans"/>
                          <a:ea typeface="IBM Plex Sans"/>
                          <a:cs typeface="IBM Plex Sans"/>
                          <a:sym typeface="IBM Plex Sans"/>
                        </a:rPr>
                        <a:t>Step 6</a:t>
                      </a:r>
                      <a:endParaRPr b="1"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089250">
                <a:tc>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What do users do?</a:t>
                      </a:r>
                      <a:endParaRPr b="1" sz="12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089250">
                <a:tc>
                  <a:txBody>
                    <a:bodyPr/>
                    <a:lstStyle/>
                    <a:p>
                      <a:pPr indent="0" lvl="0" marL="0" rtl="0" algn="l">
                        <a:spcBef>
                          <a:spcPts val="0"/>
                        </a:spcBef>
                        <a:spcAft>
                          <a:spcPts val="0"/>
                        </a:spcAft>
                        <a:buClr>
                          <a:schemeClr val="dk1"/>
                        </a:buClr>
                        <a:buSzPts val="1100"/>
                        <a:buFont typeface="Arial"/>
                        <a:buNone/>
                      </a:pPr>
                      <a:r>
                        <a:rPr b="1" lang="en" sz="1200">
                          <a:solidFill>
                            <a:srgbClr val="3C78D8"/>
                          </a:solidFill>
                          <a:latin typeface="IBM Plex Sans"/>
                          <a:ea typeface="IBM Plex Sans"/>
                          <a:cs typeface="IBM Plex Sans"/>
                          <a:sym typeface="IBM Plex Sans"/>
                        </a:rPr>
                        <a:t>What do users like?</a:t>
                      </a:r>
                      <a:endParaRPr b="1" sz="12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089250">
                <a:tc>
                  <a:txBody>
                    <a:bodyPr/>
                    <a:lstStyle/>
                    <a:p>
                      <a:pPr indent="0" lvl="0" marL="0" rtl="0" algn="l">
                        <a:spcBef>
                          <a:spcPts val="0"/>
                        </a:spcBef>
                        <a:spcAft>
                          <a:spcPts val="0"/>
                        </a:spcAft>
                        <a:buClr>
                          <a:schemeClr val="dk1"/>
                        </a:buClr>
                        <a:buSzPts val="1100"/>
                        <a:buFont typeface="Arial"/>
                        <a:buNone/>
                      </a:pPr>
                      <a:r>
                        <a:rPr b="1" lang="en" sz="1200">
                          <a:solidFill>
                            <a:srgbClr val="3C78D8"/>
                          </a:solidFill>
                          <a:latin typeface="IBM Plex Sans"/>
                          <a:ea typeface="IBM Plex Sans"/>
                          <a:cs typeface="IBM Plex Sans"/>
                          <a:sym typeface="IBM Plex Sans"/>
                        </a:rPr>
                        <a:t>What do users not like?</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b="1" sz="12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089250">
                <a:tc>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What are some opportunities to improve experience? </a:t>
                      </a:r>
                      <a:endParaRPr b="1" sz="12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pSp>
        <p:nvGrpSpPr>
          <p:cNvPr id="61" name="Google Shape;61;p5"/>
          <p:cNvGrpSpPr/>
          <p:nvPr/>
        </p:nvGrpSpPr>
        <p:grpSpPr>
          <a:xfrm>
            <a:off x="0" y="7094781"/>
            <a:ext cx="10692000" cy="465069"/>
            <a:chOff x="0" y="7094781"/>
            <a:chExt cx="10692000" cy="465069"/>
          </a:xfrm>
        </p:grpSpPr>
        <p:grpSp>
          <p:nvGrpSpPr>
            <p:cNvPr id="62" name="Google Shape;62;p5"/>
            <p:cNvGrpSpPr/>
            <p:nvPr/>
          </p:nvGrpSpPr>
          <p:grpSpPr>
            <a:xfrm>
              <a:off x="0" y="7094781"/>
              <a:ext cx="10692000" cy="465069"/>
              <a:chOff x="0" y="7094781"/>
              <a:chExt cx="10692000" cy="465069"/>
            </a:xfrm>
          </p:grpSpPr>
          <p:sp>
            <p:nvSpPr>
              <p:cNvPr id="63" name="Google Shape;63;p5"/>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65" name="Google Shape;65;p5"/>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66" name="Google Shape;66;p5"/>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6"/>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EXPERIENCE JOURNEY MAP</a:t>
            </a:r>
            <a:endParaRPr sz="1800">
              <a:latin typeface="IBM Plex Sans"/>
              <a:ea typeface="IBM Plex Sans"/>
              <a:cs typeface="IBM Plex Sans"/>
              <a:sym typeface="IBM Plex Sans"/>
            </a:endParaRPr>
          </a:p>
        </p:txBody>
      </p:sp>
      <p:pic>
        <p:nvPicPr>
          <p:cNvPr id="72" name="Google Shape;72;p6"/>
          <p:cNvPicPr preferRelativeResize="0"/>
          <p:nvPr/>
        </p:nvPicPr>
        <p:blipFill>
          <a:blip r:embed="rId3">
            <a:alphaModFix/>
          </a:blip>
          <a:stretch>
            <a:fillRect/>
          </a:stretch>
        </p:blipFill>
        <p:spPr>
          <a:xfrm>
            <a:off x="497925" y="1120287"/>
            <a:ext cx="9696150" cy="5319426"/>
          </a:xfrm>
          <a:prstGeom prst="rect">
            <a:avLst/>
          </a:prstGeom>
          <a:noFill/>
          <a:ln>
            <a:noFill/>
          </a:ln>
        </p:spPr>
      </p:pic>
      <p:grpSp>
        <p:nvGrpSpPr>
          <p:cNvPr id="73" name="Google Shape;73;p6"/>
          <p:cNvGrpSpPr/>
          <p:nvPr/>
        </p:nvGrpSpPr>
        <p:grpSpPr>
          <a:xfrm>
            <a:off x="0" y="7094781"/>
            <a:ext cx="10692000" cy="465069"/>
            <a:chOff x="0" y="7094781"/>
            <a:chExt cx="10692000" cy="465069"/>
          </a:xfrm>
        </p:grpSpPr>
        <p:grpSp>
          <p:nvGrpSpPr>
            <p:cNvPr id="74" name="Google Shape;74;p6"/>
            <p:cNvGrpSpPr/>
            <p:nvPr/>
          </p:nvGrpSpPr>
          <p:grpSpPr>
            <a:xfrm>
              <a:off x="0" y="7094781"/>
              <a:ext cx="10692000" cy="465069"/>
              <a:chOff x="0" y="7094781"/>
              <a:chExt cx="10692000" cy="465069"/>
            </a:xfrm>
          </p:grpSpPr>
          <p:sp>
            <p:nvSpPr>
              <p:cNvPr id="75" name="Google Shape;75;p6"/>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77" name="Google Shape;77;p6"/>
              <p:cNvPicPr preferRelativeResize="0"/>
              <p:nvPr/>
            </p:nvPicPr>
            <p:blipFill>
              <a:blip r:embed="rId4">
                <a:alphaModFix/>
              </a:blip>
              <a:stretch>
                <a:fillRect/>
              </a:stretch>
            </p:blipFill>
            <p:spPr>
              <a:xfrm>
                <a:off x="9629932" y="7094781"/>
                <a:ext cx="494539" cy="430321"/>
              </a:xfrm>
              <a:prstGeom prst="rect">
                <a:avLst/>
              </a:prstGeom>
              <a:noFill/>
              <a:ln>
                <a:noFill/>
              </a:ln>
            </p:spPr>
          </p:pic>
        </p:grpSp>
        <p:pic>
          <p:nvPicPr>
            <p:cNvPr id="78" name="Google Shape;78;p6"/>
            <p:cNvPicPr preferRelativeResize="0"/>
            <p:nvPr/>
          </p:nvPicPr>
          <p:blipFill>
            <a:blip r:embed="rId5">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7"/>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EXPERIENCE JOURNEY MAP</a:t>
            </a:r>
            <a:endParaRPr sz="1800">
              <a:latin typeface="IBM Plex Sans"/>
              <a:ea typeface="IBM Plex Sans"/>
              <a:cs typeface="IBM Plex Sans"/>
              <a:sym typeface="IBM Plex Sans"/>
            </a:endParaRPr>
          </a:p>
        </p:txBody>
      </p:sp>
      <p:pic>
        <p:nvPicPr>
          <p:cNvPr id="84" name="Google Shape;84;p7"/>
          <p:cNvPicPr preferRelativeResize="0"/>
          <p:nvPr/>
        </p:nvPicPr>
        <p:blipFill rotWithShape="1">
          <a:blip r:embed="rId3">
            <a:alphaModFix/>
          </a:blip>
          <a:srcRect b="0" l="0" r="0" t="5078"/>
          <a:stretch/>
        </p:blipFill>
        <p:spPr>
          <a:xfrm>
            <a:off x="627075" y="792576"/>
            <a:ext cx="9751700" cy="5974825"/>
          </a:xfrm>
          <a:prstGeom prst="rect">
            <a:avLst/>
          </a:prstGeom>
          <a:noFill/>
          <a:ln>
            <a:noFill/>
          </a:ln>
        </p:spPr>
      </p:pic>
      <p:grpSp>
        <p:nvGrpSpPr>
          <p:cNvPr id="85" name="Google Shape;85;p7"/>
          <p:cNvGrpSpPr/>
          <p:nvPr/>
        </p:nvGrpSpPr>
        <p:grpSpPr>
          <a:xfrm>
            <a:off x="0" y="7094781"/>
            <a:ext cx="10692000" cy="465069"/>
            <a:chOff x="0" y="7094781"/>
            <a:chExt cx="10692000" cy="465069"/>
          </a:xfrm>
        </p:grpSpPr>
        <p:grpSp>
          <p:nvGrpSpPr>
            <p:cNvPr id="86" name="Google Shape;86;p7"/>
            <p:cNvGrpSpPr/>
            <p:nvPr/>
          </p:nvGrpSpPr>
          <p:grpSpPr>
            <a:xfrm>
              <a:off x="0" y="7094781"/>
              <a:ext cx="10692000" cy="465069"/>
              <a:chOff x="0" y="7094781"/>
              <a:chExt cx="10692000" cy="465069"/>
            </a:xfrm>
          </p:grpSpPr>
          <p:sp>
            <p:nvSpPr>
              <p:cNvPr id="87" name="Google Shape;87;p7"/>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89" name="Google Shape;89;p7"/>
              <p:cNvPicPr preferRelativeResize="0"/>
              <p:nvPr/>
            </p:nvPicPr>
            <p:blipFill>
              <a:blip r:embed="rId4">
                <a:alphaModFix/>
              </a:blip>
              <a:stretch>
                <a:fillRect/>
              </a:stretch>
            </p:blipFill>
            <p:spPr>
              <a:xfrm>
                <a:off x="9629932" y="7094781"/>
                <a:ext cx="494539" cy="430321"/>
              </a:xfrm>
              <a:prstGeom prst="rect">
                <a:avLst/>
              </a:prstGeom>
              <a:noFill/>
              <a:ln>
                <a:noFill/>
              </a:ln>
            </p:spPr>
          </p:pic>
        </p:grpSp>
        <p:pic>
          <p:nvPicPr>
            <p:cNvPr id="90" name="Google Shape;90;p7"/>
            <p:cNvPicPr preferRelativeResize="0"/>
            <p:nvPr/>
          </p:nvPicPr>
          <p:blipFill>
            <a:blip r:embed="rId5">
              <a:alphaModFix/>
            </a:blip>
            <a:stretch>
              <a:fillRect/>
            </a:stretch>
          </p:blipFill>
          <p:spPr>
            <a:xfrm>
              <a:off x="8553150" y="7165073"/>
              <a:ext cx="1013800" cy="3540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