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
      <p:font typeface="Work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1D32605-454D-43DA-A89E-C595EF4EFFB5}">
  <a:tblStyle styleId="{F1D32605-454D-43DA-A89E-C595EF4EFF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WorkSans-bold.fntdata"/><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78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45bece476_0_83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45bece476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45bece476_0_88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5bece476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45bece476_0_9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45bece476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45bece476_0_96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45bece476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 Id="rId10" Type="http://schemas.openxmlformats.org/officeDocument/2006/relationships/image" Target="../media/image5.png"/><Relationship Id="rId9" Type="http://schemas.openxmlformats.org/officeDocument/2006/relationships/image" Target="../media/image6.jp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txBox="1"/>
          <p:nvPr>
            <p:ph type="title"/>
          </p:nvPr>
        </p:nvSpPr>
        <p:spPr>
          <a:xfrm>
            <a:off x="462865" y="512659"/>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TWO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DISCOVERY</a:t>
            </a:r>
            <a:endParaRPr sz="10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PLAN &amp; PREPARE FOR DISCOVERY</a:t>
            </a:r>
            <a:endParaRPr/>
          </a:p>
        </p:txBody>
      </p:sp>
      <p:sp>
        <p:nvSpPr>
          <p:cNvPr id="16" name="Google Shape;16;p3"/>
          <p:cNvSpPr txBox="1"/>
          <p:nvPr>
            <p:ph idx="4294967295" type="body"/>
          </p:nvPr>
        </p:nvSpPr>
        <p:spPr>
          <a:xfrm>
            <a:off x="476825" y="1664152"/>
            <a:ext cx="2848500" cy="55341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 choose research methods that best reflect the need for information. To plan the conduct of research.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Secondary &amp; Expert Research, Primary User Research, Research Plan</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‘Secondary &amp; Expert Research’</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Research done by reviewing existing knowledge and news content  (i.e. not in person research with users and other stakeholders) and in conversations with experts. The research can be done on online or offline channels. </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About ‘Primary Research’</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Research done through interactions with users, observing users and systems, and often by becoming a user/customer and experiencing a service or product first hand. It is called primary because it is new research done by a researcher.</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About ‘Research Plan’</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Tool to help plan before starting research.</a:t>
            </a:r>
            <a:endParaRPr sz="1100">
              <a:solidFill>
                <a:schemeClr val="dk1"/>
              </a:solidFill>
              <a:latin typeface="IBM Plex Sans"/>
              <a:ea typeface="IBM Plex Sans"/>
              <a:cs typeface="IBM Plex Sans"/>
              <a:sym typeface="IBM Plex Sans"/>
            </a:endParaRPr>
          </a:p>
        </p:txBody>
      </p:sp>
      <p:sp>
        <p:nvSpPr>
          <p:cNvPr id="17" name="Google Shape;17;p3"/>
          <p:cNvSpPr txBox="1"/>
          <p:nvPr/>
        </p:nvSpPr>
        <p:spPr>
          <a:xfrm>
            <a:off x="6226585" y="2296002"/>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Academia &amp; </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Publications</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8" name="Google Shape;18;p3"/>
          <p:cNvSpPr txBox="1"/>
          <p:nvPr/>
        </p:nvSpPr>
        <p:spPr>
          <a:xfrm>
            <a:off x="5364725" y="2309950"/>
            <a:ext cx="8343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Company Reports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IBM Plex Sans Light"/>
              <a:ea typeface="IBM Plex Sans Light"/>
              <a:cs typeface="IBM Plex Sans Light"/>
              <a:sym typeface="IBM Plex Sans Light"/>
            </a:endParaRPr>
          </a:p>
        </p:txBody>
      </p:sp>
      <p:sp>
        <p:nvSpPr>
          <p:cNvPr id="19" name="Google Shape;19;p3"/>
          <p:cNvSpPr txBox="1"/>
          <p:nvPr>
            <p:ph type="title"/>
          </p:nvPr>
        </p:nvSpPr>
        <p:spPr>
          <a:xfrm>
            <a:off x="3924825" y="26930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a:t>
            </a:r>
            <a:endParaRPr sz="1800"/>
          </a:p>
        </p:txBody>
      </p:sp>
      <p:sp>
        <p:nvSpPr>
          <p:cNvPr id="20" name="Google Shape;20;p3"/>
          <p:cNvSpPr txBox="1"/>
          <p:nvPr/>
        </p:nvSpPr>
        <p:spPr>
          <a:xfrm>
            <a:off x="7347545"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News &amp; </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Blogs </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grpSp>
        <p:nvGrpSpPr>
          <p:cNvPr id="21" name="Google Shape;21;p3"/>
          <p:cNvGrpSpPr/>
          <p:nvPr/>
        </p:nvGrpSpPr>
        <p:grpSpPr>
          <a:xfrm>
            <a:off x="5338780" y="1451497"/>
            <a:ext cx="863895" cy="836244"/>
            <a:chOff x="-2537650" y="2322775"/>
            <a:chExt cx="1770640" cy="1620000"/>
          </a:xfrm>
        </p:grpSpPr>
        <p:sp>
          <p:nvSpPr>
            <p:cNvPr id="22" name="Google Shape;22;p3"/>
            <p:cNvSpPr/>
            <p:nvPr/>
          </p:nvSpPr>
          <p:spPr>
            <a:xfrm>
              <a:off x="-2537650" y="2322775"/>
              <a:ext cx="1710000" cy="162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 name="Google Shape;23;p3"/>
            <p:cNvPicPr preferRelativeResize="0"/>
            <p:nvPr/>
          </p:nvPicPr>
          <p:blipFill rotWithShape="1">
            <a:blip r:embed="rId3">
              <a:alphaModFix/>
            </a:blip>
            <a:srcRect b="16114" l="0" r="0" t="0"/>
            <a:stretch/>
          </p:blipFill>
          <p:spPr>
            <a:xfrm>
              <a:off x="-2481911" y="2540622"/>
              <a:ext cx="1714900" cy="1356451"/>
            </a:xfrm>
            <a:prstGeom prst="rect">
              <a:avLst/>
            </a:prstGeom>
            <a:noFill/>
            <a:ln>
              <a:noFill/>
            </a:ln>
          </p:spPr>
        </p:pic>
      </p:grpSp>
      <p:grpSp>
        <p:nvGrpSpPr>
          <p:cNvPr id="24" name="Google Shape;24;p3"/>
          <p:cNvGrpSpPr/>
          <p:nvPr/>
        </p:nvGrpSpPr>
        <p:grpSpPr>
          <a:xfrm>
            <a:off x="6344101" y="1451497"/>
            <a:ext cx="834300" cy="836100"/>
            <a:chOff x="-2029072" y="2052099"/>
            <a:chExt cx="834300" cy="836100"/>
          </a:xfrm>
        </p:grpSpPr>
        <p:sp>
          <p:nvSpPr>
            <p:cNvPr id="25" name="Google Shape;25;p3"/>
            <p:cNvSpPr/>
            <p:nvPr/>
          </p:nvSpPr>
          <p:spPr>
            <a:xfrm>
              <a:off x="-2029072" y="2052099"/>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 name="Google Shape;26;p3"/>
            <p:cNvPicPr preferRelativeResize="0"/>
            <p:nvPr/>
          </p:nvPicPr>
          <p:blipFill rotWithShape="1">
            <a:blip r:embed="rId4">
              <a:alphaModFix/>
            </a:blip>
            <a:srcRect b="17695" l="0" r="0" t="0"/>
            <a:stretch/>
          </p:blipFill>
          <p:spPr>
            <a:xfrm>
              <a:off x="-2008497" y="2195955"/>
              <a:ext cx="793151" cy="572751"/>
            </a:xfrm>
            <a:prstGeom prst="rect">
              <a:avLst/>
            </a:prstGeom>
            <a:noFill/>
            <a:ln>
              <a:noFill/>
            </a:ln>
          </p:spPr>
        </p:pic>
      </p:grpSp>
      <p:grpSp>
        <p:nvGrpSpPr>
          <p:cNvPr id="27" name="Google Shape;27;p3"/>
          <p:cNvGrpSpPr/>
          <p:nvPr/>
        </p:nvGrpSpPr>
        <p:grpSpPr>
          <a:xfrm>
            <a:off x="7347535" y="1451572"/>
            <a:ext cx="834300" cy="836100"/>
            <a:chOff x="-2821909" y="2135699"/>
            <a:chExt cx="834300" cy="836100"/>
          </a:xfrm>
        </p:grpSpPr>
        <p:sp>
          <p:nvSpPr>
            <p:cNvPr id="28" name="Google Shape;28;p3"/>
            <p:cNvSpPr/>
            <p:nvPr/>
          </p:nvSpPr>
          <p:spPr>
            <a:xfrm>
              <a:off x="-2821909" y="2135699"/>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 name="Google Shape;29;p3"/>
            <p:cNvPicPr preferRelativeResize="0"/>
            <p:nvPr/>
          </p:nvPicPr>
          <p:blipFill rotWithShape="1">
            <a:blip r:embed="rId5">
              <a:alphaModFix/>
            </a:blip>
            <a:srcRect b="14045" l="0" r="0" t="0"/>
            <a:stretch/>
          </p:blipFill>
          <p:spPr>
            <a:xfrm>
              <a:off x="-2728700" y="2296750"/>
              <a:ext cx="645174" cy="554575"/>
            </a:xfrm>
            <a:prstGeom prst="rect">
              <a:avLst/>
            </a:prstGeom>
            <a:noFill/>
            <a:ln cap="flat" cmpd="sng" w="9525">
              <a:solidFill>
                <a:srgbClr val="FFFFFF"/>
              </a:solidFill>
              <a:prstDash val="solid"/>
              <a:round/>
              <a:headEnd len="sm" w="sm" type="none"/>
              <a:tailEnd len="sm" w="sm" type="none"/>
            </a:ln>
          </p:spPr>
        </p:pic>
      </p:grpSp>
      <p:sp>
        <p:nvSpPr>
          <p:cNvPr id="30" name="Google Shape;30;p3"/>
          <p:cNvSpPr txBox="1"/>
          <p:nvPr/>
        </p:nvSpPr>
        <p:spPr>
          <a:xfrm>
            <a:off x="3946073" y="903035"/>
            <a:ext cx="40818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1:</a:t>
            </a:r>
            <a:r>
              <a:rPr b="1" lang="en">
                <a:latin typeface="IBM Plex Sans"/>
                <a:ea typeface="IBM Plex Sans"/>
                <a:cs typeface="IBM Plex Sans"/>
                <a:sym typeface="IBM Plex Sans"/>
              </a:rPr>
              <a:t> Secondary &amp; Expert Research</a:t>
            </a:r>
            <a:endParaRPr/>
          </a:p>
        </p:txBody>
      </p:sp>
      <p:sp>
        <p:nvSpPr>
          <p:cNvPr id="31" name="Google Shape;31;p3"/>
          <p:cNvSpPr/>
          <p:nvPr/>
        </p:nvSpPr>
        <p:spPr>
          <a:xfrm>
            <a:off x="4034738" y="375581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32" name="Google Shape;32;p3"/>
          <p:cNvSpPr txBox="1"/>
          <p:nvPr/>
        </p:nvSpPr>
        <p:spPr>
          <a:xfrm>
            <a:off x="4466050" y="3615776"/>
            <a:ext cx="24354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Themes, Sources &amp; Channels</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Plan:</a:t>
            </a:r>
            <a:r>
              <a:rPr lang="en" sz="900">
                <a:solidFill>
                  <a:schemeClr val="dk1"/>
                </a:solidFill>
                <a:latin typeface="IBM Plex Sans Light"/>
                <a:ea typeface="IBM Plex Sans Light"/>
                <a:cs typeface="IBM Plex Sans Light"/>
                <a:sym typeface="IBM Plex Sans Light"/>
              </a:rPr>
              <a:t> The problem tree can be useful for identifying themes. Sources and channels (online or offline) can be decided based on some preliminary search and listing.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3" name="Google Shape;33;p3"/>
          <p:cNvSpPr txBox="1"/>
          <p:nvPr/>
        </p:nvSpPr>
        <p:spPr>
          <a:xfrm>
            <a:off x="4465875" y="2867606"/>
            <a:ext cx="24354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Reason for Research</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chemeClr val="dk1"/>
                </a:solidFill>
                <a:latin typeface="IBM Plex Sans"/>
                <a:ea typeface="IBM Plex Sans"/>
                <a:cs typeface="IBM Plex Sans"/>
                <a:sym typeface="IBM Plex Sans"/>
              </a:rPr>
              <a:t>Discuss and decide:</a:t>
            </a:r>
            <a:r>
              <a:rPr lang="en" sz="900">
                <a:solidFill>
                  <a:schemeClr val="dk1"/>
                </a:solidFill>
                <a:latin typeface="IBM Plex Sans Light"/>
                <a:ea typeface="IBM Plex Sans Light"/>
                <a:cs typeface="IBM Plex Sans Light"/>
                <a:sym typeface="IBM Plex Sans Light"/>
              </a:rPr>
              <a:t> The reason for which the secondary research needs to be done, how it will be used, and potential sources</a:t>
            </a:r>
            <a:endParaRPr sz="1000">
              <a:solidFill>
                <a:schemeClr val="dk1"/>
              </a:solidFill>
              <a:latin typeface="IBM Plex Sans Light"/>
              <a:ea typeface="IBM Plex Sans Light"/>
              <a:cs typeface="IBM Plex Sans Light"/>
              <a:sym typeface="IBM Plex Sans Light"/>
            </a:endParaRPr>
          </a:p>
        </p:txBody>
      </p:sp>
      <p:sp>
        <p:nvSpPr>
          <p:cNvPr id="34" name="Google Shape;34;p3"/>
          <p:cNvSpPr/>
          <p:nvPr/>
        </p:nvSpPr>
        <p:spPr>
          <a:xfrm>
            <a:off x="4034750" y="297934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35" name="Google Shape;35;p3"/>
          <p:cNvSpPr txBox="1"/>
          <p:nvPr/>
        </p:nvSpPr>
        <p:spPr>
          <a:xfrm>
            <a:off x="4466050" y="4471678"/>
            <a:ext cx="24354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Scope &amp; Effort</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chemeClr val="dk1"/>
                </a:solidFill>
                <a:latin typeface="IBM Plex Sans"/>
                <a:ea typeface="IBM Plex Sans"/>
                <a:cs typeface="IBM Plex Sans"/>
                <a:sym typeface="IBM Plex Sans"/>
              </a:rPr>
              <a:t>Plan:</a:t>
            </a:r>
            <a:r>
              <a:rPr lang="en" sz="900">
                <a:solidFill>
                  <a:schemeClr val="dk1"/>
                </a:solidFill>
                <a:latin typeface="IBM Plex Sans Light"/>
                <a:ea typeface="IBM Plex Sans Light"/>
                <a:cs typeface="IBM Plex Sans Light"/>
                <a:sym typeface="IBM Plex Sans Light"/>
              </a:rPr>
              <a:t> The amount of time the team will dedicate to the research. Also, whether the research will be done before primary research or will continue in parallel.</a:t>
            </a:r>
            <a:endParaRPr sz="1000">
              <a:solidFill>
                <a:schemeClr val="dk1"/>
              </a:solidFill>
              <a:latin typeface="IBM Plex Sans Light"/>
              <a:ea typeface="IBM Plex Sans Light"/>
              <a:cs typeface="IBM Plex Sans Light"/>
              <a:sym typeface="IBM Plex Sans Light"/>
            </a:endParaRPr>
          </a:p>
        </p:txBody>
      </p:sp>
      <p:sp>
        <p:nvSpPr>
          <p:cNvPr id="36" name="Google Shape;36;p3"/>
          <p:cNvSpPr/>
          <p:nvPr/>
        </p:nvSpPr>
        <p:spPr>
          <a:xfrm>
            <a:off x="4034738" y="459455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37" name="Google Shape;37;p3"/>
          <p:cNvSpPr txBox="1"/>
          <p:nvPr/>
        </p:nvSpPr>
        <p:spPr>
          <a:xfrm>
            <a:off x="4466025" y="5340405"/>
            <a:ext cx="2435400" cy="10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Documentation</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Discuss and create:</a:t>
            </a:r>
            <a:r>
              <a:rPr lang="en" sz="900">
                <a:solidFill>
                  <a:schemeClr val="dk1"/>
                </a:solidFill>
                <a:latin typeface="IBM Plex Sans Light"/>
                <a:ea typeface="IBM Plex Sans Light"/>
                <a:cs typeface="IBM Plex Sans Light"/>
                <a:sym typeface="IBM Plex Sans Light"/>
              </a:rPr>
              <a:t> The manner in which the secondary research data will be documented. Create a template that suits the research requirement/reason.</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38" name="Google Shape;38;p3"/>
          <p:cNvSpPr/>
          <p:nvPr/>
        </p:nvSpPr>
        <p:spPr>
          <a:xfrm>
            <a:off x="4034738" y="546166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39" name="Google Shape;39;p3"/>
          <p:cNvSpPr txBox="1"/>
          <p:nvPr/>
        </p:nvSpPr>
        <p:spPr>
          <a:xfrm>
            <a:off x="9308338"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Experts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40" name="Google Shape;40;p3"/>
          <p:cNvSpPr/>
          <p:nvPr/>
        </p:nvSpPr>
        <p:spPr>
          <a:xfrm>
            <a:off x="9308329" y="145157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 name="Google Shape;41;p3"/>
          <p:cNvPicPr preferRelativeResize="0"/>
          <p:nvPr/>
        </p:nvPicPr>
        <p:blipFill>
          <a:blip r:embed="rId6">
            <a:alphaModFix/>
          </a:blip>
          <a:stretch>
            <a:fillRect/>
          </a:stretch>
        </p:blipFill>
        <p:spPr>
          <a:xfrm>
            <a:off x="9505745" y="1645997"/>
            <a:ext cx="475819" cy="484631"/>
          </a:xfrm>
          <a:prstGeom prst="rect">
            <a:avLst/>
          </a:prstGeom>
          <a:noFill/>
          <a:ln>
            <a:noFill/>
          </a:ln>
        </p:spPr>
      </p:pic>
      <p:sp>
        <p:nvSpPr>
          <p:cNvPr id="42" name="Google Shape;42;p3"/>
          <p:cNvSpPr txBox="1"/>
          <p:nvPr/>
        </p:nvSpPr>
        <p:spPr>
          <a:xfrm>
            <a:off x="4077528" y="1523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Potential Sources:</a:t>
            </a:r>
            <a:r>
              <a:rPr b="1" lang="en" sz="1100">
                <a:solidFill>
                  <a:schemeClr val="dk1"/>
                </a:solidFill>
                <a:latin typeface="IBM Plex Sans"/>
                <a:ea typeface="IBM Plex Sans"/>
                <a:cs typeface="IBM Plex Sans"/>
                <a:sym typeface="IBM Plex Sans"/>
              </a:rPr>
              <a:t> </a:t>
            </a:r>
            <a:br>
              <a:rPr b="1" lang="en" sz="1100">
                <a:solidFill>
                  <a:schemeClr val="dk1"/>
                </a:solidFill>
                <a:latin typeface="IBM Plex Sans"/>
                <a:ea typeface="IBM Plex Sans"/>
                <a:cs typeface="IBM Plex Sans"/>
                <a:sym typeface="IBM Plex Sans"/>
              </a:rPr>
            </a:br>
            <a:r>
              <a:rPr b="1" lang="en" sz="900">
                <a:solidFill>
                  <a:schemeClr val="dk1"/>
                </a:solidFill>
                <a:latin typeface="IBM Plex Sans"/>
                <a:ea typeface="IBM Plex Sans"/>
                <a:cs typeface="IBM Plex Sans"/>
                <a:sym typeface="IBM Plex Sans"/>
              </a:rPr>
              <a:t>(Online or Offline)</a:t>
            </a:r>
            <a:endParaRPr sz="900"/>
          </a:p>
        </p:txBody>
      </p:sp>
      <p:sp>
        <p:nvSpPr>
          <p:cNvPr id="43" name="Google Shape;43;p3"/>
          <p:cNvSpPr/>
          <p:nvPr/>
        </p:nvSpPr>
        <p:spPr>
          <a:xfrm>
            <a:off x="7347550" y="2965375"/>
            <a:ext cx="2795100" cy="336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3C78D8"/>
                </a:solidFill>
                <a:latin typeface="IBM Plex Sans"/>
                <a:ea typeface="IBM Plex Sans"/>
                <a:cs typeface="IBM Plex Sans"/>
                <a:sym typeface="IBM Plex Sans"/>
              </a:rPr>
              <a:t>Reasons to do Secondary Research</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understand a subject better: </a:t>
            </a:r>
            <a:r>
              <a:rPr lang="en" sz="900">
                <a:solidFill>
                  <a:schemeClr val="dk1"/>
                </a:solidFill>
                <a:latin typeface="IBM Plex Sans Light"/>
                <a:ea typeface="IBM Plex Sans Light"/>
                <a:cs typeface="IBM Plex Sans Light"/>
                <a:sym typeface="IBM Plex Sans Light"/>
              </a:rPr>
              <a:t> A team may require to build better understanding on a particular subject because of limited internal expertise or previous research.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understand competition and other similar solutions:</a:t>
            </a:r>
            <a:r>
              <a:rPr lang="en" sz="900">
                <a:solidFill>
                  <a:schemeClr val="dk1"/>
                </a:solidFill>
                <a:latin typeface="IBM Plex Sans Light"/>
                <a:ea typeface="IBM Plex Sans Light"/>
                <a:cs typeface="IBM Plex Sans Light"/>
                <a:sym typeface="IBM Plex Sans Light"/>
              </a:rPr>
              <a:t> Mapping existing solutions and competitors is useful to understand what’s working and what’s not, trends and decisions.</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map trends :</a:t>
            </a:r>
            <a:r>
              <a:rPr lang="en" sz="900">
                <a:solidFill>
                  <a:schemeClr val="dk1"/>
                </a:solidFill>
                <a:latin typeface="IBM Plex Sans Light"/>
                <a:ea typeface="IBM Plex Sans Light"/>
                <a:cs typeface="IBM Plex Sans Light"/>
                <a:sym typeface="IBM Plex Sans Light"/>
              </a:rPr>
              <a:t> Secondary research can help map specific to company trends and broader political, economic, social, cultural,  technological, environmental and legal trends that may be influential.</a:t>
            </a:r>
            <a:endParaRPr sz="900">
              <a:solidFill>
                <a:schemeClr val="dk1"/>
              </a:solidFill>
              <a:latin typeface="IBM Plex Sans Light"/>
              <a:ea typeface="IBM Plex Sans Light"/>
              <a:cs typeface="IBM Plex Sans Light"/>
              <a:sym typeface="IBM Plex Sans Light"/>
            </a:endParaRPr>
          </a:p>
          <a:p>
            <a:pPr indent="0" lvl="0" marL="0" marR="95096" rtl="0" algn="l">
              <a:spcBef>
                <a:spcPts val="0"/>
              </a:spcBef>
              <a:spcAft>
                <a:spcPts val="0"/>
              </a:spcAft>
              <a:buNone/>
            </a:pPr>
            <a:r>
              <a:t/>
            </a:r>
            <a:endParaRPr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prepare for ‘Primary Research’:</a:t>
            </a:r>
            <a:r>
              <a:rPr lang="en" sz="900">
                <a:solidFill>
                  <a:schemeClr val="dk1"/>
                </a:solidFill>
                <a:latin typeface="IBM Plex Sans Light"/>
                <a:ea typeface="IBM Plex Sans Light"/>
                <a:cs typeface="IBM Plex Sans Light"/>
                <a:sym typeface="IBM Plex Sans Light"/>
              </a:rPr>
              <a:t> Secondary research helps one be more informed and prepare better for primary research if done before. It can also continue in parallel if teams feel that there is value in doing so.</a:t>
            </a:r>
            <a:endParaRPr sz="900">
              <a:solidFill>
                <a:srgbClr val="3C78D8"/>
              </a:solidFill>
              <a:latin typeface="IBM Plex Sans"/>
              <a:ea typeface="IBM Plex Sans"/>
              <a:cs typeface="IBM Plex Sans"/>
              <a:sym typeface="IBM Plex Sans"/>
            </a:endParaRPr>
          </a:p>
        </p:txBody>
      </p:sp>
      <p:sp>
        <p:nvSpPr>
          <p:cNvPr id="44" name="Google Shape;44;p3"/>
          <p:cNvSpPr txBox="1"/>
          <p:nvPr/>
        </p:nvSpPr>
        <p:spPr>
          <a:xfrm>
            <a:off x="8325228"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Social Media</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45" name="Google Shape;45;p3"/>
          <p:cNvSpPr/>
          <p:nvPr/>
        </p:nvSpPr>
        <p:spPr>
          <a:xfrm>
            <a:off x="8325219" y="145157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 name="Google Shape;46;p3"/>
          <p:cNvPicPr preferRelativeResize="0"/>
          <p:nvPr/>
        </p:nvPicPr>
        <p:blipFill>
          <a:blip r:embed="rId7">
            <a:alphaModFix/>
          </a:blip>
          <a:stretch>
            <a:fillRect/>
          </a:stretch>
        </p:blipFill>
        <p:spPr>
          <a:xfrm>
            <a:off x="8482853" y="1609922"/>
            <a:ext cx="546912" cy="546900"/>
          </a:xfrm>
          <a:prstGeom prst="rect">
            <a:avLst/>
          </a:prstGeom>
          <a:noFill/>
          <a:ln>
            <a:noFill/>
          </a:ln>
        </p:spPr>
      </p:pic>
      <p:sp>
        <p:nvSpPr>
          <p:cNvPr id="47" name="Google Shape;47;p3"/>
          <p:cNvSpPr txBox="1"/>
          <p:nvPr/>
        </p:nvSpPr>
        <p:spPr>
          <a:xfrm>
            <a:off x="4466025" y="6245204"/>
            <a:ext cx="24354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C78D8"/>
                </a:solidFill>
                <a:latin typeface="IBM Plex Sans"/>
                <a:ea typeface="IBM Plex Sans"/>
                <a:cs typeface="IBM Plex Sans"/>
                <a:sym typeface="IBM Plex Sans"/>
              </a:rPr>
              <a:t>Research with Experts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lang="en" sz="900">
                <a:solidFill>
                  <a:schemeClr val="dk1"/>
                </a:solidFill>
                <a:latin typeface="IBM Plex Sans Light"/>
                <a:ea typeface="IBM Plex Sans Light"/>
                <a:cs typeface="IBM Plex Sans Light"/>
                <a:sym typeface="IBM Plex Sans Light"/>
              </a:rPr>
              <a:t>Expert interactions can done in person, via email, chat, online meeting - depending on availability and convenience. </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8" name="Google Shape;48;p3"/>
          <p:cNvSpPr/>
          <p:nvPr/>
        </p:nvSpPr>
        <p:spPr>
          <a:xfrm>
            <a:off x="4034738" y="6366469"/>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IBM Plex Sans"/>
                <a:ea typeface="IBM Plex Sans"/>
                <a:cs typeface="IBM Plex Sans"/>
                <a:sym typeface="IBM Plex Sans"/>
              </a:rPr>
              <a:t>*</a:t>
            </a:r>
            <a:endParaRPr b="1" sz="1000">
              <a:solidFill>
                <a:srgbClr val="FFFFFF"/>
              </a:solidFill>
              <a:latin typeface="IBM Plex Sans"/>
              <a:ea typeface="IBM Plex Sans"/>
              <a:cs typeface="IBM Plex Sans"/>
              <a:sym typeface="IBM Plex Sans"/>
            </a:endParaRPr>
          </a:p>
        </p:txBody>
      </p:sp>
      <p:sp>
        <p:nvSpPr>
          <p:cNvPr id="49" name="Google Shape;49;p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0" y="7094781"/>
            <a:ext cx="10692000" cy="465069"/>
            <a:chOff x="0" y="7094781"/>
            <a:chExt cx="10692000" cy="465069"/>
          </a:xfrm>
        </p:grpSpPr>
        <p:grpSp>
          <p:nvGrpSpPr>
            <p:cNvPr id="51" name="Google Shape;51;p3"/>
            <p:cNvGrpSpPr/>
            <p:nvPr/>
          </p:nvGrpSpPr>
          <p:grpSpPr>
            <a:xfrm>
              <a:off x="0" y="7094781"/>
              <a:ext cx="10692000" cy="465069"/>
              <a:chOff x="0" y="7094781"/>
              <a:chExt cx="10692000" cy="465069"/>
            </a:xfrm>
          </p:grpSpPr>
          <p:sp>
            <p:nvSpPr>
              <p:cNvPr id="52" name="Google Shape;52;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4" name="Google Shape;54;p3"/>
              <p:cNvPicPr preferRelativeResize="0"/>
              <p:nvPr/>
            </p:nvPicPr>
            <p:blipFill>
              <a:blip r:embed="rId8">
                <a:alphaModFix/>
              </a:blip>
              <a:stretch>
                <a:fillRect/>
              </a:stretch>
            </p:blipFill>
            <p:spPr>
              <a:xfrm>
                <a:off x="9629932" y="7094781"/>
                <a:ext cx="494539" cy="430321"/>
              </a:xfrm>
              <a:prstGeom prst="rect">
                <a:avLst/>
              </a:prstGeom>
              <a:noFill/>
              <a:ln>
                <a:noFill/>
              </a:ln>
            </p:spPr>
          </p:pic>
        </p:grpSp>
        <p:pic>
          <p:nvPicPr>
            <p:cNvPr id="55" name="Google Shape;55;p3"/>
            <p:cNvPicPr preferRelativeResize="0"/>
            <p:nvPr/>
          </p:nvPicPr>
          <p:blipFill>
            <a:blip r:embed="rId9">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4"/>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61" name="Google Shape;61;p4"/>
          <p:cNvSpPr txBox="1"/>
          <p:nvPr>
            <p:ph type="title"/>
          </p:nvPr>
        </p:nvSpPr>
        <p:spPr>
          <a:xfrm>
            <a:off x="473449" y="26931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a:t>
            </a:r>
            <a:endParaRPr b="1" sz="1800">
              <a:solidFill>
                <a:srgbClr val="3C78D8"/>
              </a:solidFill>
              <a:latin typeface="IBM Plex Sans"/>
              <a:ea typeface="IBM Plex Sans"/>
              <a:cs typeface="IBM Plex Sans"/>
              <a:sym typeface="IBM Plex Sans"/>
            </a:endParaRPr>
          </a:p>
        </p:txBody>
      </p:sp>
      <p:sp>
        <p:nvSpPr>
          <p:cNvPr id="62" name="Google Shape;62;p4"/>
          <p:cNvSpPr txBox="1"/>
          <p:nvPr/>
        </p:nvSpPr>
        <p:spPr>
          <a:xfrm>
            <a:off x="514945" y="899950"/>
            <a:ext cx="47547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2:</a:t>
            </a:r>
            <a:r>
              <a:rPr b="1" lang="en">
                <a:latin typeface="IBM Plex Sans"/>
                <a:ea typeface="IBM Plex Sans"/>
                <a:cs typeface="IBM Plex Sans"/>
                <a:sym typeface="IBM Plex Sans"/>
              </a:rPr>
              <a:t> Primary Research </a:t>
            </a:r>
            <a:endParaRPr/>
          </a:p>
        </p:txBody>
      </p:sp>
      <p:sp>
        <p:nvSpPr>
          <p:cNvPr id="63" name="Google Shape;63;p4"/>
          <p:cNvSpPr txBox="1"/>
          <p:nvPr/>
        </p:nvSpPr>
        <p:spPr>
          <a:xfrm>
            <a:off x="996102" y="5824397"/>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Research Material</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Create:</a:t>
            </a:r>
            <a:r>
              <a:rPr lang="en" sz="900">
                <a:latin typeface="IBM Plex Sans"/>
                <a:ea typeface="IBM Plex Sans"/>
                <a:cs typeface="IBM Plex Sans"/>
                <a:sym typeface="IBM Plex Sans"/>
              </a:rPr>
              <a:t> Research guides for the chosen tools. These guides will have the questions, flow of the activity (how much time, steps etc.)</a:t>
            </a:r>
            <a:endParaRPr b="1" sz="1200">
              <a:solidFill>
                <a:srgbClr val="FF0000"/>
              </a:solidFill>
              <a:latin typeface="IBM Plex Sans"/>
              <a:ea typeface="IBM Plex Sans"/>
              <a:cs typeface="IBM Plex Sans"/>
              <a:sym typeface="IBM Plex Sans"/>
            </a:endParaRPr>
          </a:p>
        </p:txBody>
      </p:sp>
      <p:sp>
        <p:nvSpPr>
          <p:cNvPr id="64" name="Google Shape;64;p4"/>
          <p:cNvSpPr txBox="1"/>
          <p:nvPr/>
        </p:nvSpPr>
        <p:spPr>
          <a:xfrm>
            <a:off x="999750" y="5184885"/>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Scope &amp; Tools</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Plan:</a:t>
            </a:r>
            <a:r>
              <a:rPr lang="en" sz="900">
                <a:latin typeface="IBM Plex Sans"/>
                <a:ea typeface="IBM Plex Sans"/>
                <a:cs typeface="IBM Plex Sans"/>
                <a:sym typeface="IBM Plex Sans"/>
              </a:rPr>
              <a:t> The tools, themes, and key questions that need to be addressed by the user research. </a:t>
            </a:r>
            <a:endParaRPr b="1" sz="1200">
              <a:solidFill>
                <a:srgbClr val="FF0000"/>
              </a:solidFill>
              <a:latin typeface="IBM Plex Sans"/>
              <a:ea typeface="IBM Plex Sans"/>
              <a:cs typeface="IBM Plex Sans"/>
              <a:sym typeface="IBM Plex Sans"/>
            </a:endParaRPr>
          </a:p>
        </p:txBody>
      </p:sp>
      <p:sp>
        <p:nvSpPr>
          <p:cNvPr id="65" name="Google Shape;65;p4"/>
          <p:cNvSpPr/>
          <p:nvPr/>
        </p:nvSpPr>
        <p:spPr>
          <a:xfrm>
            <a:off x="595657" y="59506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66" name="Google Shape;66;p4"/>
          <p:cNvSpPr/>
          <p:nvPr/>
        </p:nvSpPr>
        <p:spPr>
          <a:xfrm>
            <a:off x="609968" y="533938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67" name="Google Shape;67;p4"/>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HCD EXERCISE | DISCOVERY </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latin typeface="IBM Plex Sans"/>
                <a:ea typeface="IBM Plex Sans"/>
                <a:cs typeface="IBM Plex Sans"/>
                <a:sym typeface="IBM Plex Sans"/>
              </a:rPr>
              <a:t>PLAN &amp; PREPARE FOR DISCOVERY</a:t>
            </a:r>
            <a:endParaRPr sz="1100"/>
          </a:p>
        </p:txBody>
      </p:sp>
      <p:sp>
        <p:nvSpPr>
          <p:cNvPr id="68" name="Google Shape;68;p4"/>
          <p:cNvSpPr txBox="1"/>
          <p:nvPr/>
        </p:nvSpPr>
        <p:spPr>
          <a:xfrm>
            <a:off x="2306102" y="2558957"/>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Focus </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Groups</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69" name="Google Shape;69;p4"/>
          <p:cNvSpPr txBox="1"/>
          <p:nvPr/>
        </p:nvSpPr>
        <p:spPr>
          <a:xfrm>
            <a:off x="1434373" y="2545008"/>
            <a:ext cx="9198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Interviews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IBM Plex Sans Light"/>
              <a:ea typeface="IBM Plex Sans Light"/>
              <a:cs typeface="IBM Plex Sans Light"/>
              <a:sym typeface="IBM Plex Sans Light"/>
            </a:endParaRPr>
          </a:p>
        </p:txBody>
      </p:sp>
      <p:sp>
        <p:nvSpPr>
          <p:cNvPr id="70" name="Google Shape;70;p4"/>
          <p:cNvSpPr/>
          <p:nvPr/>
        </p:nvSpPr>
        <p:spPr>
          <a:xfrm>
            <a:off x="1480472" y="1714456"/>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437494" y="171445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txBox="1"/>
          <p:nvPr/>
        </p:nvSpPr>
        <p:spPr>
          <a:xfrm>
            <a:off x="572328" y="1904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Tools</a:t>
            </a:r>
            <a:r>
              <a:rPr b="1" lang="en" sz="1100">
                <a:solidFill>
                  <a:schemeClr val="dk1"/>
                </a:solidFill>
                <a:latin typeface="IBM Plex Sans"/>
                <a:ea typeface="IBM Plex Sans"/>
                <a:cs typeface="IBM Plex Sans"/>
                <a:sym typeface="IBM Plex Sans"/>
              </a:rPr>
              <a:t> </a:t>
            </a:r>
            <a:br>
              <a:rPr b="1" lang="en" sz="1100">
                <a:solidFill>
                  <a:schemeClr val="dk1"/>
                </a:solidFill>
                <a:latin typeface="IBM Plex Sans"/>
                <a:ea typeface="IBM Plex Sans"/>
                <a:cs typeface="IBM Plex Sans"/>
                <a:sym typeface="IBM Plex Sans"/>
              </a:rPr>
            </a:br>
            <a:endParaRPr sz="900"/>
          </a:p>
        </p:txBody>
      </p:sp>
      <p:sp>
        <p:nvSpPr>
          <p:cNvPr id="73" name="Google Shape;73;p4"/>
          <p:cNvSpPr txBox="1"/>
          <p:nvPr/>
        </p:nvSpPr>
        <p:spPr>
          <a:xfrm>
            <a:off x="4146218" y="2545007"/>
            <a:ext cx="12291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Research Probes</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4" name="Google Shape;74;p4"/>
          <p:cNvSpPr/>
          <p:nvPr/>
        </p:nvSpPr>
        <p:spPr>
          <a:xfrm>
            <a:off x="4356442"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626800" y="3144505"/>
            <a:ext cx="4707600" cy="200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3C78D8"/>
                </a:solidFill>
                <a:latin typeface="IBM Plex Sans"/>
                <a:ea typeface="IBM Plex Sans"/>
                <a:cs typeface="IBM Plex Sans"/>
                <a:sym typeface="IBM Plex Sans"/>
              </a:rPr>
              <a:t>User Research Tools</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Interviews: </a:t>
            </a:r>
            <a:r>
              <a:rPr lang="en" sz="900">
                <a:solidFill>
                  <a:schemeClr val="dk1"/>
                </a:solidFill>
                <a:latin typeface="IBM Plex Sans Light"/>
                <a:ea typeface="IBM Plex Sans Light"/>
                <a:cs typeface="IBM Plex Sans Light"/>
                <a:sym typeface="IBM Plex Sans Light"/>
              </a:rPr>
              <a:t> In-depth interviews with users and stakeholders that touch upon the themes identified. Design interviews are typically conversational/open ended.</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Focus Group:</a:t>
            </a:r>
            <a:r>
              <a:rPr lang="en" sz="900">
                <a:solidFill>
                  <a:schemeClr val="dk1"/>
                </a:solidFill>
                <a:latin typeface="IBM Plex Sans Light"/>
                <a:ea typeface="IBM Plex Sans Light"/>
                <a:cs typeface="IBM Plex Sans Light"/>
                <a:sym typeface="IBM Plex Sans Light"/>
              </a:rPr>
              <a:t> Conversations with more than one participant at a time. </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Shadowing :</a:t>
            </a:r>
            <a:r>
              <a:rPr lang="en" sz="900">
                <a:solidFill>
                  <a:schemeClr val="dk1"/>
                </a:solidFill>
                <a:latin typeface="IBM Plex Sans Light"/>
                <a:ea typeface="IBM Plex Sans Light"/>
                <a:cs typeface="IBM Plex Sans Light"/>
                <a:sym typeface="IBM Plex Sans Light"/>
              </a:rPr>
              <a:t> Observing the user go about a task or their life routines in order to gather greater perspective on their attitudes, behaviors, and on the user experience.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Research Probes :</a:t>
            </a:r>
            <a:r>
              <a:rPr lang="en" sz="900">
                <a:solidFill>
                  <a:schemeClr val="dk1"/>
                </a:solidFill>
                <a:latin typeface="IBM Plex Sans Light"/>
                <a:ea typeface="IBM Plex Sans Light"/>
                <a:cs typeface="IBM Plex Sans Light"/>
                <a:sym typeface="IBM Plex Sans Light"/>
              </a:rPr>
              <a:t> Cue cards or scenarios that are used as part of activities in interviews and discussions. These could be verbal or visual depending on need.</a:t>
            </a:r>
            <a:endParaRPr sz="900">
              <a:solidFill>
                <a:schemeClr val="dk1"/>
              </a:solidFill>
              <a:latin typeface="IBM Plex Sans Light"/>
              <a:ea typeface="IBM Plex Sans Light"/>
              <a:cs typeface="IBM Plex Sans Light"/>
              <a:sym typeface="IBM Plex Sans Light"/>
            </a:endParaRPr>
          </a:p>
        </p:txBody>
      </p:sp>
      <p:sp>
        <p:nvSpPr>
          <p:cNvPr id="76" name="Google Shape;76;p4"/>
          <p:cNvSpPr/>
          <p:nvPr/>
        </p:nvSpPr>
        <p:spPr>
          <a:xfrm>
            <a:off x="529162" y="1294406"/>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200">
                <a:solidFill>
                  <a:srgbClr val="3C78D8"/>
                </a:solidFill>
                <a:latin typeface="IBM Plex Sans"/>
                <a:ea typeface="IBM Plex Sans"/>
                <a:cs typeface="IBM Plex Sans"/>
                <a:sym typeface="IBM Plex Sans"/>
              </a:rPr>
              <a:t>Type 1: </a:t>
            </a:r>
            <a:r>
              <a:rPr b="1" lang="en" sz="1200">
                <a:latin typeface="IBM Plex Sans"/>
                <a:ea typeface="IBM Plex Sans"/>
                <a:cs typeface="IBM Plex Sans"/>
                <a:sym typeface="IBM Plex Sans"/>
              </a:rPr>
              <a:t>User Research</a:t>
            </a:r>
            <a:endParaRPr sz="1200">
              <a:latin typeface="IBM Plex Sans"/>
              <a:ea typeface="IBM Plex Sans"/>
              <a:cs typeface="IBM Plex Sans"/>
              <a:sym typeface="IBM Plex Sans"/>
            </a:endParaRPr>
          </a:p>
        </p:txBody>
      </p:sp>
      <p:sp>
        <p:nvSpPr>
          <p:cNvPr id="77" name="Google Shape;77;p4"/>
          <p:cNvSpPr txBox="1"/>
          <p:nvPr/>
        </p:nvSpPr>
        <p:spPr>
          <a:xfrm>
            <a:off x="6302580" y="4788090"/>
            <a:ext cx="36738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Scope &amp; Tools </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Plan:</a:t>
            </a:r>
            <a:r>
              <a:rPr lang="en" sz="900">
                <a:latin typeface="IBM Plex Sans"/>
                <a:ea typeface="IBM Plex Sans"/>
                <a:cs typeface="IBM Plex Sans"/>
                <a:sym typeface="IBM Plex Sans"/>
              </a:rPr>
              <a:t> </a:t>
            </a:r>
            <a:r>
              <a:rPr lang="en" sz="900">
                <a:solidFill>
                  <a:schemeClr val="dk1"/>
                </a:solidFill>
                <a:latin typeface="IBM Plex Sans"/>
                <a:ea typeface="IBM Plex Sans"/>
                <a:cs typeface="IBM Plex Sans"/>
                <a:sym typeface="IBM Plex Sans"/>
              </a:rPr>
              <a:t>The tools, themes, key aspects of people’s behaviors and systems that need to be observed, as well as the locations for research.</a:t>
            </a:r>
            <a:endParaRPr sz="900">
              <a:latin typeface="IBM Plex Sans"/>
              <a:ea typeface="IBM Plex Sans"/>
              <a:cs typeface="IBM Plex Sans"/>
              <a:sym typeface="IBM Plex Sans"/>
            </a:endParaRPr>
          </a:p>
          <a:p>
            <a:pPr indent="0" lvl="0" marL="0" rtl="0" algn="l">
              <a:spcBef>
                <a:spcPts val="0"/>
              </a:spcBef>
              <a:spcAft>
                <a:spcPts val="0"/>
              </a:spcAft>
              <a:buNone/>
            </a:pPr>
            <a:r>
              <a:t/>
            </a:r>
            <a:endParaRPr b="1" sz="1200">
              <a:solidFill>
                <a:srgbClr val="FF0000"/>
              </a:solidFill>
              <a:latin typeface="IBM Plex Sans"/>
              <a:ea typeface="IBM Plex Sans"/>
              <a:cs typeface="IBM Plex Sans"/>
              <a:sym typeface="IBM Plex Sans"/>
            </a:endParaRPr>
          </a:p>
        </p:txBody>
      </p:sp>
      <p:sp>
        <p:nvSpPr>
          <p:cNvPr id="78" name="Google Shape;78;p4"/>
          <p:cNvSpPr txBox="1"/>
          <p:nvPr/>
        </p:nvSpPr>
        <p:spPr>
          <a:xfrm>
            <a:off x="6291905" y="5573378"/>
            <a:ext cx="36738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Research Material</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Create:</a:t>
            </a:r>
            <a:r>
              <a:rPr lang="en" sz="900">
                <a:solidFill>
                  <a:schemeClr val="dk1"/>
                </a:solidFill>
                <a:latin typeface="IBM Plex Sans"/>
                <a:ea typeface="IBM Plex Sans"/>
                <a:cs typeface="IBM Plex Sans"/>
                <a:sym typeface="IBM Plex Sans"/>
              </a:rPr>
              <a:t> Research guides for the chosen tools. These guides will have the aspects to observe, flow of the activity (steps etc.)</a:t>
            </a:r>
            <a:endParaRPr b="1" sz="1200">
              <a:solidFill>
                <a:srgbClr val="FF0000"/>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b="1" sz="9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b="1" sz="1200">
              <a:solidFill>
                <a:srgbClr val="FF0000"/>
              </a:solidFill>
              <a:latin typeface="IBM Plex Sans"/>
              <a:ea typeface="IBM Plex Sans"/>
              <a:cs typeface="IBM Plex Sans"/>
              <a:sym typeface="IBM Plex Sans"/>
            </a:endParaRPr>
          </a:p>
        </p:txBody>
      </p:sp>
      <p:sp>
        <p:nvSpPr>
          <p:cNvPr id="79" name="Google Shape;79;p4"/>
          <p:cNvSpPr/>
          <p:nvPr/>
        </p:nvSpPr>
        <p:spPr>
          <a:xfrm>
            <a:off x="5902135" y="491428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80" name="Google Shape;80;p4"/>
          <p:cNvSpPr/>
          <p:nvPr/>
        </p:nvSpPr>
        <p:spPr>
          <a:xfrm>
            <a:off x="5902123" y="572787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81" name="Google Shape;81;p4"/>
          <p:cNvSpPr txBox="1"/>
          <p:nvPr/>
        </p:nvSpPr>
        <p:spPr>
          <a:xfrm>
            <a:off x="7985654" y="2545007"/>
            <a:ext cx="1164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Service Safari</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82" name="Google Shape;82;p4"/>
          <p:cNvSpPr txBox="1"/>
          <p:nvPr/>
        </p:nvSpPr>
        <p:spPr>
          <a:xfrm>
            <a:off x="7016202" y="2545007"/>
            <a:ext cx="10806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Ethnography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IBM Plex Sans Light"/>
              <a:ea typeface="IBM Plex Sans Light"/>
              <a:cs typeface="IBM Plex Sans Light"/>
              <a:sym typeface="IBM Plex Sans Light"/>
            </a:endParaRPr>
          </a:p>
        </p:txBody>
      </p:sp>
      <p:sp>
        <p:nvSpPr>
          <p:cNvPr id="83" name="Google Shape;83;p4"/>
          <p:cNvSpPr/>
          <p:nvPr/>
        </p:nvSpPr>
        <p:spPr>
          <a:xfrm>
            <a:off x="7125735"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8131055"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txBox="1"/>
          <p:nvPr/>
        </p:nvSpPr>
        <p:spPr>
          <a:xfrm>
            <a:off x="5864483" y="1904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Tools</a:t>
            </a:r>
            <a:r>
              <a:rPr b="1" lang="en" sz="1100">
                <a:solidFill>
                  <a:schemeClr val="dk1"/>
                </a:solidFill>
                <a:latin typeface="IBM Plex Sans"/>
                <a:ea typeface="IBM Plex Sans"/>
                <a:cs typeface="IBM Plex Sans"/>
                <a:sym typeface="IBM Plex Sans"/>
              </a:rPr>
              <a:t> </a:t>
            </a:r>
            <a:endParaRPr sz="900"/>
          </a:p>
        </p:txBody>
      </p:sp>
      <p:sp>
        <p:nvSpPr>
          <p:cNvPr id="86" name="Google Shape;86;p4"/>
          <p:cNvSpPr/>
          <p:nvPr/>
        </p:nvSpPr>
        <p:spPr>
          <a:xfrm>
            <a:off x="5918950" y="3144500"/>
            <a:ext cx="4315800" cy="1577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3C78D8"/>
                </a:solidFill>
                <a:latin typeface="IBM Plex Sans"/>
                <a:ea typeface="IBM Plex Sans"/>
                <a:cs typeface="IBM Plex Sans"/>
                <a:sym typeface="IBM Plex Sans"/>
              </a:rPr>
              <a:t>Observational Research Tools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Ethnography: </a:t>
            </a:r>
            <a:r>
              <a:rPr lang="en" sz="900">
                <a:solidFill>
                  <a:schemeClr val="dk1"/>
                </a:solidFill>
                <a:latin typeface="IBM Plex Sans Light"/>
                <a:ea typeface="IBM Plex Sans Light"/>
                <a:cs typeface="IBM Plex Sans Light"/>
                <a:sym typeface="IBM Plex Sans Light"/>
              </a:rPr>
              <a:t>Although a larger concept, in this case, the tool is about observing users and other stakeholders going about their rituals and routines without them necessarily realising that they are being studied. There is no direct interaction with them. </a:t>
            </a:r>
            <a:endParaRPr b="1" sz="900">
              <a:solidFill>
                <a:srgbClr val="3C78D8"/>
              </a:solidFill>
              <a:latin typeface="IBM Plex Sans"/>
              <a:ea typeface="IBM Plex Sans"/>
              <a:cs typeface="IBM Plex Sans"/>
              <a:sym typeface="IBM Plex Sans"/>
            </a:endParaRPr>
          </a:p>
          <a:p>
            <a:pPr indent="0" lvl="0" marL="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Service Safari:</a:t>
            </a:r>
            <a:r>
              <a:rPr lang="en" sz="900">
                <a:solidFill>
                  <a:schemeClr val="dk1"/>
                </a:solidFill>
                <a:latin typeface="IBM Plex Sans Light"/>
                <a:ea typeface="IBM Plex Sans Light"/>
                <a:cs typeface="IBM Plex Sans Light"/>
                <a:sym typeface="IBM Plex Sans Light"/>
              </a:rPr>
              <a:t> Becoming the user and going through the experience oneself. It could be a product or service experience - online or offline.</a:t>
            </a:r>
            <a:endParaRPr sz="900">
              <a:solidFill>
                <a:srgbClr val="3C78D8"/>
              </a:solidFill>
              <a:latin typeface="IBM Plex Sans"/>
              <a:ea typeface="IBM Plex Sans"/>
              <a:cs typeface="IBM Plex Sans"/>
              <a:sym typeface="IBM Plex Sans"/>
            </a:endParaRPr>
          </a:p>
        </p:txBody>
      </p:sp>
      <p:sp>
        <p:nvSpPr>
          <p:cNvPr id="87" name="Google Shape;87;p4"/>
          <p:cNvSpPr/>
          <p:nvPr/>
        </p:nvSpPr>
        <p:spPr>
          <a:xfrm>
            <a:off x="5821324" y="1294407"/>
            <a:ext cx="43158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200">
                <a:solidFill>
                  <a:srgbClr val="3C78D8"/>
                </a:solidFill>
                <a:latin typeface="IBM Plex Sans"/>
                <a:ea typeface="IBM Plex Sans"/>
                <a:cs typeface="IBM Plex Sans"/>
                <a:sym typeface="IBM Plex Sans"/>
              </a:rPr>
              <a:t>Type 2: </a:t>
            </a:r>
            <a:r>
              <a:rPr b="1" lang="en" sz="1200">
                <a:latin typeface="IBM Plex Sans"/>
                <a:ea typeface="IBM Plex Sans"/>
                <a:cs typeface="IBM Plex Sans"/>
                <a:sym typeface="IBM Plex Sans"/>
              </a:rPr>
              <a:t>Observational Research</a:t>
            </a:r>
            <a:endParaRPr sz="1200">
              <a:latin typeface="IBM Plex Sans"/>
              <a:ea typeface="IBM Plex Sans"/>
              <a:cs typeface="IBM Plex Sans"/>
              <a:sym typeface="IBM Plex Sans"/>
            </a:endParaRPr>
          </a:p>
        </p:txBody>
      </p:sp>
      <p:sp>
        <p:nvSpPr>
          <p:cNvPr id="88" name="Google Shape;88;p4"/>
          <p:cNvSpPr txBox="1"/>
          <p:nvPr/>
        </p:nvSpPr>
        <p:spPr>
          <a:xfrm>
            <a:off x="3282682" y="2558957"/>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Shadowing</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89" name="Google Shape;89;p4"/>
          <p:cNvSpPr/>
          <p:nvPr/>
        </p:nvSpPr>
        <p:spPr>
          <a:xfrm>
            <a:off x="3400197" y="171445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4"/>
          <p:cNvPicPr preferRelativeResize="0"/>
          <p:nvPr/>
        </p:nvPicPr>
        <p:blipFill>
          <a:blip r:embed="rId3">
            <a:alphaModFix/>
          </a:blip>
          <a:stretch>
            <a:fillRect/>
          </a:stretch>
        </p:blipFill>
        <p:spPr>
          <a:xfrm>
            <a:off x="1478280" y="1728598"/>
            <a:ext cx="834300" cy="834300"/>
          </a:xfrm>
          <a:prstGeom prst="rect">
            <a:avLst/>
          </a:prstGeom>
          <a:noFill/>
          <a:ln>
            <a:noFill/>
          </a:ln>
        </p:spPr>
      </p:pic>
      <p:pic>
        <p:nvPicPr>
          <p:cNvPr id="91" name="Google Shape;91;p4"/>
          <p:cNvPicPr preferRelativeResize="0"/>
          <p:nvPr/>
        </p:nvPicPr>
        <p:blipFill>
          <a:blip r:embed="rId4">
            <a:alphaModFix/>
          </a:blip>
          <a:stretch>
            <a:fillRect/>
          </a:stretch>
        </p:blipFill>
        <p:spPr>
          <a:xfrm>
            <a:off x="2535276" y="1824548"/>
            <a:ext cx="636713" cy="636713"/>
          </a:xfrm>
          <a:prstGeom prst="rect">
            <a:avLst/>
          </a:prstGeom>
          <a:noFill/>
          <a:ln>
            <a:noFill/>
          </a:ln>
        </p:spPr>
      </p:pic>
      <p:pic>
        <p:nvPicPr>
          <p:cNvPr id="92" name="Google Shape;92;p4"/>
          <p:cNvPicPr preferRelativeResize="0"/>
          <p:nvPr/>
        </p:nvPicPr>
        <p:blipFill rotWithShape="1">
          <a:blip r:embed="rId5">
            <a:alphaModFix/>
          </a:blip>
          <a:srcRect b="17152" l="19053" r="17706" t="7845"/>
          <a:stretch/>
        </p:blipFill>
        <p:spPr>
          <a:xfrm>
            <a:off x="3525222" y="1800454"/>
            <a:ext cx="590373" cy="700199"/>
          </a:xfrm>
          <a:prstGeom prst="rect">
            <a:avLst/>
          </a:prstGeom>
          <a:noFill/>
          <a:ln>
            <a:noFill/>
          </a:ln>
        </p:spPr>
      </p:pic>
      <p:pic>
        <p:nvPicPr>
          <p:cNvPr id="93" name="Google Shape;93;p4"/>
          <p:cNvPicPr preferRelativeResize="0"/>
          <p:nvPr/>
        </p:nvPicPr>
        <p:blipFill>
          <a:blip r:embed="rId6">
            <a:alphaModFix/>
          </a:blip>
          <a:stretch>
            <a:fillRect/>
          </a:stretch>
        </p:blipFill>
        <p:spPr>
          <a:xfrm>
            <a:off x="4315592" y="1697703"/>
            <a:ext cx="919800" cy="919800"/>
          </a:xfrm>
          <a:prstGeom prst="rect">
            <a:avLst/>
          </a:prstGeom>
          <a:noFill/>
          <a:ln>
            <a:noFill/>
          </a:ln>
        </p:spPr>
      </p:pic>
      <p:pic>
        <p:nvPicPr>
          <p:cNvPr id="94" name="Google Shape;94;p4"/>
          <p:cNvPicPr preferRelativeResize="0"/>
          <p:nvPr/>
        </p:nvPicPr>
        <p:blipFill>
          <a:blip r:embed="rId7">
            <a:alphaModFix/>
          </a:blip>
          <a:stretch>
            <a:fillRect/>
          </a:stretch>
        </p:blipFill>
        <p:spPr>
          <a:xfrm>
            <a:off x="7173123" y="1752408"/>
            <a:ext cx="735900" cy="735900"/>
          </a:xfrm>
          <a:prstGeom prst="rect">
            <a:avLst/>
          </a:prstGeom>
          <a:noFill/>
          <a:ln>
            <a:noFill/>
          </a:ln>
        </p:spPr>
      </p:pic>
      <p:pic>
        <p:nvPicPr>
          <p:cNvPr id="95" name="Google Shape;95;p4"/>
          <p:cNvPicPr preferRelativeResize="0"/>
          <p:nvPr/>
        </p:nvPicPr>
        <p:blipFill>
          <a:blip r:embed="rId8">
            <a:alphaModFix/>
          </a:blip>
          <a:stretch>
            <a:fillRect/>
          </a:stretch>
        </p:blipFill>
        <p:spPr>
          <a:xfrm>
            <a:off x="8242945" y="1812302"/>
            <a:ext cx="636725" cy="636725"/>
          </a:xfrm>
          <a:prstGeom prst="rect">
            <a:avLst/>
          </a:prstGeom>
          <a:noFill/>
          <a:ln>
            <a:noFill/>
          </a:ln>
        </p:spPr>
      </p:pic>
      <p:sp>
        <p:nvSpPr>
          <p:cNvPr id="96" name="Google Shape;96;p4"/>
          <p:cNvSpPr txBox="1"/>
          <p:nvPr/>
        </p:nvSpPr>
        <p:spPr>
          <a:xfrm>
            <a:off x="982153" y="6433997"/>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Research Participants</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Choose and recruit:</a:t>
            </a:r>
            <a:r>
              <a:rPr lang="en" sz="900">
                <a:latin typeface="IBM Plex Sans"/>
                <a:ea typeface="IBM Plex Sans"/>
                <a:cs typeface="IBM Plex Sans"/>
                <a:sym typeface="IBM Plex Sans"/>
              </a:rPr>
              <a:t> People from the stakeholder map who have the highest stake or influence in the problem or opportunity.  </a:t>
            </a:r>
            <a:endParaRPr b="1" sz="1200">
              <a:solidFill>
                <a:srgbClr val="FF0000"/>
              </a:solidFill>
              <a:latin typeface="IBM Plex Sans"/>
              <a:ea typeface="IBM Plex Sans"/>
              <a:cs typeface="IBM Plex Sans"/>
              <a:sym typeface="IBM Plex Sans"/>
            </a:endParaRPr>
          </a:p>
        </p:txBody>
      </p:sp>
      <p:sp>
        <p:nvSpPr>
          <p:cNvPr id="97" name="Google Shape;97;p4"/>
          <p:cNvSpPr/>
          <p:nvPr/>
        </p:nvSpPr>
        <p:spPr>
          <a:xfrm>
            <a:off x="581709" y="65602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98" name="Google Shape;98;p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4"/>
          <p:cNvGrpSpPr/>
          <p:nvPr/>
        </p:nvGrpSpPr>
        <p:grpSpPr>
          <a:xfrm>
            <a:off x="0" y="7094781"/>
            <a:ext cx="10692000" cy="465069"/>
            <a:chOff x="0" y="7094781"/>
            <a:chExt cx="10692000" cy="465069"/>
          </a:xfrm>
        </p:grpSpPr>
        <p:grpSp>
          <p:nvGrpSpPr>
            <p:cNvPr id="100" name="Google Shape;100;p4"/>
            <p:cNvGrpSpPr/>
            <p:nvPr/>
          </p:nvGrpSpPr>
          <p:grpSpPr>
            <a:xfrm>
              <a:off x="0" y="7094781"/>
              <a:ext cx="10692000" cy="465069"/>
              <a:chOff x="0" y="7094781"/>
              <a:chExt cx="10692000" cy="465069"/>
            </a:xfrm>
          </p:grpSpPr>
          <p:sp>
            <p:nvSpPr>
              <p:cNvPr id="101" name="Google Shape;101;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03" name="Google Shape;103;p4"/>
              <p:cNvPicPr preferRelativeResize="0"/>
              <p:nvPr/>
            </p:nvPicPr>
            <p:blipFill>
              <a:blip r:embed="rId9">
                <a:alphaModFix/>
              </a:blip>
              <a:stretch>
                <a:fillRect/>
              </a:stretch>
            </p:blipFill>
            <p:spPr>
              <a:xfrm>
                <a:off x="9629932" y="7094781"/>
                <a:ext cx="494539" cy="430321"/>
              </a:xfrm>
              <a:prstGeom prst="rect">
                <a:avLst/>
              </a:prstGeom>
              <a:noFill/>
              <a:ln>
                <a:noFill/>
              </a:ln>
            </p:spPr>
          </p:pic>
        </p:grpSp>
        <p:pic>
          <p:nvPicPr>
            <p:cNvPr id="104" name="Google Shape;104;p4"/>
            <p:cNvPicPr preferRelativeResize="0"/>
            <p:nvPr/>
          </p:nvPicPr>
          <p:blipFill>
            <a:blip r:embed="rId10">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5"/>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10" name="Google Shape;110;p5"/>
          <p:cNvSpPr txBox="1"/>
          <p:nvPr>
            <p:ph type="title"/>
          </p:nvPr>
        </p:nvSpPr>
        <p:spPr>
          <a:xfrm>
            <a:off x="473449" y="26931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a:t>
            </a:r>
            <a:endParaRPr b="1" sz="1800">
              <a:solidFill>
                <a:srgbClr val="3C78D8"/>
              </a:solidFill>
              <a:latin typeface="IBM Plex Sans"/>
              <a:ea typeface="IBM Plex Sans"/>
              <a:cs typeface="IBM Plex Sans"/>
              <a:sym typeface="IBM Plex Sans"/>
            </a:endParaRPr>
          </a:p>
        </p:txBody>
      </p:sp>
      <p:sp>
        <p:nvSpPr>
          <p:cNvPr id="111" name="Google Shape;111;p5"/>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HCD EXERCISE | DISCOVERY </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latin typeface="IBM Plex Sans"/>
                <a:ea typeface="IBM Plex Sans"/>
                <a:cs typeface="IBM Plex Sans"/>
                <a:sym typeface="IBM Plex Sans"/>
              </a:rPr>
              <a:t>PLAN &amp; PREPARE FOR DISCOVERY</a:t>
            </a:r>
            <a:endParaRPr sz="1100"/>
          </a:p>
        </p:txBody>
      </p:sp>
      <p:sp>
        <p:nvSpPr>
          <p:cNvPr id="112" name="Google Shape;112;p5"/>
          <p:cNvSpPr txBox="1"/>
          <p:nvPr/>
        </p:nvSpPr>
        <p:spPr>
          <a:xfrm>
            <a:off x="507598" y="899950"/>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1:</a:t>
            </a:r>
            <a:r>
              <a:rPr b="1" lang="en">
                <a:latin typeface="IBM Plex Sans"/>
                <a:ea typeface="IBM Plex Sans"/>
                <a:cs typeface="IBM Plex Sans"/>
                <a:sym typeface="IBM Plex Sans"/>
              </a:rPr>
              <a:t> Secondary &amp; Expert Research</a:t>
            </a:r>
            <a:endParaRPr/>
          </a:p>
        </p:txBody>
      </p:sp>
      <p:sp>
        <p:nvSpPr>
          <p:cNvPr id="113" name="Google Shape;113;p5"/>
          <p:cNvSpPr txBox="1"/>
          <p:nvPr/>
        </p:nvSpPr>
        <p:spPr>
          <a:xfrm>
            <a:off x="5409028" y="903035"/>
            <a:ext cx="40818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2:</a:t>
            </a:r>
            <a:r>
              <a:rPr b="1" lang="en">
                <a:latin typeface="IBM Plex Sans"/>
                <a:ea typeface="IBM Plex Sans"/>
                <a:cs typeface="IBM Plex Sans"/>
                <a:sym typeface="IBM Plex Sans"/>
              </a:rPr>
              <a:t> Primary Research</a:t>
            </a:r>
            <a:endParaRPr/>
          </a:p>
        </p:txBody>
      </p:sp>
      <p:graphicFrame>
        <p:nvGraphicFramePr>
          <p:cNvPr id="114" name="Google Shape;114;p5"/>
          <p:cNvGraphicFramePr/>
          <p:nvPr/>
        </p:nvGraphicFramePr>
        <p:xfrm>
          <a:off x="602402" y="1630404"/>
          <a:ext cx="3000000" cy="3000000"/>
        </p:xfrm>
        <a:graphic>
          <a:graphicData uri="http://schemas.openxmlformats.org/drawingml/2006/table">
            <a:tbl>
              <a:tblPr>
                <a:noFill/>
                <a:tableStyleId>{F1D32605-454D-43DA-A89E-C595EF4EFFB5}</a:tableStyleId>
              </a:tblPr>
              <a:tblGrid>
                <a:gridCol w="856850"/>
                <a:gridCol w="856850"/>
                <a:gridCol w="856850"/>
                <a:gridCol w="856850"/>
                <a:gridCol w="856850"/>
              </a:tblGrid>
              <a:tr h="252500">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Comp. Bench.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Company</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Competitor 1</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Competitor 3</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Our Learning</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Aspect 1</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IBM Plex Sans"/>
                          <a:ea typeface="IBM Plex Sans"/>
                          <a:cs typeface="IBM Plex Sans"/>
                          <a:sym typeface="IBM Plex Sans"/>
                        </a:rPr>
                        <a:t>Aspect 2</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IBM Plex Sans"/>
                          <a:ea typeface="IBM Plex Sans"/>
                          <a:cs typeface="IBM Plex Sans"/>
                          <a:sym typeface="IBM Plex Sans"/>
                        </a:rPr>
                        <a:t>Aspect 3</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15" name="Google Shape;115;p5"/>
          <p:cNvGraphicFramePr/>
          <p:nvPr/>
        </p:nvGraphicFramePr>
        <p:xfrm>
          <a:off x="616152" y="4552953"/>
          <a:ext cx="3000000" cy="3000000"/>
        </p:xfrm>
        <a:graphic>
          <a:graphicData uri="http://schemas.openxmlformats.org/drawingml/2006/table">
            <a:tbl>
              <a:tblPr>
                <a:noFill/>
                <a:tableStyleId>{F1D32605-454D-43DA-A89E-C595EF4EFFB5}</a:tableStyleId>
              </a:tblPr>
              <a:tblGrid>
                <a:gridCol w="971750"/>
                <a:gridCol w="728200"/>
                <a:gridCol w="856850"/>
                <a:gridCol w="856850"/>
                <a:gridCol w="870600"/>
              </a:tblGrid>
              <a:tr h="279550">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Research Theme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Source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Type of Source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Data </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Our Learning</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None/>
                      </a:pPr>
                      <a:r>
                        <a:rPr b="1" lang="en" sz="600">
                          <a:solidFill>
                            <a:srgbClr val="3C78D8"/>
                          </a:solidFill>
                          <a:latin typeface="Work Sans"/>
                          <a:ea typeface="Work Sans"/>
                          <a:cs typeface="Work Sans"/>
                          <a:sym typeface="Work Sans"/>
                        </a:rPr>
                        <a:t>Research Finding 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Work Sans"/>
                          <a:ea typeface="Work Sans"/>
                          <a:cs typeface="Work Sans"/>
                          <a:sym typeface="Work Sans"/>
                        </a:rPr>
                        <a:t>Research Finding 2</a:t>
                      </a:r>
                      <a:endParaRPr b="1" sz="600">
                        <a:solidFill>
                          <a:srgbClr val="3C78D8"/>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Work Sans"/>
                          <a:ea typeface="Work Sans"/>
                          <a:cs typeface="Work Sans"/>
                          <a:sym typeface="Work Sans"/>
                        </a:rPr>
                        <a:t>Research Finding 3</a:t>
                      </a:r>
                      <a:endParaRPr b="1" sz="600">
                        <a:solidFill>
                          <a:srgbClr val="3C78D8"/>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16" name="Google Shape;116;p5"/>
          <p:cNvSpPr/>
          <p:nvPr/>
        </p:nvSpPr>
        <p:spPr>
          <a:xfrm>
            <a:off x="1504213" y="289780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17" name="Google Shape;117;p5"/>
          <p:cNvSpPr txBox="1"/>
          <p:nvPr/>
        </p:nvSpPr>
        <p:spPr>
          <a:xfrm>
            <a:off x="616150" y="3248545"/>
            <a:ext cx="2020200" cy="7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Aspects &amp; Competitors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key aspects/themes and competitors that the benchmark would be based on.</a:t>
            </a:r>
            <a:endParaRPr sz="1000">
              <a:solidFill>
                <a:schemeClr val="dk1"/>
              </a:solidFill>
              <a:latin typeface="IBM Plex Sans Light"/>
              <a:ea typeface="IBM Plex Sans Light"/>
              <a:cs typeface="IBM Plex Sans Light"/>
              <a:sym typeface="IBM Plex Sans Light"/>
            </a:endParaRPr>
          </a:p>
        </p:txBody>
      </p:sp>
      <p:sp>
        <p:nvSpPr>
          <p:cNvPr id="118" name="Google Shape;118;p5"/>
          <p:cNvSpPr/>
          <p:nvPr/>
        </p:nvSpPr>
        <p:spPr>
          <a:xfrm>
            <a:off x="3587900" y="289780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19" name="Google Shape;119;p5"/>
          <p:cNvSpPr txBox="1"/>
          <p:nvPr/>
        </p:nvSpPr>
        <p:spPr>
          <a:xfrm>
            <a:off x="2790475" y="3248559"/>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Findings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data that is found in the research in a template that allows comparison and learning. Capture source of data in the sheet where possible.</a:t>
            </a:r>
            <a:endParaRPr sz="1000">
              <a:solidFill>
                <a:schemeClr val="dk1"/>
              </a:solidFill>
              <a:latin typeface="IBM Plex Sans Light"/>
              <a:ea typeface="IBM Plex Sans Light"/>
              <a:cs typeface="IBM Plex Sans Light"/>
              <a:sym typeface="IBM Plex Sans Light"/>
            </a:endParaRPr>
          </a:p>
        </p:txBody>
      </p:sp>
      <p:sp>
        <p:nvSpPr>
          <p:cNvPr id="120" name="Google Shape;120;p5"/>
          <p:cNvSpPr/>
          <p:nvPr/>
        </p:nvSpPr>
        <p:spPr>
          <a:xfrm>
            <a:off x="1500688" y="585118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21" name="Google Shape;121;p5"/>
          <p:cNvSpPr txBox="1"/>
          <p:nvPr/>
        </p:nvSpPr>
        <p:spPr>
          <a:xfrm>
            <a:off x="668353" y="6182862"/>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Reason &amp; Theme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reasons and themes on which the secondary research needs to be done. </a:t>
            </a:r>
            <a:endParaRPr sz="1000">
              <a:solidFill>
                <a:schemeClr val="dk1"/>
              </a:solidFill>
              <a:latin typeface="IBM Plex Sans Light"/>
              <a:ea typeface="IBM Plex Sans Light"/>
              <a:cs typeface="IBM Plex Sans Light"/>
              <a:sym typeface="IBM Plex Sans Light"/>
            </a:endParaRPr>
          </a:p>
        </p:txBody>
      </p:sp>
      <p:sp>
        <p:nvSpPr>
          <p:cNvPr id="122" name="Google Shape;122;p5"/>
          <p:cNvSpPr/>
          <p:nvPr/>
        </p:nvSpPr>
        <p:spPr>
          <a:xfrm>
            <a:off x="3584375"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23" name="Google Shape;123;p5"/>
          <p:cNvSpPr txBox="1"/>
          <p:nvPr/>
        </p:nvSpPr>
        <p:spPr>
          <a:xfrm>
            <a:off x="2766004" y="6191683"/>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Findings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data that is found in the research in a template that captures sources, and learnings. </a:t>
            </a:r>
            <a:endParaRPr sz="1000">
              <a:solidFill>
                <a:schemeClr val="dk1"/>
              </a:solidFill>
              <a:latin typeface="IBM Plex Sans Light"/>
              <a:ea typeface="IBM Plex Sans Light"/>
              <a:cs typeface="IBM Plex Sans Light"/>
              <a:sym typeface="IBM Plex Sans Light"/>
            </a:endParaRPr>
          </a:p>
        </p:txBody>
      </p:sp>
      <p:sp>
        <p:nvSpPr>
          <p:cNvPr id="124" name="Google Shape;124;p5"/>
          <p:cNvSpPr/>
          <p:nvPr/>
        </p:nvSpPr>
        <p:spPr>
          <a:xfrm>
            <a:off x="6606088"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25" name="Google Shape;125;p5"/>
          <p:cNvSpPr txBox="1"/>
          <p:nvPr/>
        </p:nvSpPr>
        <p:spPr>
          <a:xfrm>
            <a:off x="5773753" y="6182862"/>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Experiences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experiences that need to be researched as a user.</a:t>
            </a:r>
            <a:endParaRPr sz="1000">
              <a:solidFill>
                <a:schemeClr val="dk1"/>
              </a:solidFill>
              <a:latin typeface="IBM Plex Sans Light"/>
              <a:ea typeface="IBM Plex Sans Light"/>
              <a:cs typeface="IBM Plex Sans Light"/>
              <a:sym typeface="IBM Plex Sans Light"/>
            </a:endParaRPr>
          </a:p>
        </p:txBody>
      </p:sp>
      <p:sp>
        <p:nvSpPr>
          <p:cNvPr id="126" name="Google Shape;126;p5"/>
          <p:cNvSpPr/>
          <p:nvPr/>
        </p:nvSpPr>
        <p:spPr>
          <a:xfrm>
            <a:off x="8689775"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27" name="Google Shape;127;p5"/>
          <p:cNvSpPr txBox="1"/>
          <p:nvPr/>
        </p:nvSpPr>
        <p:spPr>
          <a:xfrm>
            <a:off x="7871404" y="6191683"/>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Journey</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different steps of the experience and positive and negative aspects at each step.</a:t>
            </a:r>
            <a:endParaRPr sz="1000">
              <a:solidFill>
                <a:schemeClr val="dk1"/>
              </a:solidFill>
              <a:latin typeface="IBM Plex Sans Light"/>
              <a:ea typeface="IBM Plex Sans Light"/>
              <a:cs typeface="IBM Plex Sans Light"/>
              <a:sym typeface="IBM Plex Sans Light"/>
            </a:endParaRPr>
          </a:p>
        </p:txBody>
      </p:sp>
      <p:graphicFrame>
        <p:nvGraphicFramePr>
          <p:cNvPr id="128" name="Google Shape;128;p5"/>
          <p:cNvGraphicFramePr/>
          <p:nvPr/>
        </p:nvGraphicFramePr>
        <p:xfrm>
          <a:off x="5502914" y="1618656"/>
          <a:ext cx="3000000" cy="3000000"/>
        </p:xfrm>
        <a:graphic>
          <a:graphicData uri="http://schemas.openxmlformats.org/drawingml/2006/table">
            <a:tbl>
              <a:tblPr>
                <a:noFill/>
                <a:tableStyleId>{F1D32605-454D-43DA-A89E-C595EF4EFFB5}</a:tableStyleId>
              </a:tblPr>
              <a:tblGrid>
                <a:gridCol w="1372650"/>
                <a:gridCol w="821675"/>
                <a:gridCol w="757725"/>
                <a:gridCol w="1436600"/>
              </a:tblGrid>
              <a:tr h="556200">
                <a:tc>
                  <a:txBody>
                    <a:bodyPr/>
                    <a:lstStyle/>
                    <a:p>
                      <a:pPr indent="0" lvl="0" marL="0" rtl="0" algn="l">
                        <a:spcBef>
                          <a:spcPts val="0"/>
                        </a:spcBef>
                        <a:spcAft>
                          <a:spcPts val="0"/>
                        </a:spcAft>
                        <a:buClr>
                          <a:schemeClr val="dk1"/>
                        </a:buClr>
                        <a:buSzPts val="1100"/>
                        <a:buFont typeface="Arial"/>
                        <a:buNone/>
                      </a:pPr>
                      <a:r>
                        <a:rPr b="1" lang="en" sz="700">
                          <a:solidFill>
                            <a:srgbClr val="3C78D8"/>
                          </a:solidFill>
                          <a:latin typeface="IBM Plex Sans"/>
                          <a:ea typeface="IBM Plex Sans"/>
                          <a:cs typeface="IBM Plex Sans"/>
                          <a:sym typeface="IBM Plex Sans"/>
                        </a:rPr>
                        <a:t>Objects</a:t>
                      </a:r>
                      <a:endParaRPr sz="7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rowSpan="2">
                  <a:txBody>
                    <a:bodyPr/>
                    <a:lstStyle/>
                    <a:p>
                      <a:pPr indent="0" lvl="0" marL="0" rtl="0" algn="l">
                        <a:spcBef>
                          <a:spcPts val="0"/>
                        </a:spcBef>
                        <a:spcAft>
                          <a:spcPts val="0"/>
                        </a:spcAft>
                        <a:buClr>
                          <a:schemeClr val="dk1"/>
                        </a:buClr>
                        <a:buSzPts val="1100"/>
                        <a:buFont typeface="Arial"/>
                        <a:buNone/>
                      </a:pPr>
                      <a:r>
                        <a:rPr b="1" lang="en" sz="700">
                          <a:solidFill>
                            <a:srgbClr val="3C78D8"/>
                          </a:solidFill>
                          <a:latin typeface="IBM Plex Sans"/>
                          <a:ea typeface="IBM Plex Sans"/>
                          <a:cs typeface="IBM Plex Sans"/>
                          <a:sym typeface="IBM Plex Sans"/>
                        </a:rPr>
                        <a:t>People</a:t>
                      </a:r>
                      <a:endParaRPr sz="7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hMerge="1"/>
                <a:tc>
                  <a:txBody>
                    <a:bodyPr/>
                    <a:lstStyle/>
                    <a:p>
                      <a:pPr indent="0" lvl="0" marL="0" rtl="0" algn="r">
                        <a:spcBef>
                          <a:spcPts val="0"/>
                        </a:spcBef>
                        <a:spcAft>
                          <a:spcPts val="0"/>
                        </a:spcAft>
                        <a:buNone/>
                      </a:pPr>
                      <a:r>
                        <a:rPr b="1" lang="en" sz="700">
                          <a:solidFill>
                            <a:srgbClr val="3C78D8"/>
                          </a:solidFill>
                          <a:latin typeface="IBM Plex Sans"/>
                          <a:ea typeface="IBM Plex Sans"/>
                          <a:cs typeface="IBM Plex Sans"/>
                          <a:sym typeface="IBM Plex Sans"/>
                        </a:rPr>
                        <a:t>Environment</a:t>
                      </a:r>
                      <a:endParaRPr b="1" sz="7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56200">
                <a:tc>
                  <a:txBody>
                    <a:bodyPr/>
                    <a:lstStyle/>
                    <a:p>
                      <a:pPr indent="0" lvl="0" marL="0" rtl="0" algn="l">
                        <a:spcBef>
                          <a:spcPts val="0"/>
                        </a:spcBef>
                        <a:spcAft>
                          <a:spcPts val="0"/>
                        </a:spcAft>
                        <a:buClr>
                          <a:schemeClr val="dk1"/>
                        </a:buClr>
                        <a:buSzPts val="1100"/>
                        <a:buFont typeface="Arial"/>
                        <a:buNone/>
                      </a:pPr>
                      <a:r>
                        <a:rPr b="1" lang="en" sz="700">
                          <a:solidFill>
                            <a:srgbClr val="3C78D8"/>
                          </a:solidFill>
                          <a:latin typeface="IBM Plex Sans"/>
                          <a:ea typeface="IBM Plex Sans"/>
                          <a:cs typeface="IBM Plex Sans"/>
                          <a:sym typeface="IBM Plex Sans"/>
                        </a:rPr>
                        <a:t>Services</a:t>
                      </a:r>
                      <a:endParaRPr sz="7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vMerge="1"/>
                <a:tc hMerge="1" vMerge="1"/>
                <a:tc>
                  <a:txBody>
                    <a:bodyPr/>
                    <a:lstStyle/>
                    <a:p>
                      <a:pPr indent="0" lvl="0" marL="0" rtl="0" algn="r">
                        <a:spcBef>
                          <a:spcPts val="0"/>
                        </a:spcBef>
                        <a:spcAft>
                          <a:spcPts val="0"/>
                        </a:spcAft>
                        <a:buClr>
                          <a:schemeClr val="dk1"/>
                        </a:buClr>
                        <a:buSzPts val="1100"/>
                        <a:buFont typeface="Arial"/>
                        <a:buNone/>
                      </a:pPr>
                      <a:r>
                        <a:rPr b="1" lang="en" sz="700">
                          <a:solidFill>
                            <a:srgbClr val="3C78D8"/>
                          </a:solidFill>
                          <a:latin typeface="IBM Plex Sans"/>
                          <a:ea typeface="IBM Plex Sans"/>
                          <a:cs typeface="IBM Plex Sans"/>
                          <a:sym typeface="IBM Plex Sans"/>
                        </a:rPr>
                        <a:t>  Messaging</a:t>
                      </a:r>
                      <a:endParaRPr sz="7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29" name="Google Shape;129;p5"/>
          <p:cNvSpPr/>
          <p:nvPr/>
        </p:nvSpPr>
        <p:spPr>
          <a:xfrm>
            <a:off x="6606088" y="288490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30" name="Google Shape;130;p5"/>
          <p:cNvSpPr txBox="1"/>
          <p:nvPr/>
        </p:nvSpPr>
        <p:spPr>
          <a:xfrm>
            <a:off x="5773753" y="3235658"/>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Location &amp; Time Period</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location, amount of time, and frequency of observation.</a:t>
            </a:r>
            <a:endParaRPr sz="1000">
              <a:solidFill>
                <a:schemeClr val="dk1"/>
              </a:solidFill>
              <a:latin typeface="IBM Plex Sans Light"/>
              <a:ea typeface="IBM Plex Sans Light"/>
              <a:cs typeface="IBM Plex Sans Light"/>
              <a:sym typeface="IBM Plex Sans Light"/>
            </a:endParaRPr>
          </a:p>
        </p:txBody>
      </p:sp>
      <p:sp>
        <p:nvSpPr>
          <p:cNvPr id="131" name="Google Shape;131;p5"/>
          <p:cNvSpPr/>
          <p:nvPr/>
        </p:nvSpPr>
        <p:spPr>
          <a:xfrm>
            <a:off x="8689775" y="288490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32" name="Google Shape;132;p5"/>
          <p:cNvSpPr txBox="1"/>
          <p:nvPr/>
        </p:nvSpPr>
        <p:spPr>
          <a:xfrm>
            <a:off x="7871404" y="3244479"/>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POEMS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a:ea typeface="IBM Plex Sans"/>
                <a:cs typeface="IBM Plex Sans"/>
                <a:sym typeface="IBM Plex Sans"/>
              </a:rPr>
              <a:t>Observations in the the POEMS template (People, Objects, Environments, Messaging, Services)</a:t>
            </a:r>
            <a:endParaRPr sz="1000">
              <a:solidFill>
                <a:schemeClr val="dk1"/>
              </a:solidFill>
              <a:latin typeface="IBM Plex Sans Light"/>
              <a:ea typeface="IBM Plex Sans Light"/>
              <a:cs typeface="IBM Plex Sans Light"/>
              <a:sym typeface="IBM Plex Sans Light"/>
            </a:endParaRPr>
          </a:p>
        </p:txBody>
      </p:sp>
      <p:sp>
        <p:nvSpPr>
          <p:cNvPr id="133" name="Google Shape;133;p5"/>
          <p:cNvSpPr/>
          <p:nvPr/>
        </p:nvSpPr>
        <p:spPr>
          <a:xfrm>
            <a:off x="514166" y="1296501"/>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Competition Benchmark - </a:t>
            </a:r>
            <a:r>
              <a:rPr b="1" lang="en" sz="1000">
                <a:latin typeface="IBM Plex Sans"/>
                <a:ea typeface="IBM Plex Sans"/>
                <a:cs typeface="IBM Plex Sans"/>
                <a:sym typeface="IBM Plex Sans"/>
              </a:rPr>
              <a:t>Template</a:t>
            </a:r>
            <a:endParaRPr sz="1000">
              <a:latin typeface="IBM Plex Sans"/>
              <a:ea typeface="IBM Plex Sans"/>
              <a:cs typeface="IBM Plex Sans"/>
              <a:sym typeface="IBM Plex Sans"/>
            </a:endParaRPr>
          </a:p>
        </p:txBody>
      </p:sp>
      <p:sp>
        <p:nvSpPr>
          <p:cNvPr id="134" name="Google Shape;134;p5"/>
          <p:cNvSpPr/>
          <p:nvPr/>
        </p:nvSpPr>
        <p:spPr>
          <a:xfrm>
            <a:off x="552869" y="4212508"/>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Secondary Research  - </a:t>
            </a:r>
            <a:r>
              <a:rPr b="1" lang="en" sz="1000">
                <a:latin typeface="IBM Plex Sans"/>
                <a:ea typeface="IBM Plex Sans"/>
                <a:cs typeface="IBM Plex Sans"/>
                <a:sym typeface="IBM Plex Sans"/>
              </a:rPr>
              <a:t>Open Template</a:t>
            </a:r>
            <a:endParaRPr sz="1000">
              <a:latin typeface="IBM Plex Sans"/>
              <a:ea typeface="IBM Plex Sans"/>
              <a:cs typeface="IBM Plex Sans"/>
              <a:sym typeface="IBM Plex Sans"/>
            </a:endParaRPr>
          </a:p>
        </p:txBody>
      </p:sp>
      <p:sp>
        <p:nvSpPr>
          <p:cNvPr id="135" name="Google Shape;135;p5"/>
          <p:cNvSpPr/>
          <p:nvPr/>
        </p:nvSpPr>
        <p:spPr>
          <a:xfrm>
            <a:off x="5412608" y="1296501"/>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Ethnography - </a:t>
            </a:r>
            <a:r>
              <a:rPr b="1" lang="en" sz="1000">
                <a:latin typeface="IBM Plex Sans"/>
                <a:ea typeface="IBM Plex Sans"/>
                <a:cs typeface="IBM Plex Sans"/>
                <a:sym typeface="IBM Plex Sans"/>
              </a:rPr>
              <a:t>POEMS Template for Observation</a:t>
            </a:r>
            <a:endParaRPr sz="1000">
              <a:latin typeface="IBM Plex Sans"/>
              <a:ea typeface="IBM Plex Sans"/>
              <a:cs typeface="IBM Plex Sans"/>
              <a:sym typeface="IBM Plex Sans"/>
            </a:endParaRPr>
          </a:p>
        </p:txBody>
      </p:sp>
      <p:graphicFrame>
        <p:nvGraphicFramePr>
          <p:cNvPr id="136" name="Google Shape;136;p5"/>
          <p:cNvGraphicFramePr/>
          <p:nvPr/>
        </p:nvGraphicFramePr>
        <p:xfrm>
          <a:off x="5513282" y="4532213"/>
          <a:ext cx="3000000" cy="3000000"/>
        </p:xfrm>
        <a:graphic>
          <a:graphicData uri="http://schemas.openxmlformats.org/drawingml/2006/table">
            <a:tbl>
              <a:tblPr>
                <a:noFill/>
                <a:tableStyleId>{F1D32605-454D-43DA-A89E-C595EF4EFFB5}</a:tableStyleId>
              </a:tblPr>
              <a:tblGrid>
                <a:gridCol w="1129750"/>
                <a:gridCol w="611200"/>
                <a:gridCol w="673550"/>
                <a:gridCol w="639425"/>
                <a:gridCol w="667375"/>
                <a:gridCol w="667375"/>
              </a:tblGrid>
              <a:tr h="310725">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Details</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1</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Step 2</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Step 3</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4</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5</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What did you do?</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IBM Plex Sans"/>
                          <a:ea typeface="IBM Plex Sans"/>
                          <a:cs typeface="IBM Plex Sans"/>
                          <a:sym typeface="IBM Plex Sans"/>
                        </a:rPr>
                        <a:t>What did you like?</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IBM Plex Sans"/>
                          <a:ea typeface="IBM Plex Sans"/>
                          <a:cs typeface="IBM Plex Sans"/>
                          <a:sym typeface="IBM Plex Sans"/>
                        </a:rPr>
                        <a:t>What did you not like?</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37" name="Google Shape;137;p5"/>
          <p:cNvSpPr/>
          <p:nvPr/>
        </p:nvSpPr>
        <p:spPr>
          <a:xfrm>
            <a:off x="5429690" y="4189073"/>
            <a:ext cx="43887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Service Safari - </a:t>
            </a:r>
            <a:r>
              <a:rPr b="1" lang="en" sz="1000">
                <a:solidFill>
                  <a:schemeClr val="dk1"/>
                </a:solidFill>
                <a:latin typeface="IBM Plex Sans"/>
                <a:ea typeface="IBM Plex Sans"/>
                <a:cs typeface="IBM Plex Sans"/>
                <a:sym typeface="IBM Plex Sans"/>
              </a:rPr>
              <a:t>Experience Journey </a:t>
            </a:r>
            <a:r>
              <a:rPr b="1" lang="en" sz="1000">
                <a:latin typeface="IBM Plex Sans"/>
                <a:ea typeface="IBM Plex Sans"/>
                <a:cs typeface="IBM Plex Sans"/>
                <a:sym typeface="IBM Plex Sans"/>
              </a:rPr>
              <a:t>Template for Observation</a:t>
            </a:r>
            <a:endParaRPr sz="1000">
              <a:latin typeface="IBM Plex Sans"/>
              <a:ea typeface="IBM Plex Sans"/>
              <a:cs typeface="IBM Plex Sans"/>
              <a:sym typeface="IBM Plex Sans"/>
            </a:endParaRPr>
          </a:p>
        </p:txBody>
      </p:sp>
      <p:sp>
        <p:nvSpPr>
          <p:cNvPr id="138" name="Google Shape;138;p5"/>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5"/>
          <p:cNvGrpSpPr/>
          <p:nvPr/>
        </p:nvGrpSpPr>
        <p:grpSpPr>
          <a:xfrm>
            <a:off x="0" y="7094781"/>
            <a:ext cx="10692000" cy="465069"/>
            <a:chOff x="0" y="7094781"/>
            <a:chExt cx="10692000" cy="465069"/>
          </a:xfrm>
        </p:grpSpPr>
        <p:grpSp>
          <p:nvGrpSpPr>
            <p:cNvPr id="140" name="Google Shape;140;p5"/>
            <p:cNvGrpSpPr/>
            <p:nvPr/>
          </p:nvGrpSpPr>
          <p:grpSpPr>
            <a:xfrm>
              <a:off x="0" y="7094781"/>
              <a:ext cx="10692000" cy="465069"/>
              <a:chOff x="0" y="7094781"/>
              <a:chExt cx="10692000" cy="465069"/>
            </a:xfrm>
          </p:grpSpPr>
          <p:sp>
            <p:nvSpPr>
              <p:cNvPr id="141" name="Google Shape;141;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43" name="Google Shape;143;p5"/>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144" name="Google Shape;144;p5"/>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6"/>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0" name="Google Shape;150;p6"/>
          <p:cNvSpPr txBox="1"/>
          <p:nvPr>
            <p:ph type="title"/>
          </p:nvPr>
        </p:nvSpPr>
        <p:spPr>
          <a:xfrm>
            <a:off x="473449" y="268113"/>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a:t>
            </a:r>
            <a:endParaRPr b="1" sz="1800">
              <a:solidFill>
                <a:srgbClr val="3C78D8"/>
              </a:solidFill>
              <a:latin typeface="IBM Plex Sans"/>
              <a:ea typeface="IBM Plex Sans"/>
              <a:cs typeface="IBM Plex Sans"/>
              <a:sym typeface="IBM Plex Sans"/>
            </a:endParaRPr>
          </a:p>
        </p:txBody>
      </p:sp>
      <p:sp>
        <p:nvSpPr>
          <p:cNvPr id="151" name="Google Shape;151;p6"/>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HCD EXERCISE | DISCOVERY </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1100">
                <a:latin typeface="IBM Plex Sans"/>
                <a:ea typeface="IBM Plex Sans"/>
                <a:cs typeface="IBM Plex Sans"/>
                <a:sym typeface="IBM Plex Sans"/>
              </a:rPr>
              <a:t>PLAN &amp; PREPARE FOR DISCOVERY</a:t>
            </a:r>
            <a:endParaRPr sz="1100"/>
          </a:p>
        </p:txBody>
      </p:sp>
      <p:graphicFrame>
        <p:nvGraphicFramePr>
          <p:cNvPr id="152" name="Google Shape;152;p6"/>
          <p:cNvGraphicFramePr/>
          <p:nvPr/>
        </p:nvGraphicFramePr>
        <p:xfrm>
          <a:off x="596699" y="4377644"/>
          <a:ext cx="3000000" cy="3000000"/>
        </p:xfrm>
        <a:graphic>
          <a:graphicData uri="http://schemas.openxmlformats.org/drawingml/2006/table">
            <a:tbl>
              <a:tblPr>
                <a:noFill/>
                <a:tableStyleId>{F1D32605-454D-43DA-A89E-C595EF4EFFB5}</a:tableStyleId>
              </a:tblPr>
              <a:tblGrid>
                <a:gridCol w="1221700"/>
                <a:gridCol w="1000925"/>
                <a:gridCol w="1000925"/>
                <a:gridCol w="1000925"/>
                <a:gridCol w="1000925"/>
                <a:gridCol w="1000925"/>
              </a:tblGrid>
              <a:tr h="298125">
                <a:tc>
                  <a:txBody>
                    <a:bodyPr/>
                    <a:lstStyle/>
                    <a:p>
                      <a:pPr indent="0" lvl="0" marL="0" rtl="0" algn="l">
                        <a:spcBef>
                          <a:spcPts val="0"/>
                        </a:spcBef>
                        <a:spcAft>
                          <a:spcPts val="0"/>
                        </a:spcAft>
                        <a:buNone/>
                      </a:pPr>
                      <a:r>
                        <a:rPr b="1" lang="en" sz="600">
                          <a:latin typeface="IBM Plex Sans"/>
                          <a:ea typeface="IBM Plex Sans"/>
                          <a:cs typeface="IBM Plex Sans"/>
                          <a:sym typeface="IBM Plex Sans"/>
                        </a:rPr>
                        <a:t>Research Plan</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Key Themes</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Key Aspects</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Research Tools</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Research Participants</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Location / Channels</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Secondary Research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Expert Research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User Research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Observational Research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53" name="Google Shape;153;p6"/>
          <p:cNvSpPr txBox="1"/>
          <p:nvPr/>
        </p:nvSpPr>
        <p:spPr>
          <a:xfrm>
            <a:off x="7317855" y="922218"/>
            <a:ext cx="28752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Research Best Practices</a:t>
            </a:r>
            <a:endParaRPr/>
          </a:p>
        </p:txBody>
      </p:sp>
      <p:sp>
        <p:nvSpPr>
          <p:cNvPr id="154" name="Google Shape;154;p6"/>
          <p:cNvSpPr txBox="1"/>
          <p:nvPr/>
        </p:nvSpPr>
        <p:spPr>
          <a:xfrm>
            <a:off x="7816728" y="2697644"/>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Sans"/>
                <a:ea typeface="IBM Plex Sans"/>
                <a:cs typeface="IBM Plex Sans"/>
                <a:sym typeface="IBM Plex Sans"/>
              </a:rPr>
              <a:t>Seek</a:t>
            </a:r>
            <a:r>
              <a:rPr lang="en" sz="1100">
                <a:latin typeface="IBM Plex Sans Light"/>
                <a:ea typeface="IBM Plex Sans Light"/>
                <a:cs typeface="IBM Plex Sans Light"/>
                <a:sym typeface="IBM Plex Sans Light"/>
              </a:rPr>
              <a:t> </a:t>
            </a:r>
            <a:r>
              <a:rPr b="1" lang="en" sz="1100">
                <a:solidFill>
                  <a:srgbClr val="3C78D8"/>
                </a:solidFill>
                <a:latin typeface="IBM Plex Sans"/>
                <a:ea typeface="IBM Plex Sans"/>
                <a:cs typeface="IBM Plex Sans"/>
                <a:sym typeface="IBM Plex Sans"/>
              </a:rPr>
              <a:t>stories and experiences</a:t>
            </a:r>
            <a:r>
              <a:rPr lang="en" sz="1100">
                <a:solidFill>
                  <a:srgbClr val="3C78D8"/>
                </a:solidFill>
                <a:latin typeface="IBM Plex Sans"/>
                <a:ea typeface="IBM Plex Sans"/>
                <a:cs typeface="IBM Plex Sans"/>
                <a:sym typeface="IBM Plex Sans"/>
              </a:rPr>
              <a:t> </a:t>
            </a:r>
            <a:r>
              <a:rPr lang="en" sz="1100">
                <a:latin typeface="IBM Plex Sans"/>
                <a:ea typeface="IBM Plex Sans"/>
                <a:cs typeface="IBM Plex Sans"/>
                <a:sym typeface="IBM Plex Sans"/>
              </a:rPr>
              <a:t>not just opinions. </a:t>
            </a:r>
            <a:endParaRPr sz="1100">
              <a:latin typeface="IBM Plex Sans"/>
              <a:ea typeface="IBM Plex Sans"/>
              <a:cs typeface="IBM Plex Sans"/>
              <a:sym typeface="IBM Plex Sans"/>
            </a:endParaRPr>
          </a:p>
        </p:txBody>
      </p:sp>
      <p:sp>
        <p:nvSpPr>
          <p:cNvPr id="155" name="Google Shape;155;p6"/>
          <p:cNvSpPr/>
          <p:nvPr/>
        </p:nvSpPr>
        <p:spPr>
          <a:xfrm>
            <a:off x="7398509" y="140254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56" name="Google Shape;156;p6"/>
          <p:cNvSpPr txBox="1"/>
          <p:nvPr/>
        </p:nvSpPr>
        <p:spPr>
          <a:xfrm>
            <a:off x="7816728" y="3414097"/>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Ask</a:t>
            </a:r>
            <a:r>
              <a:rPr lang="en" sz="1100">
                <a:solidFill>
                  <a:schemeClr val="dk1"/>
                </a:solidFill>
                <a:latin typeface="IBM Plex Sans Light"/>
                <a:ea typeface="IBM Plex Sans Light"/>
                <a:cs typeface="IBM Plex Sans Light"/>
                <a:sym typeface="IBM Plex Sans Light"/>
              </a:rPr>
              <a:t> </a:t>
            </a:r>
            <a:r>
              <a:rPr b="1" lang="en" sz="1100">
                <a:solidFill>
                  <a:srgbClr val="3C78D8"/>
                </a:solidFill>
                <a:latin typeface="IBM Plex Sans"/>
                <a:ea typeface="IBM Plex Sans"/>
                <a:cs typeface="IBM Plex Sans"/>
                <a:sym typeface="IBM Plex Sans"/>
              </a:rPr>
              <a:t>open ended questions</a:t>
            </a:r>
            <a:r>
              <a:rPr lang="en" sz="1100">
                <a:solidFill>
                  <a:schemeClr val="dk1"/>
                </a:solidFill>
                <a:latin typeface="IBM Plex Sans"/>
                <a:ea typeface="IBM Plex Sans"/>
                <a:cs typeface="IBM Plex Sans"/>
                <a:sym typeface="IBM Plex Sans"/>
              </a:rPr>
              <a:t>, have</a:t>
            </a:r>
            <a:r>
              <a:rPr lang="en" sz="1100">
                <a:solidFill>
                  <a:schemeClr val="dk1"/>
                </a:solidFill>
                <a:latin typeface="IBM Plex Sans Light"/>
                <a:ea typeface="IBM Plex Sans Light"/>
                <a:cs typeface="IBM Plex Sans Light"/>
                <a:sym typeface="IBM Plex Sans Light"/>
              </a:rPr>
              <a:t> </a:t>
            </a:r>
            <a:r>
              <a:rPr b="1" lang="en" sz="1100">
                <a:solidFill>
                  <a:srgbClr val="3C78D8"/>
                </a:solidFill>
                <a:latin typeface="IBM Plex Sans"/>
                <a:ea typeface="IBM Plex Sans"/>
                <a:cs typeface="IBM Plex Sans"/>
                <a:sym typeface="IBM Plex Sans"/>
              </a:rPr>
              <a:t>conversations</a:t>
            </a:r>
            <a:r>
              <a:rPr lang="en" sz="1100">
                <a:solidFill>
                  <a:srgbClr val="3C78D8"/>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 do not lead!</a:t>
            </a:r>
            <a:endParaRPr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157" name="Google Shape;157;p6"/>
          <p:cNvSpPr/>
          <p:nvPr/>
        </p:nvSpPr>
        <p:spPr>
          <a:xfrm>
            <a:off x="7398509" y="211549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58" name="Google Shape;158;p6"/>
          <p:cNvSpPr txBox="1"/>
          <p:nvPr/>
        </p:nvSpPr>
        <p:spPr>
          <a:xfrm>
            <a:off x="7816728" y="4116702"/>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Record everything! Take notes, take photos, record video! </a:t>
            </a:r>
            <a:r>
              <a:rPr lang="en" sz="1100">
                <a:solidFill>
                  <a:schemeClr val="dk1"/>
                </a:solidFill>
                <a:latin typeface="IBM Plex Sans"/>
                <a:ea typeface="IBM Plex Sans"/>
                <a:cs typeface="IBM Plex Sans"/>
                <a:sym typeface="IBM Plex Sans"/>
              </a:rPr>
              <a:t>Don’t miss out on texture and detail.</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159" name="Google Shape;159;p6"/>
          <p:cNvSpPr/>
          <p:nvPr/>
        </p:nvSpPr>
        <p:spPr>
          <a:xfrm>
            <a:off x="7398509" y="282844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160" name="Google Shape;160;p6"/>
          <p:cNvSpPr txBox="1"/>
          <p:nvPr/>
        </p:nvSpPr>
        <p:spPr>
          <a:xfrm>
            <a:off x="7816728" y="4851795"/>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Inform</a:t>
            </a:r>
            <a:r>
              <a:rPr lang="en" sz="1100">
                <a:solidFill>
                  <a:schemeClr val="dk1"/>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and </a:t>
            </a:r>
            <a:r>
              <a:rPr b="1" lang="en" sz="1100">
                <a:solidFill>
                  <a:srgbClr val="3C78D8"/>
                </a:solidFill>
                <a:latin typeface="IBM Plex Sans"/>
                <a:ea typeface="IBM Plex Sans"/>
                <a:cs typeface="IBM Plex Sans"/>
                <a:sym typeface="IBM Plex Sans"/>
              </a:rPr>
              <a:t>seek consent</a:t>
            </a:r>
            <a:r>
              <a:rPr lang="en" sz="1100">
                <a:solidFill>
                  <a:schemeClr val="dk1"/>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before you start researching and recording conversations.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161" name="Google Shape;161;p6"/>
          <p:cNvSpPr/>
          <p:nvPr/>
        </p:nvSpPr>
        <p:spPr>
          <a:xfrm>
            <a:off x="7398509" y="3541397"/>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162" name="Google Shape;162;p6"/>
          <p:cNvSpPr/>
          <p:nvPr/>
        </p:nvSpPr>
        <p:spPr>
          <a:xfrm>
            <a:off x="7398509" y="425434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163" name="Google Shape;163;p6"/>
          <p:cNvSpPr/>
          <p:nvPr/>
        </p:nvSpPr>
        <p:spPr>
          <a:xfrm>
            <a:off x="7398509" y="49672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6</a:t>
            </a:r>
            <a:endParaRPr b="1" sz="1000">
              <a:latin typeface="IBM Plex Sans"/>
              <a:ea typeface="IBM Plex Sans"/>
              <a:cs typeface="IBM Plex Sans"/>
              <a:sym typeface="IBM Plex Sans"/>
            </a:endParaRPr>
          </a:p>
        </p:txBody>
      </p:sp>
      <p:sp>
        <p:nvSpPr>
          <p:cNvPr id="164" name="Google Shape;164;p6"/>
          <p:cNvSpPr txBox="1"/>
          <p:nvPr/>
        </p:nvSpPr>
        <p:spPr>
          <a:xfrm>
            <a:off x="7816728" y="1285399"/>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Plan before you head to the field </a:t>
            </a:r>
            <a:r>
              <a:rPr lang="en" sz="1100">
                <a:latin typeface="IBM Plex Sans"/>
                <a:ea typeface="IBM Plex Sans"/>
                <a:cs typeface="IBM Plex Sans"/>
                <a:sym typeface="IBM Plex Sans"/>
              </a:rPr>
              <a:t> - know why and what you are doing. </a:t>
            </a:r>
            <a:endParaRPr sz="1100">
              <a:latin typeface="IBM Plex Sans Light"/>
              <a:ea typeface="IBM Plex Sans Light"/>
              <a:cs typeface="IBM Plex Sans Light"/>
              <a:sym typeface="IBM Plex Sans Light"/>
            </a:endParaRPr>
          </a:p>
        </p:txBody>
      </p:sp>
      <p:sp>
        <p:nvSpPr>
          <p:cNvPr id="165" name="Google Shape;165;p6"/>
          <p:cNvSpPr txBox="1"/>
          <p:nvPr/>
        </p:nvSpPr>
        <p:spPr>
          <a:xfrm>
            <a:off x="7816728" y="1998293"/>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Put yourself in the shoes of users  </a:t>
            </a:r>
            <a:r>
              <a:rPr lang="en" sz="1100">
                <a:latin typeface="IBM Plex Sans"/>
                <a:ea typeface="IBM Plex Sans"/>
                <a:cs typeface="IBM Plex Sans"/>
                <a:sym typeface="IBM Plex Sans"/>
              </a:rPr>
              <a:t>- do not jump to your own conclusions.</a:t>
            </a:r>
            <a:endParaRPr sz="1100">
              <a:latin typeface="IBM Plex Sans Light"/>
              <a:ea typeface="IBM Plex Sans Light"/>
              <a:cs typeface="IBM Plex Sans Light"/>
              <a:sym typeface="IBM Plex Sans Light"/>
            </a:endParaRPr>
          </a:p>
        </p:txBody>
      </p:sp>
      <p:sp>
        <p:nvSpPr>
          <p:cNvPr id="166" name="Google Shape;166;p6"/>
          <p:cNvSpPr txBox="1"/>
          <p:nvPr/>
        </p:nvSpPr>
        <p:spPr>
          <a:xfrm>
            <a:off x="7816728" y="5537595"/>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Reflect and note learnings, </a:t>
            </a:r>
            <a:r>
              <a:rPr lang="en" sz="1100">
                <a:solidFill>
                  <a:schemeClr val="dk1"/>
                </a:solidFill>
                <a:latin typeface="IBM Plex Sans"/>
                <a:ea typeface="IBM Plex Sans"/>
                <a:cs typeface="IBM Plex Sans"/>
                <a:sym typeface="IBM Plex Sans"/>
              </a:rPr>
              <a:t>as you go over raw research data - do not leave it for later - </a:t>
            </a:r>
            <a:r>
              <a:rPr b="1" lang="en" sz="1100">
                <a:solidFill>
                  <a:srgbClr val="3C78D8"/>
                </a:solidFill>
                <a:latin typeface="IBM Plex Sans"/>
                <a:ea typeface="IBM Plex Sans"/>
                <a:cs typeface="IBM Plex Sans"/>
                <a:sym typeface="IBM Plex Sans"/>
              </a:rPr>
              <a:t>do it while it’s fresh on your mind</a:t>
            </a:r>
            <a:r>
              <a:rPr lang="en" sz="1100">
                <a:solidFill>
                  <a:schemeClr val="dk1"/>
                </a:solidFill>
                <a:latin typeface="IBM Plex Sans"/>
                <a:ea typeface="IBM Plex Sans"/>
                <a:cs typeface="IBM Plex Sans"/>
                <a:sym typeface="IBM Plex Sans"/>
              </a:rPr>
              <a:t>.</a:t>
            </a:r>
            <a:endParaRPr sz="1100">
              <a:latin typeface="IBM Plex Sans Light"/>
              <a:ea typeface="IBM Plex Sans Light"/>
              <a:cs typeface="IBM Plex Sans Light"/>
              <a:sym typeface="IBM Plex Sans Light"/>
            </a:endParaRPr>
          </a:p>
        </p:txBody>
      </p:sp>
      <p:sp>
        <p:nvSpPr>
          <p:cNvPr id="167" name="Google Shape;167;p6"/>
          <p:cNvSpPr/>
          <p:nvPr/>
        </p:nvSpPr>
        <p:spPr>
          <a:xfrm>
            <a:off x="7398509" y="56530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7</a:t>
            </a:r>
            <a:endParaRPr b="1" sz="1000">
              <a:latin typeface="IBM Plex Sans"/>
              <a:ea typeface="IBM Plex Sans"/>
              <a:cs typeface="IBM Plex Sans"/>
              <a:sym typeface="IBM Plex Sans"/>
            </a:endParaRPr>
          </a:p>
        </p:txBody>
      </p:sp>
      <p:sp>
        <p:nvSpPr>
          <p:cNvPr id="168" name="Google Shape;168;p6"/>
          <p:cNvSpPr/>
          <p:nvPr/>
        </p:nvSpPr>
        <p:spPr>
          <a:xfrm>
            <a:off x="1818389" y="588868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69" name="Google Shape;169;p6"/>
          <p:cNvSpPr txBox="1"/>
          <p:nvPr/>
        </p:nvSpPr>
        <p:spPr>
          <a:xfrm>
            <a:off x="563400" y="6220352"/>
            <a:ext cx="27306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Tools, Themes, Aspects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final tools, themes  and key questions/aspects to focus on during research.</a:t>
            </a:r>
            <a:endParaRPr sz="1000">
              <a:solidFill>
                <a:schemeClr val="dk1"/>
              </a:solidFill>
              <a:latin typeface="IBM Plex Sans Light"/>
              <a:ea typeface="IBM Plex Sans Light"/>
              <a:cs typeface="IBM Plex Sans Light"/>
              <a:sym typeface="IBM Plex Sans Light"/>
            </a:endParaRPr>
          </a:p>
        </p:txBody>
      </p:sp>
      <p:sp>
        <p:nvSpPr>
          <p:cNvPr id="170" name="Google Shape;170;p6"/>
          <p:cNvSpPr/>
          <p:nvPr/>
        </p:nvSpPr>
        <p:spPr>
          <a:xfrm>
            <a:off x="5183369" y="588250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71" name="Google Shape;171;p6"/>
          <p:cNvSpPr txBox="1"/>
          <p:nvPr/>
        </p:nvSpPr>
        <p:spPr>
          <a:xfrm>
            <a:off x="4104700" y="6242077"/>
            <a:ext cx="24879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Respondents &amp; Locations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Where and with whom will the research be conducted.  </a:t>
            </a:r>
            <a:endParaRPr sz="1000">
              <a:solidFill>
                <a:schemeClr val="dk1"/>
              </a:solidFill>
              <a:latin typeface="IBM Plex Sans Light"/>
              <a:ea typeface="IBM Plex Sans Light"/>
              <a:cs typeface="IBM Plex Sans Light"/>
              <a:sym typeface="IBM Plex Sans Light"/>
            </a:endParaRPr>
          </a:p>
        </p:txBody>
      </p:sp>
      <p:sp>
        <p:nvSpPr>
          <p:cNvPr id="172" name="Google Shape;172;p6"/>
          <p:cNvSpPr txBox="1"/>
          <p:nvPr/>
        </p:nvSpPr>
        <p:spPr>
          <a:xfrm>
            <a:off x="507598" y="3960851"/>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3:</a:t>
            </a:r>
            <a:r>
              <a:rPr b="1" lang="en">
                <a:solidFill>
                  <a:schemeClr val="dk1"/>
                </a:solidFill>
                <a:latin typeface="IBM Plex Sans"/>
                <a:ea typeface="IBM Plex Sans"/>
                <a:cs typeface="IBM Plex Sans"/>
                <a:sym typeface="IBM Plex Sans"/>
              </a:rPr>
              <a:t> Research Plan</a:t>
            </a:r>
            <a:endParaRPr b="1">
              <a:solidFill>
                <a:srgbClr val="3C78D8"/>
              </a:solidFill>
              <a:latin typeface="IBM Plex Sans"/>
              <a:ea typeface="IBM Plex Sans"/>
              <a:cs typeface="IBM Plex Sans"/>
              <a:sym typeface="IBM Plex Sans"/>
            </a:endParaRPr>
          </a:p>
        </p:txBody>
      </p:sp>
      <p:sp>
        <p:nvSpPr>
          <p:cNvPr id="173" name="Google Shape;173;p6"/>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583800" y="1691162"/>
            <a:ext cx="4586700" cy="2136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3C78D8"/>
                </a:solidFill>
                <a:latin typeface="IBM Plex Sans"/>
                <a:ea typeface="IBM Plex Sans"/>
                <a:cs typeface="IBM Plex Sans"/>
                <a:sym typeface="IBM Plex Sans"/>
              </a:rPr>
              <a:t>Parts of a Discussion / Interview Guide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6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Respondent Info: </a:t>
            </a:r>
            <a:r>
              <a:rPr lang="en" sz="900">
                <a:solidFill>
                  <a:schemeClr val="dk1"/>
                </a:solidFill>
                <a:latin typeface="IBM Plex Sans Light"/>
                <a:ea typeface="IBM Plex Sans Light"/>
                <a:cs typeface="IBM Plex Sans Light"/>
                <a:sym typeface="IBM Plex Sans Light"/>
              </a:rPr>
              <a:t>Personal introduction and broad Demographic data.</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None/>
            </a:pPr>
            <a:r>
              <a:rPr b="1" lang="en" sz="900">
                <a:solidFill>
                  <a:schemeClr val="dk1"/>
                </a:solidFill>
                <a:latin typeface="IBM Plex Sans"/>
                <a:ea typeface="IBM Plex Sans"/>
                <a:cs typeface="IBM Plex Sans"/>
                <a:sym typeface="IBM Plex Sans"/>
              </a:rPr>
              <a:t>Personal Intro:</a:t>
            </a:r>
            <a:r>
              <a:rPr lang="en" sz="900">
                <a:solidFill>
                  <a:schemeClr val="dk1"/>
                </a:solidFill>
                <a:latin typeface="IBM Plex Sans Light"/>
                <a:ea typeface="IBM Plex Sans Light"/>
                <a:cs typeface="IBM Plex Sans Light"/>
                <a:sym typeface="IBM Plex Sans Light"/>
              </a:rPr>
              <a:t> Researcher’s introduction and purpose.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Ice Breaker: </a:t>
            </a:r>
            <a:r>
              <a:rPr lang="en" sz="900">
                <a:solidFill>
                  <a:schemeClr val="dk1"/>
                </a:solidFill>
                <a:latin typeface="IBM Plex Sans Light"/>
                <a:ea typeface="IBM Plex Sans Light"/>
                <a:cs typeface="IBM Plex Sans Light"/>
                <a:sym typeface="IBM Plex Sans Light"/>
              </a:rPr>
              <a:t>The first few questions that set the mood and tone.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None/>
            </a:pPr>
            <a:r>
              <a:rPr b="1" lang="en" sz="900">
                <a:solidFill>
                  <a:schemeClr val="dk1"/>
                </a:solidFill>
                <a:latin typeface="IBM Plex Sans"/>
                <a:ea typeface="IBM Plex Sans"/>
                <a:cs typeface="IBM Plex Sans"/>
                <a:sym typeface="IBM Plex Sans"/>
              </a:rPr>
              <a:t>Theme Based - Open Ended Questions:</a:t>
            </a:r>
            <a:r>
              <a:rPr lang="en" sz="900">
                <a:solidFill>
                  <a:schemeClr val="dk1"/>
                </a:solidFill>
                <a:latin typeface="IBM Plex Sans Light"/>
                <a:ea typeface="IBM Plex Sans Light"/>
                <a:cs typeface="IBM Plex Sans Light"/>
                <a:sym typeface="IBM Plex Sans Light"/>
              </a:rPr>
              <a:t> That cover relevant aspects of the problem. Some fundamental things one aims to understand include -</a:t>
            </a:r>
            <a:endParaRPr sz="900">
              <a:solidFill>
                <a:schemeClr val="dk1"/>
              </a:solidFill>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Aspirations and motivations that represent what the person wants in life.</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Needs relevant to specific problem/opportunity domain.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Current behaviours and actions relevant to the specific domain.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Specific motivators as a user to engage with a solution.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a:buChar char="●"/>
            </a:pPr>
            <a:r>
              <a:rPr lang="en" sz="800">
                <a:latin typeface="IBM Plex Sans Light"/>
                <a:ea typeface="IBM Plex Sans Light"/>
                <a:cs typeface="IBM Plex Sans Light"/>
                <a:sym typeface="IBM Plex Sans Light"/>
              </a:rPr>
              <a:t>Specific pain points as a user engaging with a solutio</a:t>
            </a:r>
            <a:r>
              <a:rPr lang="en" sz="800">
                <a:solidFill>
                  <a:schemeClr val="dk1"/>
                </a:solidFill>
                <a:latin typeface="IBM Plex Sans Light"/>
                <a:ea typeface="IBM Plex Sans Light"/>
                <a:cs typeface="IBM Plex Sans Light"/>
                <a:sym typeface="IBM Plex Sans Light"/>
              </a:rPr>
              <a:t>n.</a:t>
            </a:r>
            <a:endParaRPr sz="8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200"/>
              </a:spcAft>
              <a:buClr>
                <a:schemeClr val="dk1"/>
              </a:buClr>
              <a:buSzPts val="1100"/>
              <a:buFont typeface="Arial"/>
              <a:buNone/>
            </a:pPr>
            <a:r>
              <a:rPr b="1" lang="en" sz="900">
                <a:solidFill>
                  <a:schemeClr val="dk1"/>
                </a:solidFill>
                <a:latin typeface="IBM Plex Sans"/>
                <a:ea typeface="IBM Plex Sans"/>
                <a:cs typeface="IBM Plex Sans"/>
                <a:sym typeface="IBM Plex Sans"/>
              </a:rPr>
              <a:t>Observing Activities (for Shadowing) : </a:t>
            </a:r>
            <a:r>
              <a:rPr lang="en" sz="900">
                <a:solidFill>
                  <a:schemeClr val="dk1"/>
                </a:solidFill>
                <a:latin typeface="IBM Plex Sans Light"/>
                <a:ea typeface="IBM Plex Sans Light"/>
                <a:cs typeface="IBM Plex Sans Light"/>
                <a:sym typeface="IBM Plex Sans Light"/>
              </a:rPr>
              <a:t>Any user activities that the researcher wants to observe and discuss with the respondent(s) while the activity is on.</a:t>
            </a:r>
            <a:endParaRPr sz="900">
              <a:solidFill>
                <a:schemeClr val="dk1"/>
              </a:solidFill>
              <a:latin typeface="IBM Plex Sans Light"/>
              <a:ea typeface="IBM Plex Sans Light"/>
              <a:cs typeface="IBM Plex Sans Light"/>
              <a:sym typeface="IBM Plex Sans Light"/>
            </a:endParaRPr>
          </a:p>
        </p:txBody>
      </p:sp>
      <p:sp>
        <p:nvSpPr>
          <p:cNvPr id="175" name="Google Shape;175;p6"/>
          <p:cNvSpPr/>
          <p:nvPr/>
        </p:nvSpPr>
        <p:spPr>
          <a:xfrm>
            <a:off x="5940398" y="26928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76" name="Google Shape;176;p6"/>
          <p:cNvSpPr txBox="1"/>
          <p:nvPr/>
        </p:nvSpPr>
        <p:spPr>
          <a:xfrm>
            <a:off x="5334400" y="3024500"/>
            <a:ext cx="14898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Discussion Guide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Discuss &amp; Choose: </a:t>
            </a:r>
            <a:r>
              <a:rPr lang="en" sz="900">
                <a:solidFill>
                  <a:schemeClr val="dk1"/>
                </a:solidFill>
                <a:latin typeface="IBM Plex Sans Light"/>
                <a:ea typeface="IBM Plex Sans Light"/>
                <a:cs typeface="IBM Plex Sans Light"/>
                <a:sym typeface="IBM Plex Sans Light"/>
              </a:rPr>
              <a:t>Themes and questions to be included in the discussion guides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77" name="Google Shape;177;p6"/>
          <p:cNvSpPr/>
          <p:nvPr/>
        </p:nvSpPr>
        <p:spPr>
          <a:xfrm>
            <a:off x="5940385" y="141998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78" name="Google Shape;178;p6"/>
          <p:cNvSpPr txBox="1"/>
          <p:nvPr/>
        </p:nvSpPr>
        <p:spPr>
          <a:xfrm>
            <a:off x="5334400" y="1751650"/>
            <a:ext cx="14898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Respondents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Choose: </a:t>
            </a:r>
            <a:r>
              <a:rPr lang="en" sz="900">
                <a:solidFill>
                  <a:schemeClr val="dk1"/>
                </a:solidFill>
                <a:latin typeface="IBM Plex Sans Light"/>
                <a:ea typeface="IBM Plex Sans Light"/>
                <a:cs typeface="IBM Plex Sans Light"/>
                <a:sym typeface="IBM Plex Sans Light"/>
              </a:rPr>
              <a:t>Choose respondent profiles that match target and stakeholders.</a:t>
            </a:r>
            <a:endParaRPr sz="9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79" name="Google Shape;179;p6"/>
          <p:cNvSpPr txBox="1"/>
          <p:nvPr/>
        </p:nvSpPr>
        <p:spPr>
          <a:xfrm>
            <a:off x="507598" y="899950"/>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2:</a:t>
            </a:r>
            <a:r>
              <a:rPr b="1" lang="en">
                <a:latin typeface="IBM Plex Sans"/>
                <a:ea typeface="IBM Plex Sans"/>
                <a:cs typeface="IBM Plex Sans"/>
                <a:sym typeface="IBM Plex Sans"/>
              </a:rPr>
              <a:t> Primary Research</a:t>
            </a:r>
            <a:endParaRPr/>
          </a:p>
        </p:txBody>
      </p:sp>
      <p:sp>
        <p:nvSpPr>
          <p:cNvPr id="180" name="Google Shape;180;p6"/>
          <p:cNvSpPr/>
          <p:nvPr/>
        </p:nvSpPr>
        <p:spPr>
          <a:xfrm>
            <a:off x="514166" y="1283600"/>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User Research - </a:t>
            </a:r>
            <a:r>
              <a:rPr b="1" lang="en" sz="1000">
                <a:latin typeface="IBM Plex Sans"/>
                <a:ea typeface="IBM Plex Sans"/>
                <a:cs typeface="IBM Plex Sans"/>
                <a:sym typeface="IBM Plex Sans"/>
              </a:rPr>
              <a:t>Discussion Guide</a:t>
            </a:r>
            <a:endParaRPr sz="1000">
              <a:latin typeface="IBM Plex Sans"/>
              <a:ea typeface="IBM Plex Sans"/>
              <a:cs typeface="IBM Plex Sans"/>
              <a:sym typeface="IBM Plex Sans"/>
            </a:endParaRPr>
          </a:p>
        </p:txBody>
      </p:sp>
      <p:grpSp>
        <p:nvGrpSpPr>
          <p:cNvPr id="181" name="Google Shape;181;p6"/>
          <p:cNvGrpSpPr/>
          <p:nvPr/>
        </p:nvGrpSpPr>
        <p:grpSpPr>
          <a:xfrm>
            <a:off x="0" y="7094781"/>
            <a:ext cx="10692000" cy="465069"/>
            <a:chOff x="0" y="7094781"/>
            <a:chExt cx="10692000" cy="465069"/>
          </a:xfrm>
        </p:grpSpPr>
        <p:grpSp>
          <p:nvGrpSpPr>
            <p:cNvPr id="182" name="Google Shape;182;p6"/>
            <p:cNvGrpSpPr/>
            <p:nvPr/>
          </p:nvGrpSpPr>
          <p:grpSpPr>
            <a:xfrm>
              <a:off x="0" y="7094781"/>
              <a:ext cx="10692000" cy="465069"/>
              <a:chOff x="0" y="7094781"/>
              <a:chExt cx="10692000" cy="465069"/>
            </a:xfrm>
          </p:grpSpPr>
          <p:sp>
            <p:nvSpPr>
              <p:cNvPr id="183" name="Google Shape;183;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85" name="Google Shape;185;p6"/>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186" name="Google Shape;186;p6"/>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7"/>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92" name="Google Shape;192;p7"/>
          <p:cNvSpPr txBox="1"/>
          <p:nvPr>
            <p:ph idx="4294967295" type="body"/>
          </p:nvPr>
        </p:nvSpPr>
        <p:spPr>
          <a:xfrm>
            <a:off x="3649550" y="1071328"/>
            <a:ext cx="3076800" cy="43254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200">
                <a:solidFill>
                  <a:srgbClr val="3C78D8"/>
                </a:solidFill>
                <a:latin typeface="IBM Plex Sans"/>
                <a:ea typeface="IBM Plex Sans"/>
                <a:cs typeface="IBM Plex Sans"/>
                <a:sym typeface="IBM Plex Sans"/>
              </a:rPr>
              <a:t>Session Flow</a:t>
            </a:r>
            <a:endParaRPr b="1" sz="12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2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tools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tools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8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80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Participants to use tool with guidance from the facilitation team. Since there are multiple tools to consider,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Planning </a:t>
            </a:r>
            <a:r>
              <a:rPr lang="en" sz="1100">
                <a:solidFill>
                  <a:srgbClr val="3C78D8"/>
                </a:solidFill>
                <a:latin typeface="IBM Plex Sans"/>
                <a:ea typeface="IBM Plex Sans"/>
                <a:cs typeface="IBM Plex Sans"/>
                <a:sym typeface="IBM Plex Sans"/>
              </a:rPr>
              <a:t>- 20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Preparing Tools </a:t>
            </a:r>
            <a:r>
              <a:rPr lang="en" sz="1100">
                <a:solidFill>
                  <a:srgbClr val="3C78D8"/>
                </a:solidFill>
                <a:latin typeface="IBM Plex Sans"/>
                <a:ea typeface="IBM Plex Sans"/>
                <a:cs typeface="IBM Plex Sans"/>
                <a:sym typeface="IBM Plex Sans"/>
              </a:rPr>
              <a:t>- 30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Refining Plan &amp; Tools </a:t>
            </a:r>
            <a:r>
              <a:rPr lang="en" sz="1100">
                <a:solidFill>
                  <a:srgbClr val="3C78D8"/>
                </a:solidFill>
                <a:latin typeface="IBM Plex Sans"/>
                <a:ea typeface="IBM Plex Sans"/>
                <a:cs typeface="IBM Plex Sans"/>
                <a:sym typeface="IBM Plex Sans"/>
              </a:rPr>
              <a:t>- 30 Min</a:t>
            </a:r>
            <a:endParaRPr sz="1100">
              <a:solidFill>
                <a:srgbClr val="3C78D8"/>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200">
                <a:solidFill>
                  <a:srgbClr val="000000"/>
                </a:solidFill>
                <a:latin typeface="IBM Plex Sans"/>
                <a:ea typeface="IBM Plex Sans"/>
                <a:cs typeface="IBM Plex Sans"/>
                <a:sym typeface="IBM Plex Sans"/>
              </a:rPr>
              <a:t> </a:t>
            </a:r>
            <a:endParaRPr sz="1200">
              <a:solidFill>
                <a:srgbClr val="000000"/>
              </a:solidFill>
              <a:latin typeface="IBM Plex Sans"/>
              <a:ea typeface="IBM Plex Sans"/>
              <a:cs typeface="IBM Plex Sans"/>
              <a:sym typeface="IBM Plex Sans"/>
            </a:endParaRPr>
          </a:p>
        </p:txBody>
      </p:sp>
      <p:sp>
        <p:nvSpPr>
          <p:cNvPr id="193" name="Google Shape;193;p7"/>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Facilitation Notes</a:t>
            </a:r>
            <a:endParaRPr sz="1800">
              <a:solidFill>
                <a:srgbClr val="3C78D8"/>
              </a:solidFill>
              <a:latin typeface="IBM Plex Sans"/>
              <a:ea typeface="IBM Plex Sans"/>
              <a:cs typeface="IBM Plex Sans"/>
              <a:sym typeface="IBM Plex Sans"/>
            </a:endParaRPr>
          </a:p>
        </p:txBody>
      </p:sp>
      <p:sp>
        <p:nvSpPr>
          <p:cNvPr id="194" name="Google Shape;194;p7"/>
          <p:cNvSpPr txBox="1"/>
          <p:nvPr/>
        </p:nvSpPr>
        <p:spPr>
          <a:xfrm>
            <a:off x="566962" y="1670400"/>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Secondary &amp; Expert Research, Primary User Research, Research Plan</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Templates, Chart Paper, Writing pads/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120 Min</a:t>
            </a:r>
            <a:endParaRPr sz="1100">
              <a:solidFill>
                <a:schemeClr val="dk1"/>
              </a:solidFill>
              <a:latin typeface="IBM Plex Sans"/>
              <a:ea typeface="IBM Plex Sans"/>
              <a:cs typeface="IBM Plex Sans"/>
              <a:sym typeface="IBM Plex Sans"/>
            </a:endParaRPr>
          </a:p>
        </p:txBody>
      </p:sp>
      <p:sp>
        <p:nvSpPr>
          <p:cNvPr id="195" name="Google Shape;195;p7"/>
          <p:cNvSpPr txBox="1"/>
          <p:nvPr>
            <p:ph idx="4294967295"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2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200">
              <a:solidFill>
                <a:srgbClr val="3C78D8"/>
              </a:solidFill>
              <a:latin typeface="IBM Plex Sans"/>
              <a:ea typeface="IBM Plex Sans"/>
              <a:cs typeface="IBM Plex Sans"/>
              <a:sym typeface="IBM Plex Sans"/>
            </a:endParaRPr>
          </a:p>
          <a:p>
            <a:pPr indent="-184150" lvl="0" marL="228600" marR="45720" rtl="0" algn="l">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for design is focused on understanding motivations, behaviors, experiences, more than traditional market research.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It is always a good idea to begin with the ‘Problem Tree’ and ‘Stakeholder Map’ to see what themes to focus on and who to research with.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samples in design research tend to be small - the focus is on deep research rather than on large sample light touch research.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A good research plan is made by considering all the tools and then choosing the ones that are most suited to the study, and can be executed in the time available.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Researchers should have a sense of empathy, openness, and exploration - do not get limited by what one knows now.  </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2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2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200">
                <a:solidFill>
                  <a:srgbClr val="000000"/>
                </a:solidFill>
                <a:latin typeface="IBM Plex Sans"/>
                <a:ea typeface="IBM Plex Sans"/>
                <a:cs typeface="IBM Plex Sans"/>
                <a:sym typeface="IBM Plex Sans"/>
              </a:rPr>
              <a:t> </a:t>
            </a:r>
            <a:endParaRPr sz="1200">
              <a:solidFill>
                <a:srgbClr val="000000"/>
              </a:solidFill>
              <a:latin typeface="IBM Plex Sans"/>
              <a:ea typeface="IBM Plex Sans"/>
              <a:cs typeface="IBM Plex Sans"/>
              <a:sym typeface="IBM Plex Sans"/>
            </a:endParaRPr>
          </a:p>
        </p:txBody>
      </p:sp>
      <p:sp>
        <p:nvSpPr>
          <p:cNvPr id="196" name="Google Shape;196;p7"/>
          <p:cNvSpPr txBox="1"/>
          <p:nvPr>
            <p:ph type="title"/>
          </p:nvPr>
        </p:nvSpPr>
        <p:spPr>
          <a:xfrm>
            <a:off x="490762" y="512659"/>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TWO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HCD EXERCISE | DISCOVERY</a:t>
            </a:r>
            <a:endParaRPr sz="10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PLAN &amp; PREPARE FOR DISCOVERY</a:t>
            </a:r>
            <a:endParaRPr/>
          </a:p>
        </p:txBody>
      </p:sp>
      <p:sp>
        <p:nvSpPr>
          <p:cNvPr id="197" name="Google Shape;197;p7"/>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198" name="Google Shape;198;p7"/>
          <p:cNvGrpSpPr/>
          <p:nvPr/>
        </p:nvGrpSpPr>
        <p:grpSpPr>
          <a:xfrm>
            <a:off x="0" y="7094781"/>
            <a:ext cx="10692000" cy="465069"/>
            <a:chOff x="0" y="7094781"/>
            <a:chExt cx="10692000" cy="465069"/>
          </a:xfrm>
        </p:grpSpPr>
        <p:grpSp>
          <p:nvGrpSpPr>
            <p:cNvPr id="199" name="Google Shape;199;p7"/>
            <p:cNvGrpSpPr/>
            <p:nvPr/>
          </p:nvGrpSpPr>
          <p:grpSpPr>
            <a:xfrm>
              <a:off x="0" y="7094781"/>
              <a:ext cx="10692000" cy="465069"/>
              <a:chOff x="0" y="7094781"/>
              <a:chExt cx="10692000" cy="465069"/>
            </a:xfrm>
          </p:grpSpPr>
          <p:sp>
            <p:nvSpPr>
              <p:cNvPr id="200" name="Google Shape;200;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202" name="Google Shape;202;p7"/>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203" name="Google Shape;203;p7"/>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