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560000" cy="10692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3676">
          <p15:clr>
            <a:srgbClr val="A4A3A4"/>
          </p15:clr>
        </p15:guide>
        <p15:guide id="6" pos="3676">
          <p15:clr>
            <a:srgbClr val="A4A3A4"/>
          </p15:clr>
        </p15:guide>
        <p15:guide id="7" pos="2032">
          <p15:clr>
            <a:srgbClr val="A4A3A4"/>
          </p15:clr>
        </p15:guide>
        <p15:guide id="8" pos="42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01024D-1699-4BCD-9665-B7DBDD08915E}">
  <a:tblStyle styleId="{F301024D-1699-4BCD-9665-B7DBDD089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3676"/>
        <p:guide pos="3676"/>
        <p:guide pos="2032"/>
        <p:guide pos="42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Light-bold.fntdata"/><Relationship Id="rId25" Type="http://schemas.openxmlformats.org/officeDocument/2006/relationships/font" Target="fonts/IBMPlexSansLight-regular.fntdata"/><Relationship Id="rId28" Type="http://schemas.openxmlformats.org/officeDocument/2006/relationships/font" Target="fonts/IBMPlexSansLight-boldItalic.fntdata"/><Relationship Id="rId27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54c708e_0_89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54c708e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254c708e_0_7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254c708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254c708e_0_80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254c708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254c708e_0_78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254c708e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254c708e_0_81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254c708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254c708e_0_644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254c708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254c708e_0_90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254c708e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54c708e_0_66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54c708e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254c708e_0_6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254c708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254c708e_0_69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254c708e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54c708e_0_71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54c708e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54c708e_0_72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54c708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254c708e_0_74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254c708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54c708e_0_75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54c708e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67200" y="1682650"/>
            <a:ext cx="7632300" cy="1777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introduce the SWITCH model as a framework to look at behaviour change.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7200" y="1015075"/>
            <a:ext cx="6268800" cy="33294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GROW YOUR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Cultivate a sense of identity and instill the growth mindset. Elevate them to bring about change by equipping them with the knowledge and skills, and most importantly the confidence to complete chance.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provide confidence to people? How do we equip them with skills, knowledge, tools helpful to them?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68" name="Google Shape;168;p22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2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TWEAK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ENVIRONMENT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the situation changes, the behavior changes. So change the situation. Observe, explore and tackle bottlenecks.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we realise behaviour change by changing something about the context, situation, journey itself? What can we simplify and create ease?</a:t>
            </a:r>
            <a:endParaRPr sz="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186" name="Google Shape;186;p23"/>
            <p:cNvPicPr preferRelativeResize="0"/>
            <p:nvPr/>
          </p:nvPicPr>
          <p:blipFill rotWithShape="1">
            <a:blip r:embed="rId5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3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991200" y="1359297"/>
              <a:ext cx="501000" cy="2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HABITS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behavior is habitual, it’s “free” and doesn’t tax the Rider. Look for ways to encourage habits. Habits help build long term change.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facilitate new behaviour to become habits? How do we make it consistent? How do we make it visible and accountable?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196" name="Google Shape;196;p24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RALLY THE HERD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Behavior is contagious. Help it spread.Get people involved. Move it beyond individuals. Get changed recognised and adopted by other people.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spread the behaviour from individuals to a group? How do we get sanction from others? How do we get others excited?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09" name="Google Shape;209;p25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210" name="Google Shape;210;p25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5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5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2872526" y="-50"/>
            <a:ext cx="6271500" cy="480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185050" y="398900"/>
            <a:ext cx="2268600" cy="47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3100747" y="238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{F301024D-1699-4BCD-9665-B7DBDD08915E}</a:tableStyleId>
              </a:tblPr>
              <a:tblGrid>
                <a:gridCol w="5205000"/>
                <a:gridCol w="617925"/>
              </a:tblGrid>
              <a:tr h="717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Behaviour and Challenge: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Desired Behaviour Change and Impact: </a:t>
                      </a:r>
                      <a:endParaRPr sz="700"/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32450">
                <a:tc gridSpan="2" vMerge="1"/>
                <a:tc hMerge="1" vMerge="1"/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Direct the Rider</a:t>
                      </a:r>
                      <a:r>
                        <a:rPr b="1" lang="en" sz="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| Rationale</a:t>
                      </a:r>
                      <a:endParaRPr b="1" sz="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 THE BRIGHT SPOTS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working? Who is it working for? How is it working? What can we clone, copy, or build on?</a:t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SCRIPT THE CRITICAL MOVES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specific behaviours can we focus on? How can these specific behaviours contribute to bigger change?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 TO THE DESTINATION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for change? What does it look like? What would be goals that change would meet?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Motivate the Elephant | </a:t>
                      </a:r>
                      <a:r>
                        <a:rPr b="1"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Emotion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FIND THE FEELING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feelings drive need for change? What are negative feelings? What are positive feelings? How to focus on positive motivation?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SHRINK THE CHANGE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one get started? How can the steps be kept simple and achievable? How can we create a sense of accomplishment soon?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GROW YOUR PEOPLE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provide confidence to people? How do we equip them with skills, knowledge, tools helpful to them? 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Shape the Path | </a:t>
                      </a:r>
                      <a:r>
                        <a:rPr b="1"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Environment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TWEAK THE ENVIRONMENT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we realise behaviour change by changing something about the context, situation, journey itself? What can we simplify and create ease?</a:t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BUILD HABITS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facilitate new behaviour to become habits? How do we make it consistent? How do we make it visible and accountable?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RALLY THE HERD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spread the behaviour from individuals to a group? How do we get sanction from others? How do we get others excited?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6"/>
          <p:cNvSpPr/>
          <p:nvPr/>
        </p:nvSpPr>
        <p:spPr>
          <a:xfrm>
            <a:off x="3386275" y="4283850"/>
            <a:ext cx="273900" cy="249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761426" y="4189590"/>
            <a:ext cx="214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Current &amp; Desired Behaviour </a:t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7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</a:t>
            </a:r>
            <a:r>
              <a:rPr lang="en" sz="700">
                <a:latin typeface="IBM Plex Sans Light"/>
                <a:ea typeface="IBM Plex Sans Light"/>
                <a:cs typeface="IBM Plex Sans Light"/>
                <a:sym typeface="IBM Plex Sans Light"/>
              </a:rPr>
              <a:t>current behaviours and the challenge they create, and the ideal behaviour after change and its impact. </a:t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297400" y="4293125"/>
            <a:ext cx="273900" cy="249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6672550" y="4217268"/>
            <a:ext cx="214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Rider, Elephant, Path</a:t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7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and </a:t>
            </a:r>
            <a:r>
              <a:rPr lang="en" sz="700"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specific switches. </a:t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46575" y="802501"/>
            <a:ext cx="7632300" cy="353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‘SWITCH MODEL’</a:t>
            </a:r>
            <a:endParaRPr b="1" sz="14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 is a widely used framework to guide behaviour change approaches - especially in the behaviour change communication domain.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Similar and built on forward from the NUDGE framework, it goes beyond complex choices and focuses on what it takes to create sustainable behaviour change.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model proposes that there are three elements of behaviour of a person - the rational side (The Rider), the emotion side (The Elephant), and the environment (The Path).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2337" r="1462" t="0"/>
          <a:stretch/>
        </p:blipFill>
        <p:spPr>
          <a:xfrm>
            <a:off x="2628325" y="166810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19000" y="1961250"/>
            <a:ext cx="1097400" cy="10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Existing 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29450" y="1961250"/>
            <a:ext cx="1097400" cy="1097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2337" r="1462" t="0"/>
          <a:stretch/>
        </p:blipFill>
        <p:spPr>
          <a:xfrm>
            <a:off x="5275850" y="171625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88925" y="1142400"/>
            <a:ext cx="5162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resistance is often a lack of clarity - provide a crystal clear direction to the rational side (The Rider) of a person who is to adopt a behaviour.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laziness is often exhaustion. The Rider can’t get his way by force for very long - it is critical to engage a person’s emotion side (The Elephant). </a:t>
            </a:r>
            <a:endParaRPr b="1" sz="12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a people problem is often a situation problem. When one changes the situation/environment/context (The Path), often it makes it easier for the Rider and Elephant to follow.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FOLLOW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BRIGHT SPOTS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existing positive behaviour and success stories rather than focusing all the energy on fixing the problematic areas. Learn from, and scale positives.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working? Who is it working for? How is it working? What can we clone, copy, or build 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CRITICAL MOVES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think big picture but in terms of specific behaviours. Dissolve the ambiguity.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specific behaviours can we focus on? How can these specific behaviours contribute to bigger change?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8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 TO THE DESTINATION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Paint a picture of what the end point will be, what change will look like. Create a specific clear goal that people can work towards and respond to.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the vision for change? What does it look like? What would be goals that change would meet?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26" name="Google Shape;126;p19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MOTIVATE THE ELEPHANT  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FEELING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Knowing something isn’t enough to cause change.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people feel something. Focus on positive motivation rather than just negative reinforcement.</a:t>
            </a: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feelings drive need for change? What are negative feelings? What are positive feelings? How to focus on positive motivation?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40" name="Google Shape;140;p20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0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SHRINK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CHANGE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down the change until it no longer seems daunting. Provide people the sense of accomplishment of successfully affecting change in small ways.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one get started? How can the steps be kept simple and achievable? How can we create a sense of accomplishment soon?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54" name="Google Shape;154;p21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1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