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7560000" cx="10692000"/>
  <p:notesSz cx="7560000" cy="10692000"/>
  <p:embeddedFontLst>
    <p:embeddedFont>
      <p:font typeface="IBM Plex Sans"/>
      <p:regular r:id="rId12"/>
      <p:bold r:id="rId13"/>
      <p:italic r:id="rId14"/>
      <p:boldItalic r:id="rId15"/>
    </p:embeddedFont>
    <p:embeddedFont>
      <p:font typeface="IBM Plex Sans Light"/>
      <p:regular r:id="rId16"/>
      <p:bold r:id="rId17"/>
      <p:italic r:id="rId18"/>
      <p:boldItalic r:id="rId19"/>
    </p:embeddedFont>
    <p:embeddedFont>
      <p:font typeface="Work Sans Light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A4A3A4"/>
          </p15:clr>
        </p15:guide>
        <p15:guide id="2" pos="644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72">
          <p15:clr>
            <a:srgbClr val="A4A3A4"/>
          </p15:clr>
        </p15:guide>
        <p15:guide id="7" pos="2234">
          <p15:clr>
            <a:srgbClr val="A4A3A4"/>
          </p15:clr>
        </p15:guide>
        <p15:guide id="8" pos="4553">
          <p15:clr>
            <a:srgbClr val="A4A3A4"/>
          </p15:clr>
        </p15:guide>
        <p15:guide id="9" pos="4298">
          <p15:clr>
            <a:srgbClr val="A4A3A4"/>
          </p15:clr>
        </p15:guide>
        <p15:guide id="10" pos="2376">
          <p15:clr>
            <a:srgbClr val="A4A3A4"/>
          </p15:clr>
        </p15:guide>
        <p15:guide id="11" pos="295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6447"/>
        <p:guide pos="212" orient="horz"/>
        <p:guide pos="4570" orient="horz"/>
        <p:guide pos="3368"/>
        <p:guide pos="1872" orient="horz"/>
        <p:guide pos="2234"/>
        <p:guide pos="4553"/>
        <p:guide pos="4298"/>
        <p:guide pos="2376"/>
        <p:guide pos="29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Light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WorkSansLight-bold.fntdata"/><Relationship Id="rId13" Type="http://schemas.openxmlformats.org/officeDocument/2006/relationships/font" Target="fonts/IBMPlexSans-bold.fntdata"/><Relationship Id="rId12" Type="http://schemas.openxmlformats.org/officeDocument/2006/relationships/font" Target="fonts/IBMPlex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BMPlexSans-boldItalic.fntdata"/><Relationship Id="rId14" Type="http://schemas.openxmlformats.org/officeDocument/2006/relationships/font" Target="fonts/IBMPlexSans-italic.fntdata"/><Relationship Id="rId17" Type="http://schemas.openxmlformats.org/officeDocument/2006/relationships/font" Target="fonts/IBMPlexSansLight-bold.fntdata"/><Relationship Id="rId16" Type="http://schemas.openxmlformats.org/officeDocument/2006/relationships/font" Target="fonts/IBMPlexSans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Light-boldItalic.fntdata"/><Relationship Id="rId6" Type="http://schemas.openxmlformats.org/officeDocument/2006/relationships/slide" Target="slides/slide1.xml"/><Relationship Id="rId18" Type="http://schemas.openxmlformats.org/officeDocument/2006/relationships/font" Target="fonts/IBMPlexSa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545bece476_0_1877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" name="Google Shape;12;g545bece476_0_1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45bece476_0_1912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545bece476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5bece476_0_1959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5bece476_0_1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45bece476_0_1977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45bece476_0_1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45bece476_0_1998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45bece476_0_1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45bece476_0_2047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45bece476_0_2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jp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823625" y="-75"/>
            <a:ext cx="68685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5" name="Google Shape;15;p3"/>
          <p:cNvSpPr txBox="1"/>
          <p:nvPr>
            <p:ph idx="4294967295" type="body"/>
          </p:nvPr>
        </p:nvSpPr>
        <p:spPr>
          <a:xfrm>
            <a:off x="538125" y="1639100"/>
            <a:ext cx="2848500" cy="4638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Objective of Exercise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generate as many creative ideas as possible. To organise ideas by theme/focus/type.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 + Crazy Idea, What If?, SCAMPER, Affinity Map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‘First Idea + Crazy Idea’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get the ball rolling, this is used to get the top of mind ideas out of the way.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‘What If?’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tool that lists some fairly straight forward macro options there are for solutions.</a:t>
            </a: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‘SCAMPER’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tool that is especially useful to think of options for solutions at a micro level.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‘Affinity Map’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Like in insighting, used to group ideas by the patterns.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924825" y="271721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IDEATION  TOOLS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</a:t>
            </a:r>
            <a:endParaRPr sz="1800"/>
          </a:p>
        </p:txBody>
      </p:sp>
      <p:sp>
        <p:nvSpPr>
          <p:cNvPr id="17" name="Google Shape;17;p3"/>
          <p:cNvSpPr txBox="1"/>
          <p:nvPr/>
        </p:nvSpPr>
        <p:spPr>
          <a:xfrm>
            <a:off x="3965055" y="1025426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Brainstorming Principles</a:t>
            </a:r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4501425" y="1442801"/>
            <a:ext cx="2544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Sans Light"/>
                <a:ea typeface="IBM Plex Sans Light"/>
                <a:cs typeface="IBM Plex Sans Light"/>
                <a:sym typeface="IBM Plex Sans Light"/>
              </a:rPr>
              <a:t>Encourage </a:t>
            </a: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wild</a:t>
            </a:r>
            <a:r>
              <a:rPr lang="en" sz="11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ideas</a:t>
            </a:r>
            <a:r>
              <a:rPr lang="en" sz="11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" sz="11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don’t judge</a:t>
            </a:r>
            <a:r>
              <a:rPr lang="en" sz="1100">
                <a:latin typeface="IBM Plex Sans Light"/>
                <a:ea typeface="IBM Plex Sans Light"/>
                <a:cs typeface="IBM Plex Sans Light"/>
                <a:sym typeface="IBM Plex Sans Light"/>
              </a:rPr>
              <a:t> if they will work immediately.</a:t>
            </a:r>
            <a:r>
              <a:rPr b="1" lang="en" sz="110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070305" y="1505752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4501425" y="2145705"/>
            <a:ext cx="2544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Come up with as many ideas as possible - </a:t>
            </a: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go for quantity!</a:t>
            </a:r>
            <a:endParaRPr sz="11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4070305" y="2208657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4501425" y="2853401"/>
            <a:ext cx="2544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Record everything! </a:t>
            </a: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Don’t miss out on important thoughts and discussions</a:t>
            </a:r>
            <a:r>
              <a:rPr lang="en" sz="11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.</a:t>
            </a:r>
            <a:endParaRPr sz="11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070305" y="2916354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501425" y="3596952"/>
            <a:ext cx="2544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 on the ideas of others</a:t>
            </a: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and </a:t>
            </a:r>
            <a:b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</a:b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stay focused</a:t>
            </a: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on the topic while discussing. </a:t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4070305" y="3659905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4501425" y="4299856"/>
            <a:ext cx="2544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Encourage </a:t>
            </a: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one conversation at a time</a:t>
            </a: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so each idea gets full attention.</a:t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4070305" y="4362810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4501425" y="5007552"/>
            <a:ext cx="2544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Iterate!</a:t>
            </a: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Most times solutions are not obvious.</a:t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4070305" y="5070507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6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7415319" y="998329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1: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First Idea + Crazy Idea</a:t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666531" y="2742548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" name="Google Shape;32;p3"/>
          <p:cNvSpPr txBox="1"/>
          <p:nvPr/>
        </p:nvSpPr>
        <p:spPr>
          <a:xfrm>
            <a:off x="8014495" y="3074223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first, top of mind ideas that everyone participating has.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8675831" y="4197139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023795" y="4528814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Crazy Ideas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most crazy ideas that everyone participating has.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5" name="Google Shape;35;p3"/>
          <p:cNvSpPr txBox="1"/>
          <p:nvPr/>
        </p:nvSpPr>
        <p:spPr>
          <a:xfrm rot="-14075">
            <a:off x="7550689" y="1482100"/>
            <a:ext cx="2637922" cy="10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are the first ideas that to your mind?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Crazy  Idea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are the crazy ideas that come to your mind?</a:t>
            </a:r>
            <a:endParaRPr b="1"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6" name="Google Shape;36;p3"/>
          <p:cNvSpPr txBox="1"/>
          <p:nvPr>
            <p:ph type="title"/>
          </p:nvPr>
        </p:nvSpPr>
        <p:spPr>
          <a:xfrm>
            <a:off x="490762" y="517431"/>
            <a:ext cx="2848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BOOTCAMP ONE | DAY THREE 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IDEATION</a:t>
            </a:r>
            <a:endParaRPr b="1" sz="24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GENERATE &amp; ORGANISE IDEAS </a:t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42" name="Google Shape;42;p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" name="Google Shape;43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/>
          <p:nvPr/>
        </p:nvSpPr>
        <p:spPr>
          <a:xfrm>
            <a:off x="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9" name="Google Shape;49;p4"/>
          <p:cNvSpPr txBox="1"/>
          <p:nvPr/>
        </p:nvSpPr>
        <p:spPr>
          <a:xfrm>
            <a:off x="515656" y="1037065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2: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What If?</a:t>
            </a:r>
            <a:endParaRPr/>
          </a:p>
        </p:txBody>
      </p:sp>
      <p:sp>
        <p:nvSpPr>
          <p:cNvPr id="50" name="Google Shape;50;p4"/>
          <p:cNvSpPr txBox="1"/>
          <p:nvPr/>
        </p:nvSpPr>
        <p:spPr>
          <a:xfrm rot="-14428">
            <a:off x="634283" y="1528550"/>
            <a:ext cx="3931535" cy="153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if the solution…?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Is a physical object or a thing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service or process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person or set of people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digital interaction 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piece of communication 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1286338" y="3237265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2" name="Google Shape;52;p4"/>
          <p:cNvSpPr txBox="1"/>
          <p:nvPr/>
        </p:nvSpPr>
        <p:spPr>
          <a:xfrm>
            <a:off x="634300" y="3618451"/>
            <a:ext cx="17010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Design Challenge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Review: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Review the design challenge, insights, journeys, and persona.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3370025" y="3237265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2718000" y="3618450"/>
            <a:ext cx="1701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If?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Ideas under each of the types (physical object, service, person, interaction, communication)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5147598" y="1037065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3: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SCAMPER</a:t>
            </a:r>
            <a:endParaRPr/>
          </a:p>
        </p:txBody>
      </p:sp>
      <p:sp>
        <p:nvSpPr>
          <p:cNvPr id="56" name="Google Shape;56;p4"/>
          <p:cNvSpPr txBox="1"/>
          <p:nvPr/>
        </p:nvSpPr>
        <p:spPr>
          <a:xfrm rot="-14407">
            <a:off x="5251479" y="1513825"/>
            <a:ext cx="4796142" cy="153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Does the solution lie in...?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ubstituting, replacing or changing some part or whole of something?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ombining two or more parts of something into something new? 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dapting or being inspired from something else that has worked?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odifying, magnifying or minimising some part of whole of something?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utting something to a different use than initially thought?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liminating some part or entirety of something?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earranging the sequence or order of parts of something?</a:t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6440524" y="3237265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5788490" y="3618446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Insights, Journey, Persona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Review: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Review the insights, the journey map, and the persona.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8524187" y="3237265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872175" y="3618446"/>
            <a:ext cx="17010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SCAMPER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Ideas that emerge by asking the seven different questions under SCAMPER (Substitute, Combine, Adapt, Modify, Put to Another Use, Eliminate, Rearrange).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1" name="Google Shape;61;p4"/>
          <p:cNvSpPr txBox="1"/>
          <p:nvPr>
            <p:ph type="title"/>
          </p:nvPr>
        </p:nvSpPr>
        <p:spPr>
          <a:xfrm>
            <a:off x="7961400" y="181675"/>
            <a:ext cx="2730600" cy="5172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IDEATION 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IBM Plex Sans"/>
                <a:ea typeface="IBM Plex Sans"/>
                <a:cs typeface="IBM Plex Sans"/>
                <a:sym typeface="IBM Plex Sans"/>
              </a:rPr>
              <a:t>GENERATE &amp; ORGANISE  IDEAS </a:t>
            </a:r>
            <a:endParaRPr sz="1100"/>
          </a:p>
        </p:txBody>
      </p:sp>
      <p:sp>
        <p:nvSpPr>
          <p:cNvPr id="62" name="Google Shape;62;p4"/>
          <p:cNvSpPr txBox="1"/>
          <p:nvPr>
            <p:ph type="title"/>
          </p:nvPr>
        </p:nvSpPr>
        <p:spPr>
          <a:xfrm>
            <a:off x="479567" y="269309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IDEATION  TOOLS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</a:t>
            </a:r>
            <a:endParaRPr sz="1800"/>
          </a:p>
        </p:txBody>
      </p:sp>
      <p:grpSp>
        <p:nvGrpSpPr>
          <p:cNvPr id="63" name="Google Shape;63;p4"/>
          <p:cNvGrpSpPr/>
          <p:nvPr/>
        </p:nvGrpSpPr>
        <p:grpSpPr>
          <a:xfrm>
            <a:off x="640470" y="5385973"/>
            <a:ext cx="834300" cy="836100"/>
            <a:chOff x="-1187947" y="3053274"/>
            <a:chExt cx="834300" cy="836100"/>
          </a:xfrm>
        </p:grpSpPr>
        <p:sp>
          <p:nvSpPr>
            <p:cNvPr id="64" name="Google Shape;64;p4"/>
            <p:cNvSpPr/>
            <p:nvPr/>
          </p:nvSpPr>
          <p:spPr>
            <a:xfrm>
              <a:off x="-1187947" y="3053274"/>
              <a:ext cx="834300" cy="83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" name="Google Shape;65;p4"/>
            <p:cNvGrpSpPr/>
            <p:nvPr/>
          </p:nvGrpSpPr>
          <p:grpSpPr>
            <a:xfrm>
              <a:off x="-1130817" y="3130047"/>
              <a:ext cx="722980" cy="682556"/>
              <a:chOff x="729450" y="3034650"/>
              <a:chExt cx="2937750" cy="2458775"/>
            </a:xfrm>
          </p:grpSpPr>
          <p:sp>
            <p:nvSpPr>
              <p:cNvPr id="66" name="Google Shape;66;p4"/>
              <p:cNvSpPr/>
              <p:nvPr/>
            </p:nvSpPr>
            <p:spPr>
              <a:xfrm>
                <a:off x="857474" y="4573625"/>
                <a:ext cx="1333800" cy="9198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5273362">
                <a:off x="2162464" y="3893656"/>
                <a:ext cx="1580272" cy="13719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729450" y="3034650"/>
                <a:ext cx="1690200" cy="1196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1089825" y="3287463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1661325" y="3295213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1070775" y="3724488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1642275" y="3732238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2443950" y="4585363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3015450" y="4593113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2728125" y="4223825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1034250" y="4879363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1605750" y="4887113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Google Shape;78;p4"/>
          <p:cNvSpPr txBox="1"/>
          <p:nvPr/>
        </p:nvSpPr>
        <p:spPr>
          <a:xfrm>
            <a:off x="554360" y="4895582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4: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Affinity Map</a:t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4287988" y="5346722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3635954" y="5697447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Choose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Pick: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Ideas that you want to decide between.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2312486" y="5373617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1660450" y="5705292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Group: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Ideas that seem similar to each other or are of a similar theme or are focused on . Keep distinct ideas separate.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4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85" name="Google Shape;85;p4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88" name="Google Shape;88;p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9" name="Google Shape;89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/>
          <p:nvPr/>
        </p:nvSpPr>
        <p:spPr>
          <a:xfrm>
            <a:off x="0" y="0"/>
            <a:ext cx="34143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95" name="Google Shape;95;p5"/>
          <p:cNvSpPr txBox="1"/>
          <p:nvPr>
            <p:ph idx="4294967295" type="body"/>
          </p:nvPr>
        </p:nvSpPr>
        <p:spPr>
          <a:xfrm>
            <a:off x="3649550" y="1071328"/>
            <a:ext cx="3076800" cy="4325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Session Flow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Sharing the Objective | 2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share the objective of the session/exercise.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Example | 10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1-2 examples of the tool in use.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‘How To?’ | 10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the ‘How to?’ of the tool as per instructions on the toolsheet. 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Clarifications | 8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clarify doubts from participants.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Exercise | 45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Participants to use tool with guidance from the facilitation team. Since there are multiple tools, a recommended flow could be -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 + Crazy Idea 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- 5 Min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If?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- 10 Min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SCAMPER 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- 15 Min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Affinity Map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- 15 Min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3684938" y="571933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Notes</a:t>
            </a:r>
            <a:endParaRPr sz="1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546650" y="1669753"/>
            <a:ext cx="3000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Tools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 + Crazy Idea, What If?, </a:t>
            </a:r>
            <a:b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SCAMPER, Affinity Map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Material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Templates, Chart Paper, Post-Its, Pens/ Sketch Pens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75 Minutes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8" name="Google Shape;98;p5"/>
          <p:cNvSpPr txBox="1"/>
          <p:nvPr>
            <p:ph idx="4294967295" type="body"/>
          </p:nvPr>
        </p:nvSpPr>
        <p:spPr>
          <a:xfrm>
            <a:off x="7228300" y="1071328"/>
            <a:ext cx="3076800" cy="5825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Points to Consider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numbering provided in the How To? is a recommended path. Startups may still choose to fill the template as per their convenience.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Brainstorming should be first done as individuals - that is why ‘First Idea + Crazy Idea’ works well to begin with. Trying to come up with ideas together can be cumbersome and time wasting.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It is important that one moves from one ideation tool to another in quick succession. Individuals can write ideas down on Post-It notes at each step and keep moving on.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Sharing and consensus should be left to the last step.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There are many different tools out there for ideation and brainstorming. This is a collection of a handful of tools and in no way authoritative.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Do not get attached to one’s ideas. It is a bad idea to do so and hampers the progress the team can make.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9" name="Google Shape;99;p5"/>
          <p:cNvSpPr txBox="1"/>
          <p:nvPr>
            <p:ph type="title"/>
          </p:nvPr>
        </p:nvSpPr>
        <p:spPr>
          <a:xfrm>
            <a:off x="490762" y="517431"/>
            <a:ext cx="2848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BOOTCAMP ONE | DAY THREE 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IDEATION</a:t>
            </a:r>
            <a:endParaRPr b="1" sz="24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GENERATE &amp; ORGANISE IDEAS </a:t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grpSp>
        <p:nvGrpSpPr>
          <p:cNvPr id="101" name="Google Shape;101;p5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102" name="Google Shape;102;p5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5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105" name="Google Shape;105;p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6" name="Google Shape;106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345547" y="293700"/>
            <a:ext cx="84990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IDEATION TOOLS: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First Idea + Crazy Idea, What If?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2" name="Google Shape;112;p6"/>
          <p:cNvSpPr txBox="1"/>
          <p:nvPr/>
        </p:nvSpPr>
        <p:spPr>
          <a:xfrm rot="-10826">
            <a:off x="466187" y="1368425"/>
            <a:ext cx="4096220" cy="273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Ideas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are the first ideas that come to the minds of individuals on the team?</a:t>
            </a:r>
            <a:endParaRPr b="1"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13" name="Google Shape;113;p6"/>
          <p:cNvSpPr txBox="1"/>
          <p:nvPr/>
        </p:nvSpPr>
        <p:spPr>
          <a:xfrm rot="-10826">
            <a:off x="466187" y="4276858"/>
            <a:ext cx="4096220" cy="27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Crazy Ideas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are the crazy ideas that come to the minds of individuals on the team?</a:t>
            </a:r>
            <a:endParaRPr b="1"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433772" y="905225"/>
            <a:ext cx="2223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 + Crazy Idea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4945599" y="905225"/>
            <a:ext cx="2223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If the solution...?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6" name="Google Shape;116;p6"/>
          <p:cNvSpPr txBox="1"/>
          <p:nvPr/>
        </p:nvSpPr>
        <p:spPr>
          <a:xfrm rot="-8312">
            <a:off x="5023867" y="1368125"/>
            <a:ext cx="5211015" cy="10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Is a physical object or a thing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17" name="Google Shape;117;p6"/>
          <p:cNvSpPr txBox="1"/>
          <p:nvPr/>
        </p:nvSpPr>
        <p:spPr>
          <a:xfrm rot="-8312">
            <a:off x="5023867" y="2512019"/>
            <a:ext cx="5211015" cy="10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 service or process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18" name="Google Shape;118;p6"/>
          <p:cNvSpPr txBox="1"/>
          <p:nvPr/>
        </p:nvSpPr>
        <p:spPr>
          <a:xfrm rot="-8312">
            <a:off x="5023867" y="3655913"/>
            <a:ext cx="5211015" cy="10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 person or set of people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19" name="Google Shape;119;p6"/>
          <p:cNvSpPr txBox="1"/>
          <p:nvPr/>
        </p:nvSpPr>
        <p:spPr>
          <a:xfrm rot="-8312">
            <a:off x="5023867" y="4799806"/>
            <a:ext cx="5211015" cy="10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 digital interaction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20" name="Google Shape;120;p6"/>
          <p:cNvSpPr txBox="1"/>
          <p:nvPr/>
        </p:nvSpPr>
        <p:spPr>
          <a:xfrm rot="-8312">
            <a:off x="5023867" y="5943700"/>
            <a:ext cx="5211015" cy="10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 piece of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communication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121" name="Google Shape;121;p6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122" name="Google Shape;122;p6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123" name="Google Shape;123;p6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6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125" name="Google Shape;125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6" name="Google Shape;126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/>
        </p:nvSpPr>
        <p:spPr>
          <a:xfrm>
            <a:off x="434978" y="905225"/>
            <a:ext cx="4513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SCAMPER | Does the solution lie in...?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2" name="Google Shape;132;p7"/>
          <p:cNvSpPr txBox="1"/>
          <p:nvPr/>
        </p:nvSpPr>
        <p:spPr>
          <a:xfrm rot="-4589">
            <a:off x="511824" y="1368650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Substituting</a:t>
            </a: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, replacing or changing some part or whole of something?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33" name="Google Shape;133;p7"/>
          <p:cNvSpPr txBox="1"/>
          <p:nvPr>
            <p:ph type="title"/>
          </p:nvPr>
        </p:nvSpPr>
        <p:spPr>
          <a:xfrm>
            <a:off x="345547" y="293700"/>
            <a:ext cx="84990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IDEATION TOOLS: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SCAMPER, Affinity Map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4" name="Google Shape;134;p7"/>
          <p:cNvSpPr txBox="1"/>
          <p:nvPr/>
        </p:nvSpPr>
        <p:spPr>
          <a:xfrm rot="-4589">
            <a:off x="511824" y="3200787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Combining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two or more parts of something into something new?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35" name="Google Shape;135;p7"/>
          <p:cNvSpPr txBox="1"/>
          <p:nvPr/>
        </p:nvSpPr>
        <p:spPr>
          <a:xfrm rot="-4589">
            <a:off x="511824" y="5029198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Adapting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or being inspired from something else that has worked?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36" name="Google Shape;136;p7"/>
          <p:cNvSpPr txBox="1"/>
          <p:nvPr/>
        </p:nvSpPr>
        <p:spPr>
          <a:xfrm rot="-4589">
            <a:off x="3772799" y="1361602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Modifying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magnifying or minimising some part of whole of something?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37" name="Google Shape;137;p7"/>
          <p:cNvSpPr txBox="1"/>
          <p:nvPr/>
        </p:nvSpPr>
        <p:spPr>
          <a:xfrm rot="-4589">
            <a:off x="3772799" y="3193812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Putting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something to a different use than initially thought?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38" name="Google Shape;138;p7"/>
          <p:cNvSpPr txBox="1"/>
          <p:nvPr/>
        </p:nvSpPr>
        <p:spPr>
          <a:xfrm rot="-4589">
            <a:off x="3772799" y="5022012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Eliminating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some part or entirety of something?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39" name="Google Shape;139;p7"/>
          <p:cNvSpPr txBox="1"/>
          <p:nvPr/>
        </p:nvSpPr>
        <p:spPr>
          <a:xfrm rot="-4589">
            <a:off x="7033774" y="1361589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Rearranging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the sequence or order of parts of something?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7171976" y="3165062"/>
            <a:ext cx="27483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Affinity Maps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1" name="Google Shape;141;p7"/>
          <p:cNvSpPr txBox="1"/>
          <p:nvPr/>
        </p:nvSpPr>
        <p:spPr>
          <a:xfrm rot="-4503">
            <a:off x="7195374" y="3550675"/>
            <a:ext cx="2748302" cy="285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7343495" y="6095920"/>
            <a:ext cx="305400" cy="158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"/>
          <p:cNvSpPr txBox="1"/>
          <p:nvPr/>
        </p:nvSpPr>
        <p:spPr>
          <a:xfrm>
            <a:off x="7633025" y="5635645"/>
            <a:ext cx="1435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Ideas</a:t>
            </a:r>
            <a:endParaRPr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7633026" y="6016647"/>
            <a:ext cx="2347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Affinities / Groups</a:t>
            </a:r>
            <a:endParaRPr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7321848" y="5735541"/>
            <a:ext cx="305400" cy="15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 txBox="1"/>
          <p:nvPr/>
        </p:nvSpPr>
        <p:spPr>
          <a:xfrm>
            <a:off x="7070066" y="6392351"/>
            <a:ext cx="3146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Note: </a:t>
            </a:r>
            <a:r>
              <a:rPr lang="en" sz="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 Affinity Mapping, this is not a template but a representation of how the exercise is to be done.</a:t>
            </a:r>
            <a:endParaRPr sz="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47" name="Google Shape;147;p7"/>
          <p:cNvGrpSpPr/>
          <p:nvPr/>
        </p:nvGrpSpPr>
        <p:grpSpPr>
          <a:xfrm>
            <a:off x="7790002" y="3829993"/>
            <a:ext cx="1661297" cy="1690998"/>
            <a:chOff x="729450" y="1562700"/>
            <a:chExt cx="2937750" cy="3930725"/>
          </a:xfrm>
        </p:grpSpPr>
        <p:sp>
          <p:nvSpPr>
            <p:cNvPr id="148" name="Google Shape;148;p7"/>
            <p:cNvSpPr/>
            <p:nvPr/>
          </p:nvSpPr>
          <p:spPr>
            <a:xfrm>
              <a:off x="857474" y="4573625"/>
              <a:ext cx="1333800" cy="9198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 rot="5273362">
              <a:off x="2162464" y="3893656"/>
              <a:ext cx="1580272" cy="1371937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743175" y="1562700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1314675" y="1570450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1886175" y="1570450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2457675" y="1570450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3029175" y="1570450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295625" y="2007475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867125" y="2007475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2438625" y="2007475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891500" y="2452250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729450" y="3034650"/>
              <a:ext cx="1690200" cy="11961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1089825" y="3287463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661325" y="3295213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1070775" y="3724488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1642275" y="3732238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2443950" y="4585363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3015450" y="4593113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2728125" y="4223825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034250" y="4879363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1605750" y="4887113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7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170" name="Google Shape;170;p7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171" name="Google Shape;171;p7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7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173" name="Google Shape;173;p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4" name="Google Shape;174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>
            <p:ph type="title"/>
          </p:nvPr>
        </p:nvSpPr>
        <p:spPr>
          <a:xfrm>
            <a:off x="345547" y="293700"/>
            <a:ext cx="84990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IDEATION TOOLS: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SCAMPER, Affinity Map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-2290" r="2289" t="0"/>
          <a:stretch/>
        </p:blipFill>
        <p:spPr>
          <a:xfrm>
            <a:off x="1121274" y="983750"/>
            <a:ext cx="4206768" cy="5592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8"/>
          <p:cNvPicPr preferRelativeResize="0"/>
          <p:nvPr/>
        </p:nvPicPr>
        <p:blipFill rotWithShape="1">
          <a:blip r:embed="rId4">
            <a:alphaModFix/>
          </a:blip>
          <a:srcRect b="0" l="1980" r="0" t="0"/>
          <a:stretch/>
        </p:blipFill>
        <p:spPr>
          <a:xfrm>
            <a:off x="5809845" y="1073185"/>
            <a:ext cx="3760880" cy="54136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8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183" name="Google Shape;183;p8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184" name="Google Shape;184;p8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8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186" name="Google Shape;186;p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7" name="Google Shape;187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