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Lst>
  <p:sldSz cy="7560000" cx="10692000"/>
  <p:notesSz cx="7560000" cy="10692000"/>
  <p:embeddedFontLst>
    <p:embeddedFont>
      <p:font typeface="IBM Plex Sans"/>
      <p:regular r:id="rId12"/>
      <p:bold r:id="rId13"/>
      <p:italic r:id="rId14"/>
      <p:boldItalic r:id="rId15"/>
    </p:embeddedFont>
    <p:embeddedFont>
      <p:font typeface="IBM Plex Sans Light"/>
      <p:regular r:id="rId16"/>
      <p:bold r:id="rId17"/>
      <p:italic r:id="rId18"/>
      <p:boldItalic r:id="rId19"/>
    </p:embeddedFont>
    <p:embeddedFont>
      <p:font typeface="Work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B1E8FFB-CA8B-4242-ACDB-2B63839A12B3}">
  <a:tblStyle styleId="{9B1E8FFB-CA8B-4242-ACDB-2B63839A12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WorkSans-bold.fntdata"/><Relationship Id="rId13" Type="http://schemas.openxmlformats.org/officeDocument/2006/relationships/font" Target="fonts/IBMPlexSans-bold.fntdata"/><Relationship Id="rId12" Type="http://schemas.openxmlformats.org/officeDocument/2006/relationships/font" Target="fonts/IBMPlex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IBMPlexSansLight-bold.fntdata"/><Relationship Id="rId16" Type="http://schemas.openxmlformats.org/officeDocument/2006/relationships/font" Target="fonts/IBMPlexSansLight-regular.fntdata"/><Relationship Id="rId5" Type="http://schemas.openxmlformats.org/officeDocument/2006/relationships/slideMaster" Target="slideMasters/slideMaster1.xml"/><Relationship Id="rId19" Type="http://schemas.openxmlformats.org/officeDocument/2006/relationships/font" Target="fonts/IBMPlexSansLight-boldItalic.fntdata"/><Relationship Id="rId6" Type="http://schemas.openxmlformats.org/officeDocument/2006/relationships/notesMaster" Target="notesMasters/notesMaster1.xml"/><Relationship Id="rId18" Type="http://schemas.openxmlformats.org/officeDocument/2006/relationships/font" Target="fonts/IBMPlexSansLigh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18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g545bece476_0_21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545bece47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45bece476_0_23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45bece47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45bece476_0_24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45bece47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45bece476_0_25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5bece47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KNOWING THE STARTUPS</a:t>
            </a:r>
            <a:endParaRPr b="1" sz="14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MAP STARTUP &amp;</a:t>
            </a:r>
            <a:endParaRPr b="1" sz="24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PRIORITIES</a:t>
            </a:r>
            <a:endParaRPr/>
          </a:p>
        </p:txBody>
      </p:sp>
      <p:sp>
        <p:nvSpPr>
          <p:cNvPr id="17" name="Google Shape;17;p3"/>
          <p:cNvSpPr txBox="1"/>
          <p:nvPr>
            <p:ph idx="4294967295" type="body"/>
          </p:nvPr>
        </p:nvSpPr>
        <p:spPr>
          <a:xfrm>
            <a:off x="469087" y="1579774"/>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To create a summary of the organisations that startups can use to introduce themselves. To help startups assess their business model, and map top concerns/issues to be focused on in the program.</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Startup Canvas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‘Startup Canvas’</a:t>
            </a:r>
            <a:endParaRPr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The ‘Startup Canvas’ is inspired by the Lean Canvas. The canvas is useful for organisations to summarise the most important elements of their business model. The canvas is also useful as a dashboard for organisations, and to call out top concerns/issues with regards to different parts of the organisation.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graphicFrame>
        <p:nvGraphicFramePr>
          <p:cNvPr id="18" name="Google Shape;18;p3"/>
          <p:cNvGraphicFramePr/>
          <p:nvPr/>
        </p:nvGraphicFramePr>
        <p:xfrm>
          <a:off x="5395170" y="2061008"/>
          <a:ext cx="3000000" cy="3000000"/>
        </p:xfrm>
        <a:graphic>
          <a:graphicData uri="http://schemas.openxmlformats.org/drawingml/2006/table">
            <a:tbl>
              <a:tblPr>
                <a:noFill/>
                <a:tableStyleId>{9B1E8FFB-CA8B-4242-ACDB-2B63839A12B3}</a:tableStyleId>
              </a:tblPr>
              <a:tblGrid>
                <a:gridCol w="716100"/>
                <a:gridCol w="716100"/>
                <a:gridCol w="716100"/>
                <a:gridCol w="716100"/>
                <a:gridCol w="716100"/>
              </a:tblGrid>
              <a:tr h="280750">
                <a:tc>
                  <a:txBody>
                    <a:bodyPr/>
                    <a:lstStyle/>
                    <a:p>
                      <a:pPr indent="0" lvl="0" marL="0" rtl="0" algn="l">
                        <a:spcBef>
                          <a:spcPts val="0"/>
                        </a:spcBef>
                        <a:spcAft>
                          <a:spcPts val="0"/>
                        </a:spcAft>
                        <a:buNone/>
                      </a:pPr>
                      <a:r>
                        <a:rPr b="1" lang="en" sz="700">
                          <a:latin typeface="Work Sans"/>
                          <a:ea typeface="Work Sans"/>
                          <a:cs typeface="Work Sans"/>
                          <a:sym typeface="Work Sans"/>
                        </a:rPr>
                        <a:t>Start Up</a:t>
                      </a:r>
                      <a:endParaRPr b="1"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700">
                          <a:solidFill>
                            <a:schemeClr val="dk1"/>
                          </a:solidFill>
                          <a:latin typeface="Work Sans"/>
                          <a:ea typeface="Work Sans"/>
                          <a:cs typeface="Work Sans"/>
                          <a:sym typeface="Work Sans"/>
                        </a:rPr>
                        <a:t>Domain</a:t>
                      </a:r>
                      <a:endParaRPr/>
                    </a:p>
                  </a:txBody>
                  <a:tcPr marT="91425" marB="91425" marR="91425" marL="9142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chemeClr val="dk1"/>
                          </a:solidFill>
                          <a:latin typeface="Work Sans"/>
                          <a:ea typeface="Work Sans"/>
                          <a:cs typeface="Work Sans"/>
                          <a:sym typeface="Work Sans"/>
                        </a:rPr>
                        <a:t>Stage</a:t>
                      </a:r>
                      <a:endParaRPr b="1"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a:txBody>
                    <a:bodyPr/>
                    <a:lstStyle/>
                    <a:p>
                      <a:pPr indent="0" lvl="0" marL="0" rtl="0" algn="l">
                        <a:spcBef>
                          <a:spcPts val="0"/>
                        </a:spcBef>
                        <a:spcAft>
                          <a:spcPts val="0"/>
                        </a:spcAft>
                        <a:buNone/>
                      </a:pPr>
                      <a:r>
                        <a:rPr b="1" lang="en" sz="700">
                          <a:solidFill>
                            <a:schemeClr val="dk1"/>
                          </a:solidFill>
                          <a:latin typeface="Work Sans"/>
                          <a:ea typeface="Work Sans"/>
                          <a:cs typeface="Work Sans"/>
                          <a:sym typeface="Work Sans"/>
                        </a:rPr>
                        <a:t> Mission: </a:t>
                      </a:r>
                      <a:endParaRPr/>
                    </a:p>
                  </a:txBody>
                  <a:tcPr marT="91425" marB="91425" marR="91425" marL="9142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r h="668725">
                <a:tc row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Problem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Solution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3">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Unique Value Proposition</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Unfair Advantage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Customer Segments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668725">
                <a:tc vMerge="1"/>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Key Metrics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c>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Channels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vMerge="1"/>
              </a:tr>
              <a:tr h="394100">
                <a:tc grid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Cost Structure </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vMerge="1"/>
                <a:tc gridSpan="2">
                  <a:txBody>
                    <a:bodyPr/>
                    <a:lstStyle/>
                    <a:p>
                      <a:pPr indent="0" lvl="0" marL="0" rtl="0" algn="l">
                        <a:spcBef>
                          <a:spcPts val="0"/>
                        </a:spcBef>
                        <a:spcAft>
                          <a:spcPts val="0"/>
                        </a:spcAft>
                        <a:buNone/>
                      </a:pPr>
                      <a:r>
                        <a:rPr b="1" lang="en" sz="700">
                          <a:solidFill>
                            <a:srgbClr val="3C78D8"/>
                          </a:solidFill>
                          <a:latin typeface="Work Sans"/>
                          <a:ea typeface="Work Sans"/>
                          <a:cs typeface="Work Sans"/>
                          <a:sym typeface="Work Sans"/>
                        </a:rPr>
                        <a:t>Revenue Streams</a:t>
                      </a:r>
                      <a:endParaRPr b="1" sz="700">
                        <a:solidFill>
                          <a:srgbClr val="3C78D8"/>
                        </a:solidFill>
                        <a:latin typeface="Work Sans"/>
                        <a:ea typeface="Work Sans"/>
                        <a:cs typeface="Work Sans"/>
                        <a:sym typeface="Work Sans"/>
                      </a:endParaRPr>
                    </a:p>
                    <a:p>
                      <a:pPr indent="0" lvl="0" marL="0" rtl="0" algn="l">
                        <a:spcBef>
                          <a:spcPts val="0"/>
                        </a:spcBef>
                        <a:spcAft>
                          <a:spcPts val="0"/>
                        </a:spcAft>
                        <a:buNone/>
                      </a:pPr>
                      <a:r>
                        <a:t/>
                      </a:r>
                      <a:endParaRPr sz="700">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r>
            </a:tbl>
          </a:graphicData>
        </a:graphic>
      </p:graphicFrame>
      <p:sp>
        <p:nvSpPr>
          <p:cNvPr id="19" name="Google Shape;19;p3"/>
          <p:cNvSpPr/>
          <p:nvPr/>
        </p:nvSpPr>
        <p:spPr>
          <a:xfrm>
            <a:off x="4364450" y="97819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20" name="Google Shape;20;p3"/>
          <p:cNvSpPr/>
          <p:nvPr/>
        </p:nvSpPr>
        <p:spPr>
          <a:xfrm>
            <a:off x="4364438" y="31511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21" name="Google Shape;21;p3"/>
          <p:cNvSpPr/>
          <p:nvPr/>
        </p:nvSpPr>
        <p:spPr>
          <a:xfrm>
            <a:off x="9579050" y="31511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5</a:t>
            </a:r>
            <a:endParaRPr b="1" sz="1000">
              <a:latin typeface="IBM Plex Sans"/>
              <a:ea typeface="IBM Plex Sans"/>
              <a:cs typeface="IBM Plex Sans"/>
              <a:sym typeface="IBM Plex Sans"/>
            </a:endParaRPr>
          </a:p>
        </p:txBody>
      </p:sp>
      <p:sp>
        <p:nvSpPr>
          <p:cNvPr id="22" name="Google Shape;22;p3"/>
          <p:cNvSpPr/>
          <p:nvPr/>
        </p:nvSpPr>
        <p:spPr>
          <a:xfrm>
            <a:off x="9579050" y="97819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3" name="Google Shape;23;p3"/>
          <p:cNvSpPr/>
          <p:nvPr/>
        </p:nvSpPr>
        <p:spPr>
          <a:xfrm>
            <a:off x="4364438" y="51593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7</a:t>
            </a:r>
            <a:endParaRPr b="1" sz="1000">
              <a:latin typeface="IBM Plex Sans"/>
              <a:ea typeface="IBM Plex Sans"/>
              <a:cs typeface="IBM Plex Sans"/>
              <a:sym typeface="IBM Plex Sans"/>
            </a:endParaRPr>
          </a:p>
        </p:txBody>
      </p:sp>
      <p:sp>
        <p:nvSpPr>
          <p:cNvPr id="24" name="Google Shape;24;p3"/>
          <p:cNvSpPr/>
          <p:nvPr/>
        </p:nvSpPr>
        <p:spPr>
          <a:xfrm>
            <a:off x="9579038" y="51593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6</a:t>
            </a:r>
            <a:endParaRPr b="1" sz="1000">
              <a:latin typeface="IBM Plex Sans"/>
              <a:ea typeface="IBM Plex Sans"/>
              <a:cs typeface="IBM Plex Sans"/>
              <a:sym typeface="IBM Plex Sans"/>
            </a:endParaRPr>
          </a:p>
        </p:txBody>
      </p:sp>
      <p:sp>
        <p:nvSpPr>
          <p:cNvPr id="25" name="Google Shape;25;p3"/>
          <p:cNvSpPr txBox="1"/>
          <p:nvPr/>
        </p:nvSpPr>
        <p:spPr>
          <a:xfrm>
            <a:off x="3859239" y="1303769"/>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Problem</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top 1-3 fundamental problems for your customers/ users.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well do you understand these problems? What is your top priority?</a:t>
            </a:r>
            <a:endParaRPr sz="9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6" name="Google Shape;26;p3"/>
          <p:cNvSpPr txBox="1"/>
          <p:nvPr/>
        </p:nvSpPr>
        <p:spPr>
          <a:xfrm>
            <a:off x="3859239" y="3496648"/>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Solution</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solutions proposed by you to these problems.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confident are you of your solution?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7" name="Google Shape;27;p3"/>
          <p:cNvSpPr txBox="1"/>
          <p:nvPr/>
        </p:nvSpPr>
        <p:spPr>
          <a:xfrm>
            <a:off x="3859239" y="5490970"/>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Cost Structure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Clr>
                <a:srgbClr val="000000"/>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fixed and variable costs.</a:t>
            </a:r>
            <a:endParaRPr sz="9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Clr>
                <a:srgbClr val="000000"/>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Are you comfortable about your cost structure?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8" name="Google Shape;28;p3"/>
          <p:cNvSpPr txBox="1"/>
          <p:nvPr/>
        </p:nvSpPr>
        <p:spPr>
          <a:xfrm>
            <a:off x="9073852" y="1303769"/>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Work Sans"/>
                <a:ea typeface="Work Sans"/>
                <a:cs typeface="Work Sans"/>
                <a:sym typeface="Work Sans"/>
              </a:rPr>
              <a:t>Customer Segments </a:t>
            </a:r>
            <a:endParaRPr b="1" sz="1100">
              <a:solidFill>
                <a:srgbClr val="3C78D8"/>
              </a:solidFill>
              <a:latin typeface="Work Sans"/>
              <a:ea typeface="Work Sans"/>
              <a:cs typeface="Work Sans"/>
              <a:sym typeface="Work Sans"/>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Write down: </a:t>
            </a:r>
            <a:r>
              <a:rPr lang="en" sz="900">
                <a:solidFill>
                  <a:schemeClr val="dk1"/>
                </a:solidFill>
                <a:latin typeface="IBM Plex Sans Light"/>
                <a:ea typeface="IBM Plex Sans Light"/>
                <a:cs typeface="IBM Plex Sans Light"/>
                <a:sym typeface="IBM Plex Sans Light"/>
              </a:rPr>
              <a:t>The profile of your customer / user segments.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well do you understand these segments?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9" name="Google Shape;29;p3"/>
          <p:cNvSpPr txBox="1"/>
          <p:nvPr/>
        </p:nvSpPr>
        <p:spPr>
          <a:xfrm>
            <a:off x="9073852" y="3480034"/>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Channels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paths between you and customers (inbound &amp; outbound).</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How well are your channels working?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0" name="Google Shape;30;p3"/>
          <p:cNvSpPr txBox="1"/>
          <p:nvPr/>
        </p:nvSpPr>
        <p:spPr>
          <a:xfrm>
            <a:off x="9073852" y="5490970"/>
            <a:ext cx="1389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Revenue Streams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revenue streams.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Are you comfortable about your revenue streams?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1" name="Google Shape;31;p3"/>
          <p:cNvSpPr/>
          <p:nvPr/>
        </p:nvSpPr>
        <p:spPr>
          <a:xfrm>
            <a:off x="6980525" y="426587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32" name="Google Shape;32;p3"/>
          <p:cNvSpPr txBox="1"/>
          <p:nvPr/>
        </p:nvSpPr>
        <p:spPr>
          <a:xfrm>
            <a:off x="5493555" y="4584354"/>
            <a:ext cx="33447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Unique Value Proposition</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Your single, compelling message stating why you are different and worth paying attention to.</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Is your Unique Value Proposition compelling? </a:t>
            </a:r>
            <a:endParaRPr sz="8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lang="en" sz="800">
                <a:solidFill>
                  <a:srgbClr val="3C78D8"/>
                </a:solidFill>
                <a:latin typeface="IBM Plex Sans"/>
                <a:ea typeface="IBM Plex Sans"/>
                <a:cs typeface="IBM Plex Sans"/>
                <a:sym typeface="IBM Plex Sans"/>
              </a:rPr>
              <a:t>What is your top priority?</a:t>
            </a:r>
            <a:endParaRPr sz="8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t/>
            </a:r>
            <a:endParaRPr sz="8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3" name="Google Shape;33;p3"/>
          <p:cNvSpPr txBox="1"/>
          <p:nvPr/>
        </p:nvSpPr>
        <p:spPr>
          <a:xfrm>
            <a:off x="5586050" y="1318799"/>
            <a:ext cx="31500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Start Up | Domain | Stage | Mission</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rPr b="1" lang="en" sz="1000">
                <a:solidFill>
                  <a:schemeClr val="dk1"/>
                </a:solidFill>
                <a:latin typeface="IBM Plex Sans"/>
                <a:ea typeface="IBM Plex Sans"/>
                <a:cs typeface="IBM Plex Sans"/>
                <a:sym typeface="IBM Plex Sans"/>
              </a:rPr>
              <a:t>Note down:</a:t>
            </a:r>
            <a:r>
              <a:rPr lang="en" sz="1000">
                <a:solidFill>
                  <a:schemeClr val="dk1"/>
                </a:solidFill>
                <a:latin typeface="IBM Plex Sans Light"/>
                <a:ea typeface="IBM Plex Sans Light"/>
                <a:cs typeface="IBM Plex Sans Light"/>
                <a:sym typeface="IBM Plex Sans Light"/>
              </a:rPr>
              <a:t> </a:t>
            </a:r>
            <a:r>
              <a:rPr lang="en" sz="900">
                <a:solidFill>
                  <a:schemeClr val="dk1"/>
                </a:solidFill>
                <a:latin typeface="IBM Plex Sans Light"/>
                <a:ea typeface="IBM Plex Sans Light"/>
                <a:cs typeface="IBM Plex Sans Light"/>
                <a:sym typeface="IBM Plex Sans Light"/>
              </a:rPr>
              <a:t>The name of your startup, the domain it operates in, stage of startup journey, and mission.</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4" name="Google Shape;34;p3"/>
          <p:cNvSpPr/>
          <p:nvPr/>
        </p:nvSpPr>
        <p:spPr>
          <a:xfrm>
            <a:off x="6944038" y="563206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8</a:t>
            </a:r>
            <a:endParaRPr b="1" sz="1000">
              <a:latin typeface="IBM Plex Sans"/>
              <a:ea typeface="IBM Plex Sans"/>
              <a:cs typeface="IBM Plex Sans"/>
              <a:sym typeface="IBM Plex Sans"/>
            </a:endParaRPr>
          </a:p>
        </p:txBody>
      </p:sp>
      <p:sp>
        <p:nvSpPr>
          <p:cNvPr id="35" name="Google Shape;35;p3"/>
          <p:cNvSpPr txBox="1"/>
          <p:nvPr/>
        </p:nvSpPr>
        <p:spPr>
          <a:xfrm>
            <a:off x="6017124" y="5963734"/>
            <a:ext cx="22149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Key Metrics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numbers that tell you how your business is doing.</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Assess: </a:t>
            </a:r>
            <a:r>
              <a:rPr lang="en" sz="800">
                <a:solidFill>
                  <a:srgbClr val="3C78D8"/>
                </a:solidFill>
                <a:latin typeface="IBM Plex Sans"/>
                <a:ea typeface="IBM Plex Sans"/>
                <a:cs typeface="IBM Plex Sans"/>
                <a:sym typeface="IBM Plex Sans"/>
              </a:rPr>
              <a:t>Are your key metrics working well for you? What is your top priority?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36" name="Google Shape;36;p3"/>
          <p:cNvSpPr txBox="1"/>
          <p:nvPr>
            <p:ph type="title"/>
          </p:nvPr>
        </p:nvSpPr>
        <p:spPr>
          <a:xfrm>
            <a:off x="3924825" y="271721"/>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STARTUP CANVAS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 </a:t>
            </a:r>
            <a:endParaRPr sz="1800"/>
          </a:p>
        </p:txBody>
      </p:sp>
      <p:sp>
        <p:nvSpPr>
          <p:cNvPr id="37" name="Google Shape;37;p3"/>
          <p:cNvSpPr/>
          <p:nvPr/>
        </p:nvSpPr>
        <p:spPr>
          <a:xfrm>
            <a:off x="6971750" y="978190"/>
            <a:ext cx="378600" cy="365700"/>
          </a:xfrm>
          <a:prstGeom prst="ellipse">
            <a:avLst/>
          </a:prstGeom>
          <a:solidFill>
            <a:srgbClr val="3C78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IBM Plex Sans"/>
                <a:ea typeface="IBM Plex Sans"/>
                <a:cs typeface="IBM Plex Sans"/>
                <a:sym typeface="IBM Plex Sans"/>
              </a:rPr>
              <a:t>0</a:t>
            </a:r>
            <a:endParaRPr b="1" sz="1000">
              <a:solidFill>
                <a:srgbClr val="FFFFFF"/>
              </a:solidFill>
              <a:latin typeface="IBM Plex Sans"/>
              <a:ea typeface="IBM Plex Sans"/>
              <a:cs typeface="IBM Plex Sans"/>
              <a:sym typeface="IBM Plex Sans"/>
            </a:endParaRPr>
          </a:p>
        </p:txBody>
      </p:sp>
      <p:grpSp>
        <p:nvGrpSpPr>
          <p:cNvPr id="38" name="Google Shape;38;p3"/>
          <p:cNvGrpSpPr/>
          <p:nvPr/>
        </p:nvGrpSpPr>
        <p:grpSpPr>
          <a:xfrm>
            <a:off x="0" y="7094781"/>
            <a:ext cx="10692000" cy="465069"/>
            <a:chOff x="0" y="7094781"/>
            <a:chExt cx="10692000" cy="465069"/>
          </a:xfrm>
        </p:grpSpPr>
        <p:grpSp>
          <p:nvGrpSpPr>
            <p:cNvPr id="39" name="Google Shape;39;p3"/>
            <p:cNvGrpSpPr/>
            <p:nvPr/>
          </p:nvGrpSpPr>
          <p:grpSpPr>
            <a:xfrm>
              <a:off x="0" y="7094781"/>
              <a:ext cx="10692000" cy="465069"/>
              <a:chOff x="0" y="7094781"/>
              <a:chExt cx="10692000" cy="465069"/>
            </a:xfrm>
          </p:grpSpPr>
          <p:sp>
            <p:nvSpPr>
              <p:cNvPr id="40" name="Google Shape;40;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42" name="Google Shape;42;p3"/>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43" name="Google Shape;43;p3"/>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4"/>
          <p:cNvSpPr/>
          <p:nvPr/>
        </p:nvSpPr>
        <p:spPr>
          <a:xfrm>
            <a:off x="0" y="0"/>
            <a:ext cx="34278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9" name="Google Shape;49;p4"/>
          <p:cNvSpPr txBox="1"/>
          <p:nvPr/>
        </p:nvSpPr>
        <p:spPr>
          <a:xfrm>
            <a:off x="3684938" y="570727"/>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Notes</a:t>
            </a:r>
            <a:endParaRPr sz="1800">
              <a:solidFill>
                <a:srgbClr val="3C78D8"/>
              </a:solidFill>
              <a:latin typeface="IBM Plex Sans"/>
              <a:ea typeface="IBM Plex Sans"/>
              <a:cs typeface="IBM Plex Sans"/>
              <a:sym typeface="IBM Plex Sans"/>
            </a:endParaRPr>
          </a:p>
        </p:txBody>
      </p:sp>
      <p:sp>
        <p:nvSpPr>
          <p:cNvPr id="50" name="Google Shape;50;p4"/>
          <p:cNvSpPr txBox="1"/>
          <p:nvPr/>
        </p:nvSpPr>
        <p:spPr>
          <a:xfrm>
            <a:off x="545275" y="1670400"/>
            <a:ext cx="28485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Startup Canvas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90 Minutes</a:t>
            </a:r>
            <a:endParaRPr sz="1100">
              <a:solidFill>
                <a:schemeClr val="dk1"/>
              </a:solidFill>
              <a:latin typeface="IBM Plex Sans"/>
              <a:ea typeface="IBM Plex Sans"/>
              <a:cs typeface="IBM Plex Sans"/>
              <a:sym typeface="IBM Plex Sans"/>
            </a:endParaRPr>
          </a:p>
        </p:txBody>
      </p:sp>
      <p:sp>
        <p:nvSpPr>
          <p:cNvPr id="51" name="Google Shape;51;p4"/>
          <p:cNvSpPr txBox="1"/>
          <p:nvPr>
            <p:ph idx="4294967295" type="body"/>
          </p:nvPr>
        </p:nvSpPr>
        <p:spPr>
          <a:xfrm>
            <a:off x="7228300" y="1070122"/>
            <a:ext cx="3076800" cy="56238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‘problems’ section focuses on the fundamental/basic/core problems that customers face and that the startup is solving - these are not the problems the company is facing. The ‘priority’ under each section is the problem/issue for the startup with regards to that aspect.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While the ‘Unique Value Proposition’ is customer/user focused, the ‘Unfair Advantage’ is competition focused.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Startups may choose to fill the ‘Customer Segments’ section as broad segments or as specific profiles. The more specific one can get, the better.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It is possible that participants may not have a full view of their own startups and may not be able to map priorities comprehensively. They can come back to the tool afterward when they think they know the answers.</a:t>
            </a:r>
            <a:endParaRPr sz="1100">
              <a:solidFill>
                <a:srgbClr val="000000"/>
              </a:solidFill>
              <a:latin typeface="IBM Plex Sans"/>
              <a:ea typeface="IBM Plex Sans"/>
              <a:cs typeface="IBM Plex Sans"/>
              <a:sym typeface="IBM Plex Sans"/>
            </a:endParaRPr>
          </a:p>
          <a:p>
            <a:pPr indent="0" lvl="0" marL="0" rtl="0" algn="l">
              <a:spcBef>
                <a:spcPts val="1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52" name="Google Shape;52;p4"/>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KNOWING THE STARTUPS</a:t>
            </a:r>
            <a:endParaRPr b="1" sz="14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MAP STARTUP &amp;</a:t>
            </a:r>
            <a:endParaRPr b="1" sz="24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PRIORITIES</a:t>
            </a:r>
            <a:endParaRPr/>
          </a:p>
        </p:txBody>
      </p:sp>
      <p:sp>
        <p:nvSpPr>
          <p:cNvPr id="53" name="Google Shape;53;p4"/>
          <p:cNvSpPr txBox="1"/>
          <p:nvPr>
            <p:ph idx="4294967295" type="body"/>
          </p:nvPr>
        </p:nvSpPr>
        <p:spPr>
          <a:xfrm>
            <a:off x="3649550" y="1071324"/>
            <a:ext cx="3076800" cy="52296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Session Flow</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Sharing the Objective | 2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Clr>
                <a:srgbClr val="000000"/>
              </a:buClr>
              <a:buSzPts val="1100"/>
              <a:buFont typeface="Arial"/>
              <a:buNone/>
            </a:pPr>
            <a:r>
              <a:rPr lang="en" sz="1100">
                <a:solidFill>
                  <a:srgbClr val="000000"/>
                </a:solidFill>
                <a:latin typeface="IBM Plex Sans"/>
                <a:ea typeface="IBM Plex Sans"/>
                <a:cs typeface="IBM Plex Sans"/>
                <a:sym typeface="IBM Plex Sans"/>
              </a:rPr>
              <a:t>Facilitators to share the objective of the session/exercise.</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Walkthrough - Example | 10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walk through 1-2 examples of the tool in use.</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Walkthrough - ‘How To?’ | 10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walk through the ‘How to?’ of the tool as per instructions on the toolsheet.  </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Clarifications | 8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Facilitators to clarify doubts from participants.</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rgbClr val="000000"/>
              </a:buClr>
              <a:buSzPts val="1100"/>
              <a:buFont typeface="IBM Plex Sans"/>
              <a:buAutoNum type="arabicPeriod"/>
            </a:pPr>
            <a:r>
              <a:rPr b="1" lang="en" sz="1100">
                <a:solidFill>
                  <a:srgbClr val="000000"/>
                </a:solidFill>
                <a:latin typeface="IBM Plex Sans"/>
                <a:ea typeface="IBM Plex Sans"/>
                <a:cs typeface="IBM Plex Sans"/>
                <a:sym typeface="IBM Plex Sans"/>
              </a:rPr>
              <a:t>Exercise | 60 Min</a:t>
            </a:r>
            <a:endParaRPr b="1"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rgbClr val="000000"/>
                </a:solidFill>
                <a:latin typeface="IBM Plex Sans"/>
                <a:ea typeface="IBM Plex Sans"/>
                <a:cs typeface="IBM Plex Sans"/>
                <a:sym typeface="IBM Plex Sans"/>
              </a:rPr>
              <a:t>Participants to use tool with guidance from the facilitation team. A potential flow of the exercise could be -</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Filling the template with details under each section </a:t>
            </a:r>
            <a:r>
              <a:rPr lang="en" sz="1100">
                <a:solidFill>
                  <a:srgbClr val="3C78D8"/>
                </a:solidFill>
                <a:latin typeface="IBM Plex Sans"/>
                <a:ea typeface="IBM Plex Sans"/>
                <a:cs typeface="IBM Plex Sans"/>
                <a:sym typeface="IBM Plex Sans"/>
              </a:rPr>
              <a:t>- 30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Mapping priorities </a:t>
            </a:r>
            <a:r>
              <a:rPr lang="en" sz="1100">
                <a:solidFill>
                  <a:srgbClr val="3C78D8"/>
                </a:solidFill>
                <a:latin typeface="IBM Plex Sans"/>
                <a:ea typeface="IBM Plex Sans"/>
                <a:cs typeface="IBM Plex Sans"/>
                <a:sym typeface="IBM Plex Sans"/>
              </a:rPr>
              <a:t>- 20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Reflecting and refining</a:t>
            </a:r>
            <a:r>
              <a:rPr lang="en" sz="1100">
                <a:solidFill>
                  <a:srgbClr val="3C78D8"/>
                </a:solidFill>
                <a:latin typeface="IBM Plex Sans"/>
                <a:ea typeface="IBM Plex Sans"/>
                <a:cs typeface="IBM Plex Sans"/>
                <a:sym typeface="IBM Plex Sans"/>
              </a:rPr>
              <a:t>- 10 Min</a:t>
            </a:r>
            <a:endParaRPr sz="1100">
              <a:solidFill>
                <a:srgbClr val="000000"/>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54" name="Google Shape;54;p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grpSp>
        <p:nvGrpSpPr>
          <p:cNvPr id="55" name="Google Shape;55;p4"/>
          <p:cNvGrpSpPr/>
          <p:nvPr/>
        </p:nvGrpSpPr>
        <p:grpSpPr>
          <a:xfrm>
            <a:off x="0" y="7094781"/>
            <a:ext cx="10692000" cy="465069"/>
            <a:chOff x="0" y="7094781"/>
            <a:chExt cx="10692000" cy="465069"/>
          </a:xfrm>
        </p:grpSpPr>
        <p:grpSp>
          <p:nvGrpSpPr>
            <p:cNvPr id="56" name="Google Shape;56;p4"/>
            <p:cNvGrpSpPr/>
            <p:nvPr/>
          </p:nvGrpSpPr>
          <p:grpSpPr>
            <a:xfrm>
              <a:off x="0" y="7094781"/>
              <a:ext cx="10692000" cy="465069"/>
              <a:chOff x="0" y="7094781"/>
              <a:chExt cx="10692000" cy="465069"/>
            </a:xfrm>
          </p:grpSpPr>
          <p:sp>
            <p:nvSpPr>
              <p:cNvPr id="57" name="Google Shape;57;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9" name="Google Shape;59;p4"/>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60" name="Google Shape;60;p4"/>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pic>
        <p:nvPicPr>
          <p:cNvPr id="66" name="Google Shape;66;p5"/>
          <p:cNvPicPr preferRelativeResize="0"/>
          <p:nvPr/>
        </p:nvPicPr>
        <p:blipFill rotWithShape="1">
          <a:blip r:embed="rId3">
            <a:alphaModFix/>
          </a:blip>
          <a:srcRect b="0" l="4745" r="2926" t="0"/>
          <a:stretch/>
        </p:blipFill>
        <p:spPr>
          <a:xfrm>
            <a:off x="607513" y="893061"/>
            <a:ext cx="9476974" cy="5773874"/>
          </a:xfrm>
          <a:prstGeom prst="rect">
            <a:avLst/>
          </a:prstGeom>
          <a:noFill/>
          <a:ln>
            <a:noFill/>
          </a:ln>
        </p:spPr>
      </p:pic>
      <p:grpSp>
        <p:nvGrpSpPr>
          <p:cNvPr id="67" name="Google Shape;67;p5"/>
          <p:cNvGrpSpPr/>
          <p:nvPr/>
        </p:nvGrpSpPr>
        <p:grpSpPr>
          <a:xfrm>
            <a:off x="0" y="7094781"/>
            <a:ext cx="10692000" cy="465069"/>
            <a:chOff x="0" y="7094781"/>
            <a:chExt cx="10692000" cy="465069"/>
          </a:xfrm>
        </p:grpSpPr>
        <p:grpSp>
          <p:nvGrpSpPr>
            <p:cNvPr id="68" name="Google Shape;68;p5"/>
            <p:cNvGrpSpPr/>
            <p:nvPr/>
          </p:nvGrpSpPr>
          <p:grpSpPr>
            <a:xfrm>
              <a:off x="0" y="7094781"/>
              <a:ext cx="10692000" cy="465069"/>
              <a:chOff x="0" y="7094781"/>
              <a:chExt cx="10692000" cy="465069"/>
            </a:xfrm>
          </p:grpSpPr>
          <p:sp>
            <p:nvSpPr>
              <p:cNvPr id="69" name="Google Shape;69;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71" name="Google Shape;71;p5"/>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72" name="Google Shape;72;p5"/>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pic>
        <p:nvPicPr>
          <p:cNvPr id="78" name="Google Shape;78;p6"/>
          <p:cNvPicPr preferRelativeResize="0"/>
          <p:nvPr/>
        </p:nvPicPr>
        <p:blipFill rotWithShape="1">
          <a:blip r:embed="rId3">
            <a:alphaModFix/>
          </a:blip>
          <a:srcRect b="8587" l="0" r="0" t="17953"/>
          <a:stretch/>
        </p:blipFill>
        <p:spPr>
          <a:xfrm>
            <a:off x="2148376" y="800104"/>
            <a:ext cx="6084749" cy="5959820"/>
          </a:xfrm>
          <a:prstGeom prst="rect">
            <a:avLst/>
          </a:prstGeom>
          <a:noFill/>
          <a:ln>
            <a:noFill/>
          </a:ln>
        </p:spPr>
      </p:pic>
      <p:grpSp>
        <p:nvGrpSpPr>
          <p:cNvPr id="79" name="Google Shape;79;p6"/>
          <p:cNvGrpSpPr/>
          <p:nvPr/>
        </p:nvGrpSpPr>
        <p:grpSpPr>
          <a:xfrm>
            <a:off x="0" y="7094781"/>
            <a:ext cx="10692000" cy="465069"/>
            <a:chOff x="0" y="7094781"/>
            <a:chExt cx="10692000" cy="465069"/>
          </a:xfrm>
        </p:grpSpPr>
        <p:grpSp>
          <p:nvGrpSpPr>
            <p:cNvPr id="80" name="Google Shape;80;p6"/>
            <p:cNvGrpSpPr/>
            <p:nvPr/>
          </p:nvGrpSpPr>
          <p:grpSpPr>
            <a:xfrm>
              <a:off x="0" y="7094781"/>
              <a:ext cx="10692000" cy="465069"/>
              <a:chOff x="0" y="7094781"/>
              <a:chExt cx="10692000" cy="465069"/>
            </a:xfrm>
          </p:grpSpPr>
          <p:sp>
            <p:nvSpPr>
              <p:cNvPr id="81" name="Google Shape;81;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83" name="Google Shape;83;p6"/>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84" name="Google Shape;84;p6"/>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aphicFrame>
        <p:nvGraphicFramePr>
          <p:cNvPr id="89" name="Google Shape;89;p7"/>
          <p:cNvGraphicFramePr/>
          <p:nvPr/>
        </p:nvGraphicFramePr>
        <p:xfrm>
          <a:off x="442158" y="757650"/>
          <a:ext cx="3000000" cy="3000000"/>
        </p:xfrm>
        <a:graphic>
          <a:graphicData uri="http://schemas.openxmlformats.org/drawingml/2006/table">
            <a:tbl>
              <a:tblPr>
                <a:noFill/>
                <a:tableStyleId>{9B1E8FFB-CA8B-4242-ACDB-2B63839A12B3}</a:tableStyleId>
              </a:tblPr>
              <a:tblGrid>
                <a:gridCol w="1955525"/>
                <a:gridCol w="1955525"/>
                <a:gridCol w="1955525"/>
                <a:gridCol w="1955525"/>
                <a:gridCol w="1955525"/>
              </a:tblGrid>
              <a:tr h="391200">
                <a:tc gridSpan="2">
                  <a:txBody>
                    <a:bodyPr/>
                    <a:lstStyle/>
                    <a:p>
                      <a:pPr indent="0" lvl="0" marL="0" rtl="0" algn="l">
                        <a:spcBef>
                          <a:spcPts val="0"/>
                        </a:spcBef>
                        <a:spcAft>
                          <a:spcPts val="0"/>
                        </a:spcAft>
                        <a:buNone/>
                      </a:pPr>
                      <a:r>
                        <a:rPr b="1" lang="en" sz="1100">
                          <a:latin typeface="IBM Plex Sans"/>
                          <a:ea typeface="IBM Plex Sans"/>
                          <a:cs typeface="IBM Plex Sans"/>
                          <a:sym typeface="IBM Plex Sans"/>
                        </a:rPr>
                        <a:t>Start Up:</a:t>
                      </a:r>
                      <a:endParaRPr b="1"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gridSpan="2">
                  <a:txBody>
                    <a:bodyPr/>
                    <a:lstStyle/>
                    <a:p>
                      <a:pPr indent="0" lvl="0" marL="0" rtl="0" algn="l">
                        <a:spcBef>
                          <a:spcPts val="0"/>
                        </a:spcBef>
                        <a:spcAft>
                          <a:spcPts val="0"/>
                        </a:spcAft>
                        <a:buNone/>
                      </a:pPr>
                      <a:r>
                        <a:rPr b="1" lang="en" sz="1100">
                          <a:latin typeface="IBM Plex Sans"/>
                          <a:ea typeface="IBM Plex Sans"/>
                          <a:cs typeface="IBM Plex Sans"/>
                          <a:sym typeface="IBM Plex Sans"/>
                        </a:rPr>
                        <a:t>Domain:</a:t>
                      </a:r>
                      <a:endParaRPr b="1"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Stage:</a:t>
                      </a:r>
                      <a:endParaRPr sz="11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6525">
                <a:tc row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Problem</a:t>
                      </a:r>
                      <a:r>
                        <a:rPr b="1" lang="en" sz="1200">
                          <a:solidFill>
                            <a:schemeClr val="dk1"/>
                          </a:solidFill>
                          <a:latin typeface="IBM Plex Sans"/>
                          <a:ea typeface="IBM Plex Sans"/>
                          <a:cs typeface="IBM Plex Sans"/>
                          <a:sym typeface="IBM Plex Sans"/>
                        </a:rPr>
                        <a:t> </a:t>
                      </a:r>
                      <a:endParaRPr b="1"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800">
                          <a:latin typeface="IBM Plex Sans"/>
                          <a:ea typeface="IBM Plex Sans"/>
                          <a:cs typeface="IBM Plex Sans"/>
                          <a:sym typeface="IBM Plex Sans"/>
                        </a:rPr>
                        <a:t>What are your Top 1-3 Problems for Customers/Users?</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None/>
                      </a:pPr>
                      <a:r>
                        <a:t/>
                      </a:r>
                      <a:endParaRPr sz="8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Solution</a:t>
                      </a:r>
                      <a:r>
                        <a:rPr b="1" lang="en" sz="1200">
                          <a:solidFill>
                            <a:schemeClr val="dk1"/>
                          </a:solidFill>
                          <a:latin typeface="IBM Plex Sans"/>
                          <a:ea typeface="IBM Plex Sans"/>
                          <a:cs typeface="IBM Plex Sans"/>
                          <a:sym typeface="IBM Plex Sans"/>
                        </a:rPr>
                        <a:t> </a:t>
                      </a:r>
                      <a:endParaRPr b="1"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solutions proposed by you to these problems?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Unique Value Proposition</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your single, compelling message stating why you are different and worth paying attention to?</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Unfair Advantage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something that your have that cannot be bought or copied?</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Customer Segments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is the profile of your target customers/users? </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96525">
                <a:tc vMerge="1"/>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Key Metrics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key numbers that tell you how your business is doing?</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Channels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the paths between you and customers (inbound &amp; outbound)?</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517800">
                <a:tc grid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Cost Structure </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your fixed and variable costs?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vMerge="1"/>
                <a:tc gridSpan="2">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Revenue Streams</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lang="en" sz="800">
                          <a:solidFill>
                            <a:schemeClr val="dk1"/>
                          </a:solidFill>
                          <a:latin typeface="IBM Plex Sans"/>
                          <a:ea typeface="IBM Plex Sans"/>
                          <a:cs typeface="IBM Plex Sans"/>
                          <a:sym typeface="IBM Plex Sans"/>
                        </a:rPr>
                        <a:t>What are your revenue streams?</a:t>
                      </a:r>
                      <a:endParaRPr sz="8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
        <p:nvSpPr>
          <p:cNvPr id="90" name="Google Shape;90;p7"/>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STARTUP CANVAS</a:t>
            </a:r>
            <a:endParaRPr sz="1800">
              <a:latin typeface="IBM Plex Sans"/>
              <a:ea typeface="IBM Plex Sans"/>
              <a:cs typeface="IBM Plex Sans"/>
              <a:sym typeface="IBM Plex Sans"/>
            </a:endParaRPr>
          </a:p>
        </p:txBody>
      </p:sp>
      <p:sp>
        <p:nvSpPr>
          <p:cNvPr id="91" name="Google Shape;91;p7"/>
          <p:cNvSpPr txBox="1"/>
          <p:nvPr/>
        </p:nvSpPr>
        <p:spPr>
          <a:xfrm>
            <a:off x="457200"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well do you understand these problems? What is your top priority?</a:t>
            </a:r>
            <a:endParaRPr sz="800">
              <a:solidFill>
                <a:srgbClr val="3C78D8"/>
              </a:solidFill>
              <a:latin typeface="IBM Plex Sans"/>
              <a:ea typeface="IBM Plex Sans"/>
              <a:cs typeface="IBM Plex Sans"/>
              <a:sym typeface="IBM Plex Sans"/>
            </a:endParaRPr>
          </a:p>
        </p:txBody>
      </p:sp>
      <p:sp>
        <p:nvSpPr>
          <p:cNvPr id="92" name="Google Shape;92;p7"/>
          <p:cNvSpPr txBox="1"/>
          <p:nvPr/>
        </p:nvSpPr>
        <p:spPr>
          <a:xfrm>
            <a:off x="2397675"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Are your key metrics working well for you? What is your top priority?</a:t>
            </a:r>
            <a:endParaRPr sz="800">
              <a:solidFill>
                <a:srgbClr val="3C78D8"/>
              </a:solidFill>
              <a:latin typeface="IBM Plex Sans"/>
              <a:ea typeface="IBM Plex Sans"/>
              <a:cs typeface="IBM Plex Sans"/>
              <a:sym typeface="IBM Plex Sans"/>
            </a:endParaRPr>
          </a:p>
        </p:txBody>
      </p:sp>
      <p:sp>
        <p:nvSpPr>
          <p:cNvPr id="93" name="Google Shape;93;p7"/>
          <p:cNvSpPr txBox="1"/>
          <p:nvPr/>
        </p:nvSpPr>
        <p:spPr>
          <a:xfrm>
            <a:off x="457200" y="6731365"/>
            <a:ext cx="38808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Are your comfortable about your cost structure? What is your top priority?</a:t>
            </a:r>
            <a:endParaRPr sz="800">
              <a:solidFill>
                <a:srgbClr val="3C78D8"/>
              </a:solidFill>
              <a:latin typeface="IBM Plex Sans"/>
              <a:ea typeface="IBM Plex Sans"/>
              <a:cs typeface="IBM Plex Sans"/>
              <a:sym typeface="IBM Plex Sans"/>
            </a:endParaRPr>
          </a:p>
        </p:txBody>
      </p:sp>
      <p:sp>
        <p:nvSpPr>
          <p:cNvPr id="94" name="Google Shape;94;p7"/>
          <p:cNvSpPr txBox="1"/>
          <p:nvPr/>
        </p:nvSpPr>
        <p:spPr>
          <a:xfrm>
            <a:off x="2412705" y="2926705"/>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confident are you of your solution? What is your top priority?</a:t>
            </a:r>
            <a:endParaRPr sz="800">
              <a:solidFill>
                <a:srgbClr val="3C78D8"/>
              </a:solidFill>
              <a:latin typeface="IBM Plex Sans"/>
              <a:ea typeface="IBM Plex Sans"/>
              <a:cs typeface="IBM Plex Sans"/>
              <a:sym typeface="IBM Plex Sans"/>
            </a:endParaRPr>
          </a:p>
        </p:txBody>
      </p:sp>
      <p:sp>
        <p:nvSpPr>
          <p:cNvPr id="95" name="Google Shape;95;p7"/>
          <p:cNvSpPr txBox="1"/>
          <p:nvPr/>
        </p:nvSpPr>
        <p:spPr>
          <a:xfrm>
            <a:off x="6308725"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well are your channels working? What is your top priority?</a:t>
            </a:r>
            <a:endParaRPr sz="800">
              <a:solidFill>
                <a:srgbClr val="3C78D8"/>
              </a:solidFill>
              <a:latin typeface="IBM Plex Sans"/>
              <a:ea typeface="IBM Plex Sans"/>
              <a:cs typeface="IBM Plex Sans"/>
              <a:sym typeface="IBM Plex Sans"/>
            </a:endParaRPr>
          </a:p>
        </p:txBody>
      </p:sp>
      <p:sp>
        <p:nvSpPr>
          <p:cNvPr id="96" name="Google Shape;96;p7"/>
          <p:cNvSpPr txBox="1"/>
          <p:nvPr/>
        </p:nvSpPr>
        <p:spPr>
          <a:xfrm>
            <a:off x="6323755" y="2926705"/>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Is your Unfair Advantage strong enough? What is your top priority?</a:t>
            </a:r>
            <a:endParaRPr sz="800">
              <a:solidFill>
                <a:srgbClr val="3C78D8"/>
              </a:solidFill>
              <a:latin typeface="IBM Plex Sans"/>
              <a:ea typeface="IBM Plex Sans"/>
              <a:cs typeface="IBM Plex Sans"/>
              <a:sym typeface="IBM Plex Sans"/>
            </a:endParaRPr>
          </a:p>
        </p:txBody>
      </p:sp>
      <p:sp>
        <p:nvSpPr>
          <p:cNvPr id="97" name="Google Shape;97;p7"/>
          <p:cNvSpPr txBox="1"/>
          <p:nvPr/>
        </p:nvSpPr>
        <p:spPr>
          <a:xfrm>
            <a:off x="8264250" y="5119289"/>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How well do you understand these segments? What is your top priority?</a:t>
            </a:r>
            <a:endParaRPr sz="800">
              <a:solidFill>
                <a:srgbClr val="3C78D8"/>
              </a:solidFill>
              <a:latin typeface="IBM Plex Sans"/>
              <a:ea typeface="IBM Plex Sans"/>
              <a:cs typeface="IBM Plex Sans"/>
              <a:sym typeface="IBM Plex Sans"/>
            </a:endParaRPr>
          </a:p>
        </p:txBody>
      </p:sp>
      <p:sp>
        <p:nvSpPr>
          <p:cNvPr id="98" name="Google Shape;98;p7"/>
          <p:cNvSpPr txBox="1"/>
          <p:nvPr/>
        </p:nvSpPr>
        <p:spPr>
          <a:xfrm>
            <a:off x="6323750" y="6731365"/>
            <a:ext cx="38808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Are you comfortable about your revenue streams? What is your top priority?</a:t>
            </a:r>
            <a:endParaRPr sz="800">
              <a:solidFill>
                <a:srgbClr val="3C78D8"/>
              </a:solidFill>
              <a:latin typeface="IBM Plex Sans"/>
              <a:ea typeface="IBM Plex Sans"/>
              <a:cs typeface="IBM Plex Sans"/>
              <a:sym typeface="IBM Plex Sans"/>
            </a:endParaRPr>
          </a:p>
        </p:txBody>
      </p:sp>
      <p:sp>
        <p:nvSpPr>
          <p:cNvPr id="99" name="Google Shape;99;p7"/>
          <p:cNvSpPr txBox="1"/>
          <p:nvPr/>
        </p:nvSpPr>
        <p:spPr>
          <a:xfrm>
            <a:off x="4360775" y="6638080"/>
            <a:ext cx="19404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Q: </a:t>
            </a:r>
            <a:r>
              <a:rPr lang="en" sz="800">
                <a:solidFill>
                  <a:srgbClr val="3C78D8"/>
                </a:solidFill>
                <a:latin typeface="IBM Plex Sans"/>
                <a:ea typeface="IBM Plex Sans"/>
                <a:cs typeface="IBM Plex Sans"/>
                <a:sym typeface="IBM Plex Sans"/>
              </a:rPr>
              <a:t>Is your Unique Value Proposition compelling? What is your top priority?</a:t>
            </a:r>
            <a:endParaRPr sz="800">
              <a:solidFill>
                <a:srgbClr val="3C78D8"/>
              </a:solidFill>
              <a:latin typeface="IBM Plex Sans"/>
              <a:ea typeface="IBM Plex Sans"/>
              <a:cs typeface="IBM Plex Sans"/>
              <a:sym typeface="IBM Plex Sans"/>
            </a:endParaRPr>
          </a:p>
        </p:txBody>
      </p:sp>
      <p:grpSp>
        <p:nvGrpSpPr>
          <p:cNvPr id="100" name="Google Shape;100;p7"/>
          <p:cNvGrpSpPr/>
          <p:nvPr/>
        </p:nvGrpSpPr>
        <p:grpSpPr>
          <a:xfrm>
            <a:off x="0" y="7094781"/>
            <a:ext cx="10692000" cy="465069"/>
            <a:chOff x="0" y="7094781"/>
            <a:chExt cx="10692000" cy="465069"/>
          </a:xfrm>
        </p:grpSpPr>
        <p:grpSp>
          <p:nvGrpSpPr>
            <p:cNvPr id="101" name="Google Shape;101;p7"/>
            <p:cNvGrpSpPr/>
            <p:nvPr/>
          </p:nvGrpSpPr>
          <p:grpSpPr>
            <a:xfrm>
              <a:off x="0" y="7094781"/>
              <a:ext cx="10692000" cy="465069"/>
              <a:chOff x="0" y="7094781"/>
              <a:chExt cx="10692000" cy="465069"/>
            </a:xfrm>
          </p:grpSpPr>
          <p:sp>
            <p:nvSpPr>
              <p:cNvPr id="102" name="Google Shape;102;p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104" name="Google Shape;104;p7"/>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105" name="Google Shape;105;p7"/>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