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7560000" cx="10692000"/>
  <p:notesSz cx="7560000" cy="10692000"/>
  <p:embeddedFontLst>
    <p:embeddedFont>
      <p:font typeface="IBM Plex Sans"/>
      <p:regular r:id="rId11"/>
      <p:bold r:id="rId12"/>
      <p:italic r:id="rId13"/>
      <p:boldItalic r:id="rId14"/>
    </p:embeddedFont>
    <p:embeddedFont>
      <p:font typeface="IBM Plex Sans Ligh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4079668-45DE-4FB6-8396-874AD71AC01A}">
  <a:tblStyle styleId="{24079668-45DE-4FB6-8396-874AD71AC0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regular.fntdata"/><Relationship Id="rId10" Type="http://schemas.openxmlformats.org/officeDocument/2006/relationships/slide" Target="slides/slide4.xml"/><Relationship Id="rId13" Type="http://schemas.openxmlformats.org/officeDocument/2006/relationships/font" Target="fonts/IBMPlexSans-italic.fntdata"/><Relationship Id="rId12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IBMPlexSansLight-regular.fntdata"/><Relationship Id="rId14" Type="http://schemas.openxmlformats.org/officeDocument/2006/relationships/font" Target="fonts/IBMPlexSans-boldItalic.fntdata"/><Relationship Id="rId17" Type="http://schemas.openxmlformats.org/officeDocument/2006/relationships/font" Target="fonts/IBMPlexSansLight-italic.fntdata"/><Relationship Id="rId16" Type="http://schemas.openxmlformats.org/officeDocument/2006/relationships/font" Target="fonts/IBMPlexSans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IBMPlex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5bece476_0_207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5bece476_0_2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45bece476_0_211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45bece476_0_2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5bece476_0_213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5bece476_0_2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5bece476_0_215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5bece476_0_2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90762" y="516105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PRIORITISE &amp; PICK IDEAS 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924825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3970049" y="1012164"/>
            <a:ext cx="3151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 </a:t>
            </a:r>
            <a:endParaRPr>
              <a:solidFill>
                <a:srgbClr val="3C78D8"/>
              </a:solidFill>
            </a:endParaRPr>
          </a:p>
        </p:txBody>
      </p:sp>
      <p:graphicFrame>
        <p:nvGraphicFramePr>
          <p:cNvPr id="58" name="Google Shape;58;p13"/>
          <p:cNvGraphicFramePr/>
          <p:nvPr/>
        </p:nvGraphicFramePr>
        <p:xfrm>
          <a:off x="4089601" y="1446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{24079668-45DE-4FB6-8396-874AD71AC01A}</a:tableStyleId>
              </a:tblPr>
              <a:tblGrid>
                <a:gridCol w="2124425"/>
                <a:gridCol w="384875"/>
                <a:gridCol w="382850"/>
                <a:gridCol w="415225"/>
              </a:tblGrid>
              <a:tr h="31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Ideas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solves for the problem or opportunity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reflects the  insights and learnings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Users will find it desirable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team is excited about it</a:t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Will learn something important through it</a:t>
                      </a:r>
                      <a:endParaRPr b="1" sz="7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0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7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" name="Google Shape;59;p13"/>
          <p:cNvSpPr/>
          <p:nvPr/>
        </p:nvSpPr>
        <p:spPr>
          <a:xfrm>
            <a:off x="4836363" y="393539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184325" y="4283324"/>
            <a:ext cx="17010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Criteria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Criteria for the prioritisation matrix and/or the prioritisation grid (2x2).  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996250" y="393539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344225" y="4283323"/>
            <a:ext cx="17010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Organise and map: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ideas for prioritisation on the chosen framework.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9137550" y="393539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8485513" y="4283330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Vote/Score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Input: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Against each idea give  a score or simply vote.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921863" y="520732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193626" y="553900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Scores &amp; Sums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scores under each of the criteria on the matrix.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7005550" y="520732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353513" y="553900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Rank &amp; Choice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top ranked ideas as per the scores to take forward into the first round of prototyping.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9146850" y="520732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8494825" y="5539001"/>
            <a:ext cx="17010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2X2 GRID 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on the prioritisation grid to a macro - impact (on user experience or need) and feasibility (technology, resources, skills) map - required to take decisions on ideas moving forward.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538113" y="1626138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choose the ideas to take forward into prototyping. To ensure that ideas are taken through a robust prioritisation process.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‘First Idea + Crazy Idea’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Research through secondary sources - academia, news, publications etc. Research through secondary sources - academia, news, publications etc.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73" name="Google Shape;73;p13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75" name="Google Shape;75;p13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76" name="Google Shape;76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13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79" name="Google Shape;79;p1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784600" y="1446050"/>
            <a:ext cx="2450100" cy="2152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3"/>
          <p:cNvGraphicFramePr/>
          <p:nvPr/>
        </p:nvGraphicFramePr>
        <p:xfrm>
          <a:off x="8446819" y="2030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{24079668-45DE-4FB6-8396-874AD71AC01A}</a:tableStyleId>
              </a:tblPr>
              <a:tblGrid>
                <a:gridCol w="562425"/>
                <a:gridCol w="559500"/>
              </a:tblGrid>
              <a:tr h="51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0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3"/>
          <p:cNvSpPr txBox="1"/>
          <p:nvPr/>
        </p:nvSpPr>
        <p:spPr>
          <a:xfrm>
            <a:off x="7783393" y="2352525"/>
            <a:ext cx="64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Feasibility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9571097" y="2337075"/>
            <a:ext cx="6417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Feasibility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597148" y="1661030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</a:t>
            </a:r>
            <a:endParaRPr b="1" sz="7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 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610049" y="3057226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</a:t>
            </a:r>
            <a:endParaRPr b="1" sz="7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Impact</a:t>
            </a:r>
            <a:endParaRPr sz="7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7780050" y="1012175"/>
            <a:ext cx="24501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Grid </a:t>
            </a:r>
            <a:endParaRPr>
              <a:solidFill>
                <a:srgbClr val="3C78D8"/>
              </a:solidFill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8603933" y="2196065"/>
            <a:ext cx="249066" cy="195118"/>
            <a:chOff x="1070775" y="3295213"/>
            <a:chExt cx="1012050" cy="702875"/>
          </a:xfrm>
        </p:grpSpPr>
        <p:sp>
          <p:nvSpPr>
            <p:cNvPr id="88" name="Google Shape;88;p13"/>
            <p:cNvSpPr/>
            <p:nvPr/>
          </p:nvSpPr>
          <p:spPr>
            <a:xfrm>
              <a:off x="1661325" y="32952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070775" y="372448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46650" y="1655557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Templates,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30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649550" y="1071325"/>
            <a:ext cx="3076800" cy="5254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3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15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Since there are multiple tools, a recommended flow could be -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Confirming Ideas to Prioritise 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Rapid Prioritisation of ideas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- 10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Prioritising ideas can be a messy and somewhat disruptive process. Be prepared to sacrifice in order to build consensus in discussion with a multi-disciplinary, diverse team. The prioritisation matrix is a good way to turn something that tends to be a subjective process into something a little more  objective and shared.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Only a select number of ideas should make it to prioritisation. The methods become cumbersome if there are lots of ideas to measure against each other.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 should be vocalised and imagined as they are being prioritised. A shared sense of ownership is critical.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prioritisation can be done between the strategic and tactical ideas. Either way, the focus should be on identifying a solution from the point of view of what addresses  user need.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490762" y="505616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PRIORITISE &amp; PICK IDEAS </a:t>
            </a:r>
            <a:endParaRPr/>
          </a:p>
        </p:txBody>
      </p:sp>
      <p:grpSp>
        <p:nvGrpSpPr>
          <p:cNvPr id="100" name="Google Shape;100;p1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01" name="Google Shape;101;p14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03" name="Google Shape;103;p14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04" name="Google Shape;10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14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7" name="Google Shape;107;p1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IDEA PRIORITISATION MATRIX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472475" y="905225"/>
            <a:ext cx="3083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Matrix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14" name="Google Shape;114;p15"/>
          <p:cNvGraphicFramePr/>
          <p:nvPr/>
        </p:nvGraphicFramePr>
        <p:xfrm>
          <a:off x="457175" y="1364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{24079668-45DE-4FB6-8396-874AD71AC01A}</a:tableStyleId>
              </a:tblPr>
              <a:tblGrid>
                <a:gridCol w="3099025"/>
                <a:gridCol w="1113100"/>
                <a:gridCol w="1113100"/>
                <a:gridCol w="1113100"/>
                <a:gridCol w="1113100"/>
                <a:gridCol w="1113100"/>
                <a:gridCol w="1113100"/>
              </a:tblGrid>
              <a:tr h="49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Ideas</a:t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6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solves for the problem or opportunity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reflects the  insights and learnings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Users will find it desirable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team is excited about it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Will learn something important through it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15" name="Google Shape;115;p1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16" name="Google Shape;116;p15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19" name="Google Shape;119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15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IDEA PRIORITISATION GRID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472475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 Prioritisation Grid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8" name="Google Shape;128;p1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29" name="Google Shape;129;p16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31" name="Google Shape;131;p16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32" name="Google Shape;13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16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35" name="Google Shape;135;p16"/>
          <p:cNvSpPr/>
          <p:nvPr/>
        </p:nvSpPr>
        <p:spPr>
          <a:xfrm>
            <a:off x="2991175" y="1571550"/>
            <a:ext cx="5023500" cy="517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6" name="Google Shape;136;p16"/>
          <p:cNvGraphicFramePr/>
          <p:nvPr/>
        </p:nvGraphicFramePr>
        <p:xfrm>
          <a:off x="3988681" y="25844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{24079668-45DE-4FB6-8396-874AD71AC01A}</a:tableStyleId>
              </a:tblPr>
              <a:tblGrid>
                <a:gridCol w="1518200"/>
                <a:gridCol w="1510300"/>
              </a:tblGrid>
              <a:tr h="1591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6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16"/>
          <p:cNvSpPr txBox="1"/>
          <p:nvPr/>
        </p:nvSpPr>
        <p:spPr>
          <a:xfrm>
            <a:off x="3050602" y="3975775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Feasibility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7138351" y="3975775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Feasibility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5094473" y="2077944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Impact 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5094474" y="5797376"/>
            <a:ext cx="8169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Low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Impact</a:t>
            </a:r>
            <a:endParaRPr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