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7560000" cy="10692000"/>
  <p:embeddedFontLst>
    <p:embeddedFont>
      <p:font typeface="IBM Plex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46">
          <p15:clr>
            <a:srgbClr val="A4A3A4"/>
          </p15:clr>
        </p15:guide>
        <p15:guide id="2" pos="5514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 pos="3109">
          <p15:clr>
            <a:srgbClr val="A4A3A4"/>
          </p15:clr>
        </p15:guide>
        <p15:guide id="5" pos="2880">
          <p15:clr>
            <a:srgbClr val="A4A3A4"/>
          </p15:clr>
        </p15:guide>
        <p15:guide id="6" orient="horz" pos="1274">
          <p15:clr>
            <a:srgbClr val="A4A3A4"/>
          </p15:clr>
        </p15:guide>
        <p15:guide id="7" pos="1911">
          <p15:clr>
            <a:srgbClr val="A4A3A4"/>
          </p15:clr>
        </p15:guide>
        <p15:guide id="8" pos="3894">
          <p15:clr>
            <a:srgbClr val="A4A3A4"/>
          </p15:clr>
        </p15:guide>
        <p15:guide id="9" pos="3676">
          <p15:clr>
            <a:srgbClr val="A4A3A4"/>
          </p15:clr>
        </p15:guide>
        <p15:guide id="10" pos="2032">
          <p15:clr>
            <a:srgbClr val="A4A3A4"/>
          </p15:clr>
        </p15:guide>
        <p15:guide id="11" pos="25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44D2AFC-0D9B-46F9-AC12-A06F85372148}">
  <a:tblStyle styleId="{144D2AFC-0D9B-46F9-AC12-A06F853721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6"/>
        <p:guide pos="5514"/>
        <p:guide pos="144" orient="horz"/>
        <p:guide pos="3109" orient="horz"/>
        <p:guide pos="2880"/>
        <p:guide pos="1274" orient="horz"/>
        <p:guide pos="1911"/>
        <p:guide pos="3894"/>
        <p:guide pos="3676"/>
        <p:guide pos="2032"/>
        <p:guide pos="252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IBMPlexSans-bold.fntdata"/><Relationship Id="rId10" Type="http://schemas.openxmlformats.org/officeDocument/2006/relationships/slide" Target="slides/slide3.xml"/><Relationship Id="rId21" Type="http://schemas.openxmlformats.org/officeDocument/2006/relationships/font" Target="fonts/IBMPlexSans-regular.fntdata"/><Relationship Id="rId13" Type="http://schemas.openxmlformats.org/officeDocument/2006/relationships/slide" Target="slides/slide6.xml"/><Relationship Id="rId24" Type="http://schemas.openxmlformats.org/officeDocument/2006/relationships/font" Target="fonts/IBMPlexSans-boldItalic.fntdata"/><Relationship Id="rId12" Type="http://schemas.openxmlformats.org/officeDocument/2006/relationships/slide" Target="slides/slide5.xml"/><Relationship Id="rId23" Type="http://schemas.openxmlformats.org/officeDocument/2006/relationships/font" Target="fonts/IBMPlex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1cf90a455_0_154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1cf90a455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0c670f8ba_0_159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0c670f8b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0c670f8ba_0_168:notes"/>
          <p:cNvSpPr/>
          <p:nvPr>
            <p:ph idx="2" type="sldImg"/>
          </p:nvPr>
        </p:nvSpPr>
        <p:spPr>
          <a:xfrm>
            <a:off x="420355" y="801900"/>
            <a:ext cx="672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0c670f8ba_0_168:notes"/>
          <p:cNvSpPr txBox="1"/>
          <p:nvPr>
            <p:ph idx="1" type="body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https://2017.ind.ie/ethical-design/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27d6c3c2_0_36:notes"/>
          <p:cNvSpPr/>
          <p:nvPr>
            <p:ph idx="2" type="sldImg"/>
          </p:nvPr>
        </p:nvSpPr>
        <p:spPr>
          <a:xfrm>
            <a:off x="420355" y="801900"/>
            <a:ext cx="672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027d6c3c2_0_36:notes"/>
          <p:cNvSpPr txBox="1"/>
          <p:nvPr>
            <p:ph idx="1" type="body"/>
          </p:nvPr>
        </p:nvSpPr>
        <p:spPr>
          <a:xfrm>
            <a:off x="756000" y="5078700"/>
            <a:ext cx="60480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https://2017.ind.ie/ethical-design/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0c670f8ba_0_177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0c670f8b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c670f8ba_0_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c670f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0c670f8ba_0_1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0c670f8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c670f8ba_0_215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c670f8ba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c670f8ba_0_223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c670f8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c670f8ba_0_46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c670f8b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https://2017.ind.ie/ethical-design/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0c670f8ba_0_244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0c670f8b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c670f8ba_0_252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c670f8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https://2017.ind.ie/ethical-design/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0c670f8ba_0_151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0c670f8b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72900" lIns="72900" spcFirstLastPara="1" rIns="72900" wrap="square" tIns="72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53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Char char="○"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Char char="■"/>
              <a:defRPr sz="3700"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Char char="○"/>
              <a:defRPr sz="4900"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Char char="■"/>
              <a:defRPr sz="4900"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72900" lIns="72900" spcFirstLastPara="1" rIns="72900" wrap="square" tIns="72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81" name="Google Shape;8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72900" lIns="72900" spcFirstLastPara="1" rIns="72900" wrap="square" tIns="72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100"/>
              <a:buChar char="●"/>
              <a:defRPr sz="1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100"/>
              <a:buChar char="○"/>
              <a:defRPr sz="1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100"/>
              <a:buChar char="■"/>
              <a:defRPr sz="1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100"/>
              <a:buChar char="●"/>
              <a:defRPr sz="1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100"/>
              <a:buChar char="○"/>
              <a:defRPr sz="1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100"/>
              <a:buChar char="■"/>
              <a:defRPr sz="1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100"/>
              <a:buChar char="●"/>
              <a:defRPr sz="1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100"/>
              <a:buChar char="○"/>
              <a:defRPr sz="1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100"/>
              <a:buChar char="■"/>
              <a:defRPr sz="121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00" lIns="72900" spcFirstLastPara="1" rIns="72900" wrap="square" tIns="72900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hyperlink" Target="https://ethics.org.au/ethical-by-design/" TargetMode="External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2017.ind.ie/ethical-design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1000" y="1988225"/>
            <a:ext cx="67335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&amp; Ethics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9" name="Google Shape;99;p2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25"/>
          <p:cNvGrpSpPr/>
          <p:nvPr/>
        </p:nvGrpSpPr>
        <p:grpSpPr>
          <a:xfrm>
            <a:off x="7462201" y="4812275"/>
            <a:ext cx="1068403" cy="288299"/>
            <a:chOff x="7462201" y="4812275"/>
            <a:chExt cx="1068403" cy="288299"/>
          </a:xfrm>
        </p:grpSpPr>
        <p:pic>
          <p:nvPicPr>
            <p:cNvPr id="101" name="Google Shape;10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20" cy="288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91000" y="2220450"/>
            <a:ext cx="7584900" cy="7026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 OTHER FRAMEWORKS &amp; RESOURCES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34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90" name="Google Shape;190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35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98" name="Google Shape;198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35"/>
          <p:cNvSpPr txBox="1"/>
          <p:nvPr/>
        </p:nvSpPr>
        <p:spPr>
          <a:xfrm>
            <a:off x="3072000" y="4711125"/>
            <a:ext cx="300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https://ethics.org.au/ethical-by-design/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8575" y="437725"/>
            <a:ext cx="6106852" cy="41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36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08" name="Google Shape;208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0" name="Google Shape;210;p36"/>
          <p:cNvPicPr preferRelativeResize="0"/>
          <p:nvPr/>
        </p:nvPicPr>
        <p:blipFill rotWithShape="1">
          <a:blip r:embed="rId5">
            <a:alphaModFix/>
          </a:blip>
          <a:srcRect b="8026" l="31350" r="32746" t="16112"/>
          <a:stretch/>
        </p:blipFill>
        <p:spPr>
          <a:xfrm>
            <a:off x="2787350" y="355862"/>
            <a:ext cx="3569299" cy="42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3072000" y="4711125"/>
            <a:ext cx="300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Source: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https://2017.ind.ie/ethical-design/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37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219" name="Google Shape;219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1152000" y="1465500"/>
            <a:ext cx="68403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latin typeface="IBM Plex Sans"/>
                <a:ea typeface="IBM Plex Sans"/>
                <a:cs typeface="IBM Plex Sans"/>
                <a:sym typeface="IBM Plex Sans"/>
              </a:rPr>
              <a:t>There are professions more harmful than industrial design but only a few of them. Advertising design, in persuading people to buy things they don`t need, with money they don`t have, in order to impress others who don`t care, is probably the phoniest field in existence today.</a:t>
            </a:r>
            <a:endParaRPr b="1" i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Victor Papanek | Design for the Real World</a:t>
            </a:r>
            <a:r>
              <a:rPr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i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09" name="Google Shape;109;p26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10" name="Google Shape;11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91000" y="967500"/>
            <a:ext cx="6139500" cy="3208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HAS THE POWER TO INFLUENCE. IT THEREFORE COMES WITH GREAT RESPONSIBILITY.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NUDGE, SWITCH, HOOK, GAMIFICATION, DESIGN WITH INTENT etc. ARE JUST SOME TOOLS TO EFFECT BEHAVIORS.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27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19" name="Google Shape;11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91000" y="1635750"/>
            <a:ext cx="6983700" cy="18720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THAT’S WHERE HUMAN-CENTERED DESIGN AIMS TO BE DIFFERENT.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28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28" name="Google Shape;12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/>
          <p:nvPr/>
        </p:nvSpPr>
        <p:spPr>
          <a:xfrm>
            <a:off x="0" y="-20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</a:endParaRPr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91000" y="1549475"/>
            <a:ext cx="2776200" cy="2217900"/>
          </a:xfrm>
          <a:prstGeom prst="rect">
            <a:avLst/>
          </a:prstGeom>
          <a:solidFill>
            <a:srgbClr val="3C78D8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IBM Plex Sans"/>
                <a:ea typeface="IBM Plex Sans"/>
                <a:cs typeface="IBM Plex Sans"/>
                <a:sym typeface="IBM Plex Sans"/>
              </a:rPr>
              <a:t>EMPATHY</a:t>
            </a:r>
            <a:endParaRPr b="1" sz="2400">
              <a:solidFill>
                <a:srgbClr val="C9DAF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quality of understanding someone’s joys, pains and anxieties without judging them. The commitment to making time and effort understand someone’s context first hand.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9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8" name="Google Shape;138;p29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39" name="Google Shape;13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3239815" y="1549475"/>
            <a:ext cx="2776200" cy="2217900"/>
          </a:xfrm>
          <a:prstGeom prst="rect">
            <a:avLst/>
          </a:prstGeom>
          <a:solidFill>
            <a:srgbClr val="3C78D8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EXPERIENCE CENTERED</a:t>
            </a:r>
            <a:endParaRPr b="1" sz="2400">
              <a:solidFill>
                <a:srgbClr val="C9DAF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quality of thinking of solutions as end to end journeys that people go through, and a desire to elevate moments.</a:t>
            </a:r>
            <a:endParaRPr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6092215" y="1549475"/>
            <a:ext cx="2776200" cy="2217900"/>
          </a:xfrm>
          <a:prstGeom prst="rect">
            <a:avLst/>
          </a:prstGeom>
          <a:solidFill>
            <a:srgbClr val="3C78D8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9DAF8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PARTICIPATORY</a:t>
            </a:r>
            <a:endParaRPr b="1" sz="2400">
              <a:solidFill>
                <a:srgbClr val="C9DAF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quality of including diverse opinions and skills in the process of identifying, building and assessing solutions. </a:t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391000" y="842675"/>
            <a:ext cx="5771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BE GUIDED BY THESE QUALITIES..</a:t>
            </a:r>
            <a:endParaRPr sz="2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547750" y="1294500"/>
            <a:ext cx="7922400" cy="3022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 TYPICAL ETHICAL DILEMMAS </a:t>
            </a:r>
            <a:endParaRPr sz="2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Char char="●"/>
            </a:pPr>
            <a:r>
              <a:rPr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is the line between collecting data and breaching privacy and trust?</a:t>
            </a:r>
            <a:endParaRPr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Char char="●"/>
            </a:pPr>
            <a:r>
              <a:rPr lang="en" sz="14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is the line between building habitual use and encouraging user addiction?</a:t>
            </a:r>
            <a:endParaRPr sz="14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is the line between letting users customise experience (like notifications), and providing standard non-negotiables?</a:t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</a:pPr>
            <a:r>
              <a:rPr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is the line between revenue generation and encouraging consumers to spend their time, energy and money on things they may not always need?</a:t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THESE ARE JUST SOME QUESTIONS...</a:t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3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362489" y="4834505"/>
            <a:ext cx="4216500" cy="266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INNOVATION LAB</a:t>
            </a:r>
            <a:r>
              <a:rPr b="1" lang="en" sz="5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| BOOTCAMP TWO </a:t>
            </a:r>
            <a:endParaRPr b="1" sz="5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p30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30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53" name="Google Shape;153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150" y="1874250"/>
            <a:ext cx="9144000" cy="1395000"/>
          </a:xfrm>
          <a:prstGeom prst="rect">
            <a:avLst/>
          </a:prstGeom>
          <a:solidFill>
            <a:srgbClr val="6D9EEB"/>
          </a:solidFill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DOES ONE KNOW IF ITS A DILEMMA OR NOT?</a:t>
            </a:r>
            <a:endParaRPr b="1" sz="36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0" name="Google Shape;160;p31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31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62" name="Google Shape;162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2"/>
          <p:cNvGraphicFramePr/>
          <p:nvPr/>
        </p:nvGraphicFramePr>
        <p:xfrm>
          <a:off x="2087704" y="13080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{144D2AFC-0D9B-46F9-AC12-A06F85372148}</a:tableStyleId>
              </a:tblPr>
              <a:tblGrid>
                <a:gridCol w="1563575"/>
                <a:gridCol w="1563575"/>
                <a:gridCol w="1563575"/>
              </a:tblGrid>
              <a:tr h="3652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Ethical Decision Matrix</a:t>
                      </a:r>
                      <a:endParaRPr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65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Good for User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Tailor for Business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Adopt Immediately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</a:tr>
              <a:tr h="53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 for User</a:t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Avoid Immediately</a:t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Tailor for User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</a:tr>
              <a:tr h="491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 for Business</a:t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Good for Business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62250" marB="62250" marR="78200" marL="7820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467063" y="3839275"/>
            <a:ext cx="7932000" cy="4302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 THIS SIMPLE FRAMEWORK NEXT TIME YOU ARE FACED WITH A CHALLENGE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2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72" name="Google Shape;1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91000" y="1257450"/>
            <a:ext cx="7171200" cy="28953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WHERE AND WHEN HAVE YOU FELT AN ETHICAL DILEMMA IN YOUR BUSINESS OR ORGANISATION?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DID YOU TACKLE IT? WHAT CAN WE ALL LEARN FROM YOUR EXPERIENCES?</a:t>
            </a:r>
            <a:endParaRPr b="1" sz="36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150" y="4773075"/>
            <a:ext cx="9144000" cy="37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33"/>
          <p:cNvGrpSpPr/>
          <p:nvPr/>
        </p:nvGrpSpPr>
        <p:grpSpPr>
          <a:xfrm>
            <a:off x="7462201" y="4812275"/>
            <a:ext cx="1068401" cy="288301"/>
            <a:chOff x="7462201" y="4812275"/>
            <a:chExt cx="1068401" cy="288301"/>
          </a:xfrm>
        </p:grpSpPr>
        <p:pic>
          <p:nvPicPr>
            <p:cNvPr id="181" name="Google Shape;18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5884" y="4812275"/>
              <a:ext cx="334718" cy="28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62201" y="4846024"/>
              <a:ext cx="645825" cy="225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