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7560000" cy="10692000"/>
  <p:embeddedFontLst>
    <p:embeddedFont>
      <p:font typeface="IBM Plex Sans"/>
      <p:regular r:id="rId21"/>
      <p:bold r:id="rId22"/>
      <p:italic r:id="rId23"/>
      <p:boldItalic r:id="rId24"/>
    </p:embeddedFont>
    <p:embeddedFont>
      <p:font typeface="IBM Plex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6">
          <p15:clr>
            <a:srgbClr val="A4A3A4"/>
          </p15:clr>
        </p15:guide>
        <p15:guide id="2" pos="5514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3676">
          <p15:clr>
            <a:srgbClr val="A4A3A4"/>
          </p15:clr>
        </p15:guide>
        <p15:guide id="6" pos="3676">
          <p15:clr>
            <a:srgbClr val="A4A3A4"/>
          </p15:clr>
        </p15:guide>
        <p15:guide id="7" pos="2032">
          <p15:clr>
            <a:srgbClr val="A4A3A4"/>
          </p15:clr>
        </p15:guide>
        <p15:guide id="8" pos="42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4DEC1F-E62B-4AF7-AD22-9E094F30B2D6}">
  <a:tblStyle styleId="{E14DEC1F-E62B-4AF7-AD22-9E094F30B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6"/>
        <p:guide pos="5514"/>
        <p:guide pos="144" orient="horz"/>
        <p:guide pos="3109" orient="horz"/>
        <p:guide pos="3676"/>
        <p:guide pos="3676"/>
        <p:guide pos="2032"/>
        <p:guide pos="42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bold.fntdata"/><Relationship Id="rId21" Type="http://schemas.openxmlformats.org/officeDocument/2006/relationships/font" Target="fonts/IBMPlexSans-regular.fntdata"/><Relationship Id="rId24" Type="http://schemas.openxmlformats.org/officeDocument/2006/relationships/font" Target="fonts/IBMPlexSans-boldItalic.fntdata"/><Relationship Id="rId23" Type="http://schemas.openxmlformats.org/officeDocument/2006/relationships/font" Target="fonts/IBMPlex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Light-bold.fntdata"/><Relationship Id="rId25" Type="http://schemas.openxmlformats.org/officeDocument/2006/relationships/font" Target="fonts/IBMPlexSansLight-regular.fntdata"/><Relationship Id="rId28" Type="http://schemas.openxmlformats.org/officeDocument/2006/relationships/font" Target="fonts/IBMPlexSansLight-boldItalic.fntdata"/><Relationship Id="rId27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254c708e_0_891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254c708e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254c708e_0_77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254c708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254c708e_0_80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254c708e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254c708e_0_78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254c708e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254c708e_0_81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254c708e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254c708e_0_644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254c708e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254c708e_0_90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254c708e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254c708e_0_66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254c708e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254c708e_0_67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254c708e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254c708e_0_69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254c708e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254c708e_0_71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254c708e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254c708e_0_72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254c708e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254c708e_0_74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254c708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254c708e_0_75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254c708e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67200" y="1682650"/>
            <a:ext cx="7632300" cy="1777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introduce the SWITCH model as a framework to look at behaviour change.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SWITCH MODEL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67200" y="1015075"/>
            <a:ext cx="6268800" cy="33294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MOTIVATE THE ELEPHANT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GROW YOUR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PEOPLE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Cultivate a sense of identity and instill the growth mindset. Elevate them to bring about change by equipping them with the knowledge and skills and most importantly, the confidence to complete change.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provide confidence to people? How do we equip them with skills, knowledge, tools which are helpful to them?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68" name="Google Shape;168;p22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2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2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TWEAK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ENVIRONMENT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the situation changes, the behavior changes. So change the situation. Observe, explore and tackle bottlenecks.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can we realise behaviour change by changing something about the context, situation, and journey itself? What can we simplify and create ease of use?</a:t>
            </a:r>
            <a:endParaRPr sz="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795838" y="1167299"/>
            <a:ext cx="1771692" cy="969790"/>
            <a:chOff x="4706925" y="1167225"/>
            <a:chExt cx="1813400" cy="942550"/>
          </a:xfrm>
        </p:grpSpPr>
        <p:pic>
          <p:nvPicPr>
            <p:cNvPr id="186" name="Google Shape;186;p23"/>
            <p:cNvPicPr preferRelativeResize="0"/>
            <p:nvPr/>
          </p:nvPicPr>
          <p:blipFill rotWithShape="1">
            <a:blip r:embed="rId5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3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991200" y="1359297"/>
              <a:ext cx="501000" cy="2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HABITS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behavior is habitual, it’s “free” and doesn’t tax the Rider. Look for ways to encourage habits. Habits help build long term change.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facilitate new behaviours to become habits? How do we make it consistent? How do we make it visible and accountable?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4795838" y="1167299"/>
            <a:ext cx="1771692" cy="969790"/>
            <a:chOff x="4706925" y="1167225"/>
            <a:chExt cx="1813400" cy="942550"/>
          </a:xfrm>
        </p:grpSpPr>
        <p:pic>
          <p:nvPicPr>
            <p:cNvPr id="196" name="Google Shape;196;p24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4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4"/>
          <p:cNvSpPr/>
          <p:nvPr/>
        </p:nvSpPr>
        <p:spPr>
          <a:xfrm>
            <a:off x="6050575" y="1364922"/>
            <a:ext cx="4896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RALLY THE HERD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Behavior is contagious. Help it spread. Get people involved. Move it beyond individuals. Get changed recognised and adopted by other people.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spread the behaviour from individuals to a group? How do we get sanction from others? How do we get others excited?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09" name="Google Shape;209;p25"/>
          <p:cNvGrpSpPr/>
          <p:nvPr/>
        </p:nvGrpSpPr>
        <p:grpSpPr>
          <a:xfrm>
            <a:off x="4795838" y="1167299"/>
            <a:ext cx="1771692" cy="969790"/>
            <a:chOff x="4706925" y="1167225"/>
            <a:chExt cx="1813400" cy="942550"/>
          </a:xfrm>
        </p:grpSpPr>
        <p:pic>
          <p:nvPicPr>
            <p:cNvPr id="210" name="Google Shape;210;p25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5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5"/>
          <p:cNvSpPr/>
          <p:nvPr/>
        </p:nvSpPr>
        <p:spPr>
          <a:xfrm>
            <a:off x="6050575" y="1364922"/>
            <a:ext cx="4896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2872526" y="-50"/>
            <a:ext cx="6271500" cy="480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185050" y="398900"/>
            <a:ext cx="2268600" cy="47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23" name="Google Shape;223;p26"/>
          <p:cNvGraphicFramePr/>
          <p:nvPr/>
        </p:nvGraphicFramePr>
        <p:xfrm>
          <a:off x="3100747" y="238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{E14DEC1F-E62B-4AF7-AD22-9E094F30B2D6}</a:tableStyleId>
              </a:tblPr>
              <a:tblGrid>
                <a:gridCol w="5205000"/>
                <a:gridCol w="617925"/>
              </a:tblGrid>
              <a:tr h="7172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Current Behaviour and Challenge: 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Desired Behaviour Change and Impact: </a:t>
                      </a:r>
                      <a:endParaRPr sz="700"/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32450">
                <a:tc gridSpan="2" vMerge="1"/>
                <a:tc hMerge="1" vMerge="1"/>
              </a:tr>
              <a:tr h="193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Direct the Rider</a:t>
                      </a:r>
                      <a:r>
                        <a:rPr b="1" lang="en" sz="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| Rationale</a:t>
                      </a:r>
                      <a:endParaRPr b="1" sz="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 THE BRIGHT SPOTS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working? Who is it working for? How is it working? What can we clone, copy, or build on?</a:t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SCRIPT THE CRITICAL MOVES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specific behaviours can we focus on? How can these specific behaviours contribute to bigger change?</a:t>
                      </a:r>
                      <a:endParaRPr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POINT TO THE DESTINATION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vision for change? What does it look like? What would be goals that change would meet?</a:t>
                      </a:r>
                      <a:endParaRPr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Motivate the Elephant | </a:t>
                      </a:r>
                      <a:r>
                        <a:rPr b="1"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Emotion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FIND THE FEELING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feelings drive need for change? What are negative feelings? What are positive feelings? How to focus on positive motivation?</a:t>
                      </a:r>
                      <a:endParaRPr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SHRINK THE CHANGE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one get started? How can the steps be kept simple and achievable? How can we create a sense of accomplishment soon?</a:t>
                      </a:r>
                      <a:endParaRPr sz="6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GROW YOUR PEOPLE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provide confidence to people? How do we equip them with skills, knowledge, tools helpful to them? </a:t>
                      </a:r>
                      <a:endParaRPr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Shape the Path | </a:t>
                      </a:r>
                      <a:r>
                        <a:rPr b="1"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Environment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TWEAK THE ENVIRONMENT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we realise behaviour change by changing something about the context, situation, journey itself? What can we simplify and create ease?</a:t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BUILD HABITS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facilitate new behaviour to become habits? How do we make it consistent? How do we make it visible and accountable?</a:t>
                      </a:r>
                      <a:endParaRPr sz="6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RALLY THE HERD</a:t>
                      </a:r>
                      <a:endParaRPr b="1" sz="6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spread the behaviour from individuals to a group? How do we get sanction from others? How do we get others excited?</a:t>
                      </a:r>
                      <a:endParaRPr sz="6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00" marB="62200" marR="78175" marL="781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26"/>
          <p:cNvSpPr/>
          <p:nvPr/>
        </p:nvSpPr>
        <p:spPr>
          <a:xfrm>
            <a:off x="3386275" y="4283850"/>
            <a:ext cx="273900" cy="249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900" lIns="72900" spcFirstLastPara="1" rIns="72900" wrap="square" tIns="7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3761426" y="4189590"/>
            <a:ext cx="2141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900" lIns="72900" spcFirstLastPara="1" rIns="72900" wrap="square" tIns="7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Current &amp; Desired Behaviour </a:t>
            </a:r>
            <a:endParaRPr sz="8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7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</a:t>
            </a:r>
            <a:r>
              <a:rPr lang="en" sz="700">
                <a:latin typeface="IBM Plex Sans Light"/>
                <a:ea typeface="IBM Plex Sans Light"/>
                <a:cs typeface="IBM Plex Sans Light"/>
                <a:sym typeface="IBM Plex Sans Light"/>
              </a:rPr>
              <a:t>current behaviours and the challenge they create, and the ideal behaviour after change and its impact. </a:t>
            </a:r>
            <a:endParaRPr sz="7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6297400" y="4293125"/>
            <a:ext cx="273900" cy="249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900" lIns="72900" spcFirstLastPara="1" rIns="72900" wrap="square" tIns="7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6672550" y="4217268"/>
            <a:ext cx="2141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900" lIns="72900" spcFirstLastPara="1" rIns="72900" wrap="square" tIns="7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Rider, Elephant, Path</a:t>
            </a:r>
            <a:endParaRPr sz="8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7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and </a:t>
            </a:r>
            <a:r>
              <a:rPr lang="en" sz="700">
                <a:latin typeface="IBM Plex Sans Light"/>
                <a:ea typeface="IBM Plex Sans Light"/>
                <a:cs typeface="IBM Plex Sans Light"/>
                <a:sym typeface="IBM Plex Sans Light"/>
              </a:rPr>
              <a:t>Ideas under each of the specific switches. </a:t>
            </a:r>
            <a:endParaRPr sz="7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46575" y="802501"/>
            <a:ext cx="7632300" cy="3538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‘SWITCH MODEL’</a:t>
            </a:r>
            <a:endParaRPr b="1" sz="14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Switch Model is a widely used framework to help guide behaviour change approaches - especially in the behaviour change communication domain. 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Similar to the NUDGE framework, it goes beyond complex choices and focuses on what it takes to create sustainable behaviour change. 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model proposes that there are three elements to the behaviour of a person - the rational side (The Rider), the emotion side (The Elephant), and the environment (The Path).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2337" r="1462" t="0"/>
          <a:stretch/>
        </p:blipFill>
        <p:spPr>
          <a:xfrm>
            <a:off x="2628325" y="1668100"/>
            <a:ext cx="3477149" cy="1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19000" y="1961250"/>
            <a:ext cx="1097400" cy="10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Existing Behaviour</a:t>
            </a:r>
            <a:endParaRPr b="1"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629450" y="1961250"/>
            <a:ext cx="1097400" cy="1097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New</a:t>
            </a:r>
            <a:endParaRPr b="1"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Behaviour</a:t>
            </a:r>
            <a:endParaRPr b="1"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2337" r="1462" t="0"/>
          <a:stretch/>
        </p:blipFill>
        <p:spPr>
          <a:xfrm>
            <a:off x="5275850" y="1716250"/>
            <a:ext cx="3477149" cy="1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88925" y="1142400"/>
            <a:ext cx="51627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looks like resistance is often a lack of clarity - provide a crystal clear direction to the rational side (The Rider) of a person who is to adopt a behaviour.</a:t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Motivate The Elephant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looks like laziness is often exhaustion. The Rider can’t get his way by force for very long - it is critical to engage a person’s emotion side (The Elephant). </a:t>
            </a:r>
            <a:endParaRPr b="1" sz="12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looks like a people problem is often a situation problem. When one changes the situation/environment/context (The Path), often it makes it easier for the Rider and Elephant to follow.</a:t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FOLLOW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BRIGHT SPOTS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on existing positive behaviour and success stories rather than focusing energy on fixing the problematic areas. Learn from, and scale positives.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is working? Who is it working for? How is it working? What can we clone, copy, or build on?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98" name="Google Shape;98;p17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/>
            <p:nvPr/>
          </p:nvSpPr>
          <p:spPr>
            <a:xfrm>
              <a:off x="5971925" y="1414625"/>
              <a:ext cx="501000" cy="20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SCRIPT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CRITICAL MOVES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Think in terms of </a:t>
            </a: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behaviours, don’t focus on the bigger picture. Dissolve the ambiguity.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specific behaviours can we focus on? How can these specific behaviours contribute to bigger change?</a:t>
            </a:r>
            <a:endParaRPr sz="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12" name="Google Shape;112;p18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8"/>
            <p:cNvSpPr/>
            <p:nvPr/>
          </p:nvSpPr>
          <p:spPr>
            <a:xfrm>
              <a:off x="5971925" y="1414625"/>
              <a:ext cx="501000" cy="20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8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 TO THE DESTINATION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Paint a picture of what the end point will </a:t>
            </a: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</a:t>
            </a: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what change will look like. Create a specific goal that people can work towards and respond to.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is the vision for change? What does it look like? What would be the goals that change would achieve?</a:t>
            </a:r>
            <a:endParaRPr sz="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26" name="Google Shape;126;p19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9"/>
            <p:cNvSpPr/>
            <p:nvPr/>
          </p:nvSpPr>
          <p:spPr>
            <a:xfrm>
              <a:off x="5971925" y="1414625"/>
              <a:ext cx="501000" cy="20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MOTIVATE THE ELEPHANT   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FIND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FEELING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Knowing something isn’t enough to cause change.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people feel something. Focus on positive motivation rather than </a:t>
            </a: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just </a:t>
            </a: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negative reinforcement.</a:t>
            </a: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feelings drive the need for change? What are negative feelings? What are positive feelings? How to focus on positive motivation?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40" name="Google Shape;140;p20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0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MOTIVATE THE ELEPHANT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SHRINK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CHANGE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down the change until it no longer seems daunting. Provide people with a sense of accomplishment of successfully affecting change in small ways.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can one get started? How can the steps be kept simple and achievable? How can we create a sense of accomplishment soon?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53" name="Google Shape;153;p21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54" name="Google Shape;154;p21"/>
            <p:cNvPicPr preferRelativeResize="0"/>
            <p:nvPr/>
          </p:nvPicPr>
          <p:blipFill rotWithShape="1">
            <a:blip r:embed="rId3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1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1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362489" y="4834505"/>
            <a:ext cx="421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IBM Plex Sans"/>
                <a:ea typeface="IBM Plex Sans"/>
                <a:cs typeface="IBM Plex Sans"/>
                <a:sym typeface="IBM Plex Sans"/>
              </a:rPr>
              <a:t>THE FINLAB TOOLKIT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4" y="4812275"/>
            <a:ext cx="334718" cy="2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96" y="4834174"/>
            <a:ext cx="762927" cy="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