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7560000" cx="10692000"/>
  <p:notesSz cx="7560000" cy="10692000"/>
  <p:embeddedFontLst>
    <p:embeddedFont>
      <p:font typeface="IBM Plex Sans"/>
      <p:regular r:id="rId10"/>
      <p:bold r:id="rId11"/>
      <p:italic r:id="rId12"/>
      <p:boldItalic r:id="rId13"/>
    </p:embeddedFont>
    <p:embeddedFont>
      <p:font typeface="IBM Plex Sans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bold.fntdata"/><Relationship Id="rId10" Type="http://schemas.openxmlformats.org/officeDocument/2006/relationships/font" Target="fonts/IBMPlexSans-regular.fntdata"/><Relationship Id="rId13" Type="http://schemas.openxmlformats.org/officeDocument/2006/relationships/font" Target="fonts/IBMPlexSans-boldItalic.fntdata"/><Relationship Id="rId12" Type="http://schemas.openxmlformats.org/officeDocument/2006/relationships/font" Target="fonts/IBMPlex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bold.fntdata"/><Relationship Id="rId14" Type="http://schemas.openxmlformats.org/officeDocument/2006/relationships/font" Target="fonts/IBMPlexSansLight-regular.fntdata"/><Relationship Id="rId17" Type="http://schemas.openxmlformats.org/officeDocument/2006/relationships/font" Target="fonts/IBMPlexSansLight-boldItalic.fntdata"/><Relationship Id="rId16" Type="http://schemas.openxmlformats.org/officeDocument/2006/relationships/font" Target="fonts/IBMPlexSans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5bece476_0_177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5bece476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bece476_0_180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bece476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45bece476_0_18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5bece476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5bece476_0_184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5bece476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55" name="Google Shape;55;p13"/>
          <p:cNvSpPr txBox="1"/>
          <p:nvPr>
            <p:ph type="title"/>
          </p:nvPr>
        </p:nvSpPr>
        <p:spPr>
          <a:xfrm>
            <a:off x="469087" y="876061"/>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IDEATION</a:t>
            </a:r>
            <a:endParaRPr sz="2400"/>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sp>
        <p:nvSpPr>
          <p:cNvPr id="56" name="Google Shape;56;p13"/>
          <p:cNvSpPr txBox="1"/>
          <p:nvPr>
            <p:ph idx="1" type="body"/>
          </p:nvPr>
        </p:nvSpPr>
        <p:spPr>
          <a:xfrm>
            <a:off x="490750" y="1986665"/>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focus on the most important causes and the target audience while solving a problem. To approach problem solving in an actionable, and constrained manner.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Statement (How Might We?)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‘Solution Goal’</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The ‘Solution Goal’ is a statement that defines the overall strategy adopted by the problem solvers. It connects the overall problem, the cause of the problem, and the target audience.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‘Design Challenge’</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‘How Might We?’ questions allow approaching the goal in a manner that can generate ideas. ‘How Might We?’ questions can be framed in different ways to generate different kinds of ideas and solutions.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p:txBody>
      </p:sp>
      <p:sp>
        <p:nvSpPr>
          <p:cNvPr id="57" name="Google Shape;57;p13"/>
          <p:cNvSpPr txBox="1"/>
          <p:nvPr>
            <p:ph type="title"/>
          </p:nvPr>
        </p:nvSpPr>
        <p:spPr>
          <a:xfrm>
            <a:off x="3924825" y="270515"/>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SOLUTION GOAL &amp; DESIGN CHALLENGE</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58" name="Google Shape;58;p13"/>
          <p:cNvSpPr/>
          <p:nvPr/>
        </p:nvSpPr>
        <p:spPr>
          <a:xfrm>
            <a:off x="4845663" y="48497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59" name="Google Shape;59;p13"/>
          <p:cNvSpPr txBox="1"/>
          <p:nvPr/>
        </p:nvSpPr>
        <p:spPr>
          <a:xfrm>
            <a:off x="4193626" y="51814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Solution Goal</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goal that has to be met by the solution.</a:t>
            </a:r>
            <a:endParaRPr sz="1000">
              <a:solidFill>
                <a:schemeClr val="dk1"/>
              </a:solidFill>
              <a:latin typeface="IBM Plex Sans Light"/>
              <a:ea typeface="IBM Plex Sans Light"/>
              <a:cs typeface="IBM Plex Sans Light"/>
              <a:sym typeface="IBM Plex Sans Light"/>
            </a:endParaRPr>
          </a:p>
        </p:txBody>
      </p:sp>
      <p:sp>
        <p:nvSpPr>
          <p:cNvPr id="60" name="Google Shape;60;p13"/>
          <p:cNvSpPr/>
          <p:nvPr/>
        </p:nvSpPr>
        <p:spPr>
          <a:xfrm>
            <a:off x="6929350" y="48306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1" name="Google Shape;61;p13"/>
          <p:cNvSpPr txBox="1"/>
          <p:nvPr/>
        </p:nvSpPr>
        <p:spPr>
          <a:xfrm>
            <a:off x="6277313" y="51623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Design Challenges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Frame: </a:t>
            </a:r>
            <a:r>
              <a:rPr lang="en" sz="900">
                <a:solidFill>
                  <a:schemeClr val="dk1"/>
                </a:solidFill>
                <a:latin typeface="IBM Plex Sans Light"/>
                <a:ea typeface="IBM Plex Sans Light"/>
                <a:cs typeface="IBM Plex Sans Light"/>
                <a:sym typeface="IBM Plex Sans Light"/>
              </a:rPr>
              <a:t>Versions of challenges that could help approach the solution goal.</a:t>
            </a:r>
            <a:endParaRPr sz="1000">
              <a:solidFill>
                <a:schemeClr val="dk1"/>
              </a:solidFill>
              <a:latin typeface="IBM Plex Sans Light"/>
              <a:ea typeface="IBM Plex Sans Light"/>
              <a:cs typeface="IBM Plex Sans Light"/>
              <a:sym typeface="IBM Plex Sans Light"/>
            </a:endParaRPr>
          </a:p>
        </p:txBody>
      </p:sp>
      <p:sp>
        <p:nvSpPr>
          <p:cNvPr id="62" name="Google Shape;62;p13"/>
          <p:cNvSpPr/>
          <p:nvPr/>
        </p:nvSpPr>
        <p:spPr>
          <a:xfrm>
            <a:off x="9146850" y="48116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63" name="Google Shape;63;p13"/>
          <p:cNvSpPr txBox="1"/>
          <p:nvPr/>
        </p:nvSpPr>
        <p:spPr>
          <a:xfrm>
            <a:off x="8494813" y="51433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Final Design Challenge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A final design challenge that ideas can be identified for.</a:t>
            </a:r>
            <a:endParaRPr sz="1000">
              <a:solidFill>
                <a:schemeClr val="dk1"/>
              </a:solidFill>
              <a:latin typeface="IBM Plex Sans Light"/>
              <a:ea typeface="IBM Plex Sans Light"/>
              <a:cs typeface="IBM Plex Sans Light"/>
              <a:sym typeface="IBM Plex Sans Light"/>
            </a:endParaRPr>
          </a:p>
        </p:txBody>
      </p:sp>
      <p:sp>
        <p:nvSpPr>
          <p:cNvPr id="64" name="Google Shape;64;p13"/>
          <p:cNvSpPr/>
          <p:nvPr/>
        </p:nvSpPr>
        <p:spPr>
          <a:xfrm>
            <a:off x="4137413" y="6384065"/>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65" name="Google Shape;65;p13"/>
          <p:cNvSpPr txBox="1"/>
          <p:nvPr/>
        </p:nvSpPr>
        <p:spPr>
          <a:xfrm>
            <a:off x="4592250" y="6275277"/>
            <a:ext cx="5822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C78D8"/>
                </a:solidFill>
                <a:latin typeface="IBM Plex Sans"/>
                <a:ea typeface="IBM Plex Sans"/>
                <a:cs typeface="IBM Plex Sans"/>
                <a:sym typeface="IBM Plex Sans"/>
              </a:rPr>
              <a:t>Framing a Design Challenge</a:t>
            </a:r>
            <a:endParaRPr sz="10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The challenge should neither be broad nor too narrow. The goal and challenge should be rooted in what is  known because of  research. It should also be anchored around the persona.</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pSp>
        <p:nvGrpSpPr>
          <p:cNvPr id="66" name="Google Shape;66;p13"/>
          <p:cNvGrpSpPr/>
          <p:nvPr/>
        </p:nvGrpSpPr>
        <p:grpSpPr>
          <a:xfrm>
            <a:off x="4110375" y="1164025"/>
            <a:ext cx="6144320" cy="3284976"/>
            <a:chOff x="4110375" y="1164025"/>
            <a:chExt cx="6144320" cy="3284976"/>
          </a:xfrm>
        </p:grpSpPr>
        <p:sp>
          <p:nvSpPr>
            <p:cNvPr id="67" name="Google Shape;67;p13"/>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Design Challenge 1 </a:t>
              </a:r>
              <a:endParaRPr b="1" sz="1200">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8" name="Google Shape;68;p13"/>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2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9" name="Google Shape;69;p13"/>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3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70" name="Google Shape;70;p13"/>
            <p:cNvCxnSpPr>
              <a:stCxn id="71" idx="2"/>
              <a:endCxn id="68"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3"/>
            <p:cNvCxnSpPr>
              <a:endCxn id="67"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3"/>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3C78D8"/>
                  </a:solidFill>
                  <a:latin typeface="IBM Plex Sans"/>
                  <a:ea typeface="IBM Plex Sans"/>
                  <a:cs typeface="IBM Plex Sans"/>
                  <a:sym typeface="IBM Plex Sans"/>
                </a:rPr>
                <a:t>Final Design Challenge</a:t>
              </a:r>
              <a:endParaRPr b="1" sz="12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74" name="Google Shape;74;p13"/>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3"/>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3"/>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Solution Goal</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a:p>
          </p:txBody>
        </p:sp>
      </p:grpSp>
      <p:grpSp>
        <p:nvGrpSpPr>
          <p:cNvPr id="77" name="Google Shape;77;p13"/>
          <p:cNvGrpSpPr/>
          <p:nvPr/>
        </p:nvGrpSpPr>
        <p:grpSpPr>
          <a:xfrm>
            <a:off x="0" y="7094781"/>
            <a:ext cx="10692000" cy="465069"/>
            <a:chOff x="0" y="7094781"/>
            <a:chExt cx="10692000" cy="465069"/>
          </a:xfrm>
        </p:grpSpPr>
        <p:sp>
          <p:nvSpPr>
            <p:cNvPr id="78" name="Google Shape;78;p1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80" name="Google Shape;80;p13"/>
            <p:cNvGrpSpPr/>
            <p:nvPr/>
          </p:nvGrpSpPr>
          <p:grpSpPr>
            <a:xfrm>
              <a:off x="7712143" y="7094781"/>
              <a:ext cx="2412328" cy="430321"/>
              <a:chOff x="5831433" y="6857683"/>
              <a:chExt cx="4631966" cy="815774"/>
            </a:xfrm>
          </p:grpSpPr>
          <p:pic>
            <p:nvPicPr>
              <p:cNvPr id="81" name="Google Shape;81;p13"/>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82" name="Google Shape;82;p13"/>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83" name="Google Shape;83;p13"/>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84" name="Google Shape;84;p1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90" name="Google Shape;90;p14"/>
          <p:cNvSpPr txBox="1"/>
          <p:nvPr>
            <p:ph idx="1"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91" name="Google Shape;91;p1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92" name="Google Shape;92;p14"/>
          <p:cNvSpPr txBox="1"/>
          <p:nvPr/>
        </p:nvSpPr>
        <p:spPr>
          <a:xfrm>
            <a:off x="546650" y="19752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a:t>
            </a:r>
            <a:br>
              <a:rPr lang="en" sz="1100">
                <a:solidFill>
                  <a:schemeClr val="dk1"/>
                </a:solidFill>
                <a:latin typeface="IBM Plex Sans"/>
                <a:ea typeface="IBM Plex Sans"/>
                <a:cs typeface="IBM Plex Sans"/>
                <a:sym typeface="IBM Plex Sans"/>
              </a:rPr>
            </a:br>
            <a:r>
              <a:rPr lang="en" sz="1100">
                <a:solidFill>
                  <a:schemeClr val="dk1"/>
                </a:solidFill>
                <a:latin typeface="IBM Plex Sans"/>
                <a:ea typeface="IBM Plex Sans"/>
                <a:cs typeface="IBM Plex Sans"/>
                <a:sym typeface="IBM Plex Sans"/>
              </a:rPr>
              <a:t>Statement (How Might We?)</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30 Minutes</a:t>
            </a:r>
            <a:endParaRPr sz="1100">
              <a:solidFill>
                <a:schemeClr val="dk1"/>
              </a:solidFill>
              <a:latin typeface="IBM Plex Sans"/>
              <a:ea typeface="IBM Plex Sans"/>
              <a:cs typeface="IBM Plex Sans"/>
              <a:sym typeface="IBM Plex Sans"/>
            </a:endParaRPr>
          </a:p>
        </p:txBody>
      </p:sp>
      <p:sp>
        <p:nvSpPr>
          <p:cNvPr id="93" name="Google Shape;93;p14"/>
          <p:cNvSpPr txBox="1"/>
          <p:nvPr>
            <p:ph idx="1"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well framed design challenge and goal can go a long way in recognising breakthrough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There should be implicit constraints within the design challenge if possible - that makes the brainstorming process a little more focused than otherwise.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design challenge and goal have to keep the user in mind if they have to be meaningful. Ideas should focus on making a solution work for the user or influencer that is being considered by the team.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insights should feed into the goal and design challenge. It should not be a statement in isolation.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quality of research insights and learnings will be evident by the quality of design challenge they allow one to frame.</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94" name="Google Shape;94;p14"/>
          <p:cNvSpPr txBox="1"/>
          <p:nvPr>
            <p:ph type="title"/>
          </p:nvPr>
        </p:nvSpPr>
        <p:spPr>
          <a:xfrm>
            <a:off x="469087" y="8772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IDEATION</a:t>
            </a:r>
            <a:endParaRPr sz="2400"/>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grpSp>
        <p:nvGrpSpPr>
          <p:cNvPr id="95" name="Google Shape;95;p14"/>
          <p:cNvGrpSpPr/>
          <p:nvPr/>
        </p:nvGrpSpPr>
        <p:grpSpPr>
          <a:xfrm>
            <a:off x="0" y="7094781"/>
            <a:ext cx="10692000" cy="465069"/>
            <a:chOff x="0" y="7094781"/>
            <a:chExt cx="10692000" cy="465069"/>
          </a:xfrm>
        </p:grpSpPr>
        <p:sp>
          <p:nvSpPr>
            <p:cNvPr id="96" name="Google Shape;96;p1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98" name="Google Shape;98;p14"/>
            <p:cNvGrpSpPr/>
            <p:nvPr/>
          </p:nvGrpSpPr>
          <p:grpSpPr>
            <a:xfrm>
              <a:off x="7712143" y="7094781"/>
              <a:ext cx="2412328" cy="430321"/>
              <a:chOff x="5831433" y="6857683"/>
              <a:chExt cx="4631966" cy="815774"/>
            </a:xfrm>
          </p:grpSpPr>
          <p:pic>
            <p:nvPicPr>
              <p:cNvPr id="99" name="Google Shape;99;p14"/>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00" name="Google Shape;100;p14"/>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01" name="Google Shape;101;p14"/>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102" name="Google Shape;102;p1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GOAL &amp; DESIGN CHALLENGE</a:t>
            </a:r>
            <a:endParaRPr sz="1800">
              <a:latin typeface="IBM Plex Sans"/>
              <a:ea typeface="IBM Plex Sans"/>
              <a:cs typeface="IBM Plex Sans"/>
              <a:sym typeface="IBM Plex Sans"/>
            </a:endParaRPr>
          </a:p>
        </p:txBody>
      </p:sp>
      <p:grpSp>
        <p:nvGrpSpPr>
          <p:cNvPr id="108" name="Google Shape;108;p15"/>
          <p:cNvGrpSpPr/>
          <p:nvPr/>
        </p:nvGrpSpPr>
        <p:grpSpPr>
          <a:xfrm>
            <a:off x="457359" y="985798"/>
            <a:ext cx="9797733" cy="5519417"/>
            <a:chOff x="4110375" y="1164025"/>
            <a:chExt cx="6144320" cy="3284976"/>
          </a:xfrm>
        </p:grpSpPr>
        <p:sp>
          <p:nvSpPr>
            <p:cNvPr id="109" name="Google Shape;109;p15"/>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Design Challenge 1 </a:t>
              </a:r>
              <a:endParaRPr b="1" sz="1200">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110" name="Google Shape;110;p15"/>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2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111" name="Google Shape;111;p15"/>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3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112" name="Google Shape;112;p15"/>
            <p:cNvCxnSpPr>
              <a:endCxn id="110"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5"/>
            <p:cNvCxnSpPr>
              <a:endCxn id="109"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5"/>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3C78D8"/>
                  </a:solidFill>
                  <a:latin typeface="IBM Plex Sans"/>
                  <a:ea typeface="IBM Plex Sans"/>
                  <a:cs typeface="IBM Plex Sans"/>
                  <a:sym typeface="IBM Plex Sans"/>
                </a:rPr>
                <a:t>Final Design Challenge</a:t>
              </a:r>
              <a:endParaRPr i="1">
                <a:solidFill>
                  <a:schemeClr val="dk1"/>
                </a:solidFill>
                <a:latin typeface="IBM Plex Sans Light"/>
                <a:ea typeface="IBM Plex Sans Light"/>
                <a:cs typeface="IBM Plex Sans Light"/>
                <a:sym typeface="IBM Plex Sans Light"/>
              </a:endParaRPr>
            </a:p>
          </p:txBody>
        </p:sp>
        <p:cxnSp>
          <p:nvCxnSpPr>
            <p:cNvPr id="115" name="Google Shape;115;p15"/>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5"/>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5"/>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Solution Goal</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p:txBody>
        </p:sp>
      </p:grpSp>
      <p:grpSp>
        <p:nvGrpSpPr>
          <p:cNvPr id="118" name="Google Shape;118;p15"/>
          <p:cNvGrpSpPr/>
          <p:nvPr/>
        </p:nvGrpSpPr>
        <p:grpSpPr>
          <a:xfrm>
            <a:off x="0" y="7094781"/>
            <a:ext cx="10692000" cy="465069"/>
            <a:chOff x="0" y="7094781"/>
            <a:chExt cx="10692000" cy="465069"/>
          </a:xfrm>
        </p:grpSpPr>
        <p:sp>
          <p:nvSpPr>
            <p:cNvPr id="119" name="Google Shape;119;p1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21" name="Google Shape;121;p15"/>
            <p:cNvGrpSpPr/>
            <p:nvPr/>
          </p:nvGrpSpPr>
          <p:grpSpPr>
            <a:xfrm>
              <a:off x="7712143" y="7094781"/>
              <a:ext cx="2412328" cy="430321"/>
              <a:chOff x="5831433" y="6857683"/>
              <a:chExt cx="4631966" cy="815774"/>
            </a:xfrm>
          </p:grpSpPr>
          <p:pic>
            <p:nvPicPr>
              <p:cNvPr id="122" name="Google Shape;122;p15"/>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23" name="Google Shape;123;p15"/>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24" name="Google Shape;124;p15"/>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GOAL &amp; DESIGN CHALLENGE</a:t>
            </a:r>
            <a:endParaRPr sz="1800">
              <a:latin typeface="IBM Plex Sans"/>
              <a:ea typeface="IBM Plex Sans"/>
              <a:cs typeface="IBM Plex Sans"/>
              <a:sym typeface="IBM Plex Sans"/>
            </a:endParaRPr>
          </a:p>
        </p:txBody>
      </p:sp>
      <p:grpSp>
        <p:nvGrpSpPr>
          <p:cNvPr id="130" name="Google Shape;130;p16"/>
          <p:cNvGrpSpPr/>
          <p:nvPr/>
        </p:nvGrpSpPr>
        <p:grpSpPr>
          <a:xfrm>
            <a:off x="0" y="7094781"/>
            <a:ext cx="10692000" cy="465069"/>
            <a:chOff x="0" y="7094781"/>
            <a:chExt cx="10692000" cy="465069"/>
          </a:xfrm>
        </p:grpSpPr>
        <p:sp>
          <p:nvSpPr>
            <p:cNvPr id="131" name="Google Shape;131;p1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33" name="Google Shape;133;p16"/>
            <p:cNvGrpSpPr/>
            <p:nvPr/>
          </p:nvGrpSpPr>
          <p:grpSpPr>
            <a:xfrm>
              <a:off x="7712143" y="7094781"/>
              <a:ext cx="2412328" cy="430321"/>
              <a:chOff x="5831433" y="6857683"/>
              <a:chExt cx="4631966" cy="815774"/>
            </a:xfrm>
          </p:grpSpPr>
          <p:pic>
            <p:nvPicPr>
              <p:cNvPr id="134" name="Google Shape;134;p16"/>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35" name="Google Shape;135;p16"/>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36" name="Google Shape;136;p16"/>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pic>
        <p:nvPicPr>
          <p:cNvPr id="137" name="Google Shape;137;p16"/>
          <p:cNvPicPr preferRelativeResize="0"/>
          <p:nvPr/>
        </p:nvPicPr>
        <p:blipFill>
          <a:blip r:embed="rId6">
            <a:alphaModFix/>
          </a:blip>
          <a:stretch>
            <a:fillRect/>
          </a:stretch>
        </p:blipFill>
        <p:spPr>
          <a:xfrm>
            <a:off x="598900" y="1760599"/>
            <a:ext cx="9470999" cy="403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