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7560000" cx="10692000"/>
  <p:notesSz cx="7560000" cy="10692000"/>
  <p:embeddedFontLst>
    <p:embeddedFont>
      <p:font typeface="IBM Plex Sans"/>
      <p:regular r:id="rId11"/>
      <p:bold r:id="rId12"/>
      <p:italic r:id="rId13"/>
      <p:boldItalic r:id="rId14"/>
    </p:embeddedFont>
    <p:embeddedFont>
      <p:font typeface="IBM Plex Sans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A4A3A4"/>
          </p15:clr>
        </p15:guide>
        <p15:guide id="2" pos="644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72">
          <p15:clr>
            <a:srgbClr val="A4A3A4"/>
          </p15:clr>
        </p15:guide>
        <p15:guide id="7" pos="2234">
          <p15:clr>
            <a:srgbClr val="A4A3A4"/>
          </p15:clr>
        </p15:guide>
        <p15:guide id="8" pos="4553">
          <p15:clr>
            <a:srgbClr val="A4A3A4"/>
          </p15:clr>
        </p15:guide>
        <p15:guide id="9" pos="4298">
          <p15:clr>
            <a:srgbClr val="A4A3A4"/>
          </p15:clr>
        </p15:guide>
        <p15:guide id="10" pos="2376">
          <p15:clr>
            <a:srgbClr val="A4A3A4"/>
          </p15:clr>
        </p15:guide>
        <p15:guide id="11" pos="29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6447"/>
        <p:guide pos="212" orient="horz"/>
        <p:guide pos="4570" orient="horz"/>
        <p:guide pos="3368"/>
        <p:guide pos="1872" orient="horz"/>
        <p:guide pos="2234"/>
        <p:guide pos="4553"/>
        <p:guide pos="4298"/>
        <p:guide pos="2376"/>
        <p:guide pos="29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regular.fntdata"/><Relationship Id="rId10" Type="http://schemas.openxmlformats.org/officeDocument/2006/relationships/slide" Target="slides/slide5.xml"/><Relationship Id="rId13" Type="http://schemas.openxmlformats.org/officeDocument/2006/relationships/font" Target="fonts/IBMPlexSans-italic.fntdata"/><Relationship Id="rId12" Type="http://schemas.openxmlformats.org/officeDocument/2006/relationships/font" Target="fonts/IBMPlex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SansLight-regular.fntdata"/><Relationship Id="rId14" Type="http://schemas.openxmlformats.org/officeDocument/2006/relationships/font" Target="fonts/IBMPlexSans-boldItalic.fntdata"/><Relationship Id="rId17" Type="http://schemas.openxmlformats.org/officeDocument/2006/relationships/font" Target="fonts/IBMPlexSansLight-italic.fntdata"/><Relationship Id="rId16" Type="http://schemas.openxmlformats.org/officeDocument/2006/relationships/font" Target="fonts/IBMPlexSans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IBMPlexSans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45bece476_0_627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45bece476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5bece476_0_67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5bece476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45bece476_0_697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45bece476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45bece476_0_718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45bece476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45bece476_0_733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45bece476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6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23625" y="-75"/>
            <a:ext cx="68685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69087" y="873471"/>
            <a:ext cx="2848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BOOTCAMP ONE | DAY TWO 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FOUNDATION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UNDERSTAND THE PEOPLE INVOLVED</a:t>
            </a:r>
            <a:endParaRPr/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69087" y="1984075"/>
            <a:ext cx="2848500" cy="46875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Objective of Exercise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identify the target user/customer and understand people/organisations/ entities that form part of the ecosystem that influences the target user. To identify those who may be included in the research process.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Stakeholder Map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‘Stakeholder Map ’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tool is used to develop an overarching understanding of the ecosystem of people, institutions, organisations, and any other entities who influence a user/customer. The concentric circles are used to visually depict the distance of influence (direct or indirect). The size of bubbles/circles representing a stakeholder can be used to depict the degree of influence.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9428077" y="2217554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922879" y="2549224"/>
            <a:ext cx="1389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Direct Influencers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Those who have the most immediate influence on the target user/customer.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3924825" y="270515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STAKEHOLDER MAP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 </a:t>
            </a:r>
            <a:endParaRPr sz="1800"/>
          </a:p>
        </p:txBody>
      </p:sp>
      <p:sp>
        <p:nvSpPr>
          <p:cNvPr id="60" name="Google Shape;60;p13"/>
          <p:cNvSpPr/>
          <p:nvPr/>
        </p:nvSpPr>
        <p:spPr>
          <a:xfrm>
            <a:off x="9428065" y="944718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8922866" y="1276389"/>
            <a:ext cx="1389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Target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core target user/customer being designed for.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9428065" y="3794143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8922866" y="4125814"/>
            <a:ext cx="1389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Indirect Influencers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Those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who are not directly connected to the user but have important influence.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9428065" y="5384668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8922866" y="5716339"/>
            <a:ext cx="1389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Other Stakeholders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Any other stakeholder who might have some influence on target user.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3963441" y="1620204"/>
            <a:ext cx="4826384" cy="4644529"/>
            <a:chOff x="3937737" y="1518111"/>
            <a:chExt cx="5124637" cy="4934689"/>
          </a:xfrm>
        </p:grpSpPr>
        <p:sp>
          <p:nvSpPr>
            <p:cNvPr id="67" name="Google Shape;67;p13"/>
            <p:cNvSpPr/>
            <p:nvPr/>
          </p:nvSpPr>
          <p:spPr>
            <a:xfrm>
              <a:off x="4112226" y="1594300"/>
              <a:ext cx="4912200" cy="4858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4715051" y="2159125"/>
              <a:ext cx="3737400" cy="3706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404251" y="2810875"/>
              <a:ext cx="2340000" cy="2340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 txBox="1"/>
            <p:nvPr/>
          </p:nvSpPr>
          <p:spPr>
            <a:xfrm>
              <a:off x="5652026" y="4563850"/>
              <a:ext cx="18480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Direct</a:t>
              </a:r>
              <a:endParaRPr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Influencers</a:t>
              </a:r>
              <a:endParaRPr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6104051" y="3510725"/>
              <a:ext cx="940200" cy="940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 txBox="1"/>
            <p:nvPr/>
          </p:nvSpPr>
          <p:spPr>
            <a:xfrm>
              <a:off x="6022926" y="3832850"/>
              <a:ext cx="11169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Target</a:t>
              </a:r>
              <a:endParaRPr b="1" sz="12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3" name="Google Shape;73;p13"/>
            <p:cNvSpPr txBox="1"/>
            <p:nvPr/>
          </p:nvSpPr>
          <p:spPr>
            <a:xfrm>
              <a:off x="5652026" y="5306800"/>
              <a:ext cx="18480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Indirect </a:t>
              </a:r>
              <a:endParaRPr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Influencers</a:t>
              </a:r>
              <a:endParaRPr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5652026" y="5992600"/>
              <a:ext cx="18480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Other </a:t>
              </a:r>
              <a:endParaRPr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Stakeholders</a:t>
              </a:r>
              <a:endParaRPr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652024" y="2904298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051899" y="289786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7430499" y="418378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04249" y="433618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4715049" y="293743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910399" y="199983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7662999" y="245263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8231099" y="372546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4538799" y="418378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5172674" y="526916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500024" y="526916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7365649" y="604976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8683774" y="473008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568112" y="274321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7009037" y="151811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4980462" y="176523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937737" y="335416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4312799" y="512398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5404249" y="604976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95" name="Google Shape;95;p13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97" name="Google Shape;97;p13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98" name="Google Shape;98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99;p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13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1" name="Google Shape;101;p13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0" y="0"/>
            <a:ext cx="34143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3649550" y="1071324"/>
            <a:ext cx="3076800" cy="56886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Session Flow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Sharing the Objective | 2 Min</a:t>
            </a:r>
            <a:endParaRPr b="1"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share the objective of the session/exercise.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Example | 5 Min</a:t>
            </a:r>
            <a:endParaRPr b="1"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1-2 examples of the tool in use.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‘How To?’ | 5 Min</a:t>
            </a:r>
            <a:endParaRPr b="1"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the ‘How to?’ of the tool as per instructions on the toolsheet. 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Clarifications | 3 Min</a:t>
            </a:r>
            <a:endParaRPr b="1"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clarify doubts from participants.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Exercise | 30 Min</a:t>
            </a:r>
            <a:endParaRPr b="1"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Participants to use tool with guidance from the facilitation team. </a:t>
            </a: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potential flow of the exercise could be -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Team to discuss and agree on exercise 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- 5 Min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Individual members to note down stakeholders 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- 5 Min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Mapping stakeholders and discussion 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- 20 Min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3684938" y="571933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Notes</a:t>
            </a:r>
            <a:endParaRPr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531338" y="2025598"/>
            <a:ext cx="3000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Stakeholder Map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Material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Template, Chart Paper, Post-Its, Pens/ Sketch Pens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45 Minutes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7228300" y="1071328"/>
            <a:ext cx="3076800" cy="5825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Points to Consider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numbering provided in the How To? is a recommended path. Startups may still choose to fill the template as per their convenience.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influencers can be individuals or organisations.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Since the tool is used early in the design process, it is entirely possible that those on the map are just who we assume have influence - what is the exact nature of influence can be understood over time.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Influencers could be those the target user/customer is aware of or not.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list of influencers should first be exhaustive. The list can be shortened based on research and discussion.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Influencers or stakeholders mapped are those that one must consider including in the research. Practical compulsions may demand that some influencers are prioritised over others.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tool  can be used again at the end of research to map the actual ecosystem.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1" name="Google Shape;111;p14"/>
          <p:cNvSpPr txBox="1"/>
          <p:nvPr>
            <p:ph type="title"/>
          </p:nvPr>
        </p:nvSpPr>
        <p:spPr>
          <a:xfrm>
            <a:off x="469087" y="873471"/>
            <a:ext cx="2848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BOOTCAMP ONE | DAY TWO 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FOUNDATION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UNDERSTAND THE PEOPLE INVOLVED</a:t>
            </a:r>
            <a:endParaRPr/>
          </a:p>
        </p:txBody>
      </p:sp>
      <p:grpSp>
        <p:nvGrpSpPr>
          <p:cNvPr id="112" name="Google Shape;112;p14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113" name="Google Shape;113;p14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115" name="Google Shape;115;p14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116" name="Google Shape;116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7" name="Google Shape;117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Google Shape;118;p14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19" name="Google Shape;119;p14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5"/>
          <p:cNvGrpSpPr/>
          <p:nvPr/>
        </p:nvGrpSpPr>
        <p:grpSpPr>
          <a:xfrm>
            <a:off x="2396167" y="910269"/>
            <a:ext cx="5978100" cy="5980200"/>
            <a:chOff x="2396167" y="910269"/>
            <a:chExt cx="5978100" cy="5980200"/>
          </a:xfrm>
        </p:grpSpPr>
        <p:sp>
          <p:nvSpPr>
            <p:cNvPr id="125" name="Google Shape;125;p15"/>
            <p:cNvSpPr/>
            <p:nvPr/>
          </p:nvSpPr>
          <p:spPr>
            <a:xfrm>
              <a:off x="2396167" y="910269"/>
              <a:ext cx="5978100" cy="5980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129805" y="1605513"/>
              <a:ext cx="4548300" cy="4562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968562" y="2407752"/>
              <a:ext cx="2847900" cy="2880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4270104" y="4565489"/>
              <a:ext cx="22491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Direct</a:t>
              </a:r>
              <a:endParaRPr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Influencers</a:t>
              </a:r>
              <a:endParaRPr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4820218" y="3269197"/>
              <a:ext cx="1144200" cy="1157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4721489" y="3665701"/>
              <a:ext cx="13593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Target</a:t>
              </a:r>
              <a:endParaRPr b="1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4270104" y="5479986"/>
              <a:ext cx="22491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Indirect </a:t>
              </a:r>
              <a:endParaRPr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Influencers</a:t>
              </a:r>
              <a:endParaRPr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4270104" y="6324137"/>
              <a:ext cx="22491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Other </a:t>
              </a:r>
              <a:endParaRPr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Stakeholders</a:t>
              </a:r>
              <a:endParaRPr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33" name="Google Shape;133;p15"/>
          <p:cNvSpPr txBox="1"/>
          <p:nvPr>
            <p:ph type="title"/>
          </p:nvPr>
        </p:nvSpPr>
        <p:spPr>
          <a:xfrm>
            <a:off x="345554" y="293701"/>
            <a:ext cx="49302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STAKEHOLDER MAP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34" name="Google Shape;134;p15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135" name="Google Shape;135;p15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137" name="Google Shape;137;p15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138" name="Google Shape;138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" name="Google Shape;139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" name="Google Shape;140;p15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345554" y="293701"/>
            <a:ext cx="49302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STAKEHOLDER MAP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46" name="Google Shape;146;p16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147" name="Google Shape;147;p16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149" name="Google Shape;149;p16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150" name="Google Shape;150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Google Shape;151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2" name="Google Shape;152;p16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53" name="Google Shape;153;p16"/>
          <p:cNvPicPr preferRelativeResize="0"/>
          <p:nvPr/>
        </p:nvPicPr>
        <p:blipFill rotWithShape="1">
          <a:blip r:embed="rId6">
            <a:alphaModFix/>
          </a:blip>
          <a:srcRect b="3471" l="16977" r="23095" t="10180"/>
          <a:stretch/>
        </p:blipFill>
        <p:spPr>
          <a:xfrm>
            <a:off x="2662475" y="800100"/>
            <a:ext cx="6182050" cy="61820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/>
          <p:nvPr/>
        </p:nvSpPr>
        <p:spPr>
          <a:xfrm>
            <a:off x="2069715" y="5292750"/>
            <a:ext cx="927900" cy="4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7487489" y="800100"/>
            <a:ext cx="927900" cy="4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345554" y="293701"/>
            <a:ext cx="49302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STAKEHOLDER MAP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61" name="Google Shape;161;p17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162" name="Google Shape;162;p17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164" name="Google Shape;164;p17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165" name="Google Shape;165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6" name="Google Shape;166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17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68" name="Google Shape;168;p17"/>
          <p:cNvPicPr preferRelativeResize="0"/>
          <p:nvPr/>
        </p:nvPicPr>
        <p:blipFill rotWithShape="1">
          <a:blip r:embed="rId6">
            <a:alphaModFix/>
          </a:blip>
          <a:srcRect b="0" l="6895" r="6904" t="0"/>
          <a:stretch/>
        </p:blipFill>
        <p:spPr>
          <a:xfrm>
            <a:off x="2465250" y="1162825"/>
            <a:ext cx="5738297" cy="5452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