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MICHAEL SEIBEL, CEO, YCOMBINATOR…"/>
          <p:cNvSpPr txBox="1"/>
          <p:nvPr/>
        </p:nvSpPr>
        <p:spPr>
          <a:xfrm>
            <a:off x="2086481" y="1170203"/>
            <a:ext cx="19835882" cy="176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MICHAEL SEIBEL, CEO, YCOMBINATOR</a:t>
            </a:r>
          </a:p>
          <a:p>
            <a:pPr algn="l">
              <a:defRPr sz="3600"/>
            </a:pPr>
          </a:p>
          <a:p>
            <a:pPr algn="l">
              <a:defRPr sz="3600"/>
            </a:pPr>
            <a:r>
              <a:t>How to pitch your company?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r the UNCDF video recording, try focusing on…"/>
          <p:cNvSpPr txBox="1"/>
          <p:nvPr/>
        </p:nvSpPr>
        <p:spPr>
          <a:xfrm>
            <a:off x="2086481" y="1170203"/>
            <a:ext cx="19835882" cy="647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algn="l">
              <a:defRPr sz="3600"/>
            </a:lvl1pPr>
          </a:lstStyle>
          <a:p>
            <a:pPr/>
            <a:r>
              <a:t>For the UNCDF video recording, try focusing on…</a:t>
            </a:r>
          </a:p>
        </p:txBody>
      </p:sp>
      <p:sp>
        <p:nvSpPr>
          <p:cNvPr id="142" name="1 What do you do?…"/>
          <p:cNvSpPr txBox="1"/>
          <p:nvPr/>
        </p:nvSpPr>
        <p:spPr>
          <a:xfrm>
            <a:off x="2086481" y="2689833"/>
            <a:ext cx="19835882" cy="92704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solidFill>
                  <a:schemeClr val="accent5">
                    <a:hueOff val="-82419"/>
                    <a:satOff val="-9513"/>
                    <a:lumOff val="-16343"/>
                  </a:schemeClr>
                </a:solidFill>
              </a:defRPr>
            </a:pPr>
            <a:r>
              <a:t>1 What do you do? </a:t>
            </a:r>
          </a:p>
          <a:p>
            <a:pPr algn="l">
              <a:defRPr b="0">
                <a:solidFill>
                  <a:schemeClr val="accent5">
                    <a:hueOff val="-82419"/>
                    <a:satOff val="-9513"/>
                    <a:lumOff val="-16343"/>
                  </a:schemeClr>
                </a:solidFill>
              </a:defRPr>
            </a:pPr>
            <a:r>
              <a:t>Your goal when answering this question should not be to have me understand your whole business but rather make me interested enough to ask follow-up questions.</a:t>
            </a:r>
          </a:p>
          <a:p>
            <a:pPr algn="l"/>
          </a:p>
          <a:p>
            <a:pPr algn="l">
              <a:defRPr sz="3600">
                <a:solidFill>
                  <a:srgbClr val="D5D5D5"/>
                </a:solidFill>
              </a:defRPr>
            </a:pPr>
            <a:r>
              <a:t>2 How big is the market? </a:t>
            </a:r>
          </a:p>
          <a:p>
            <a:pPr algn="l">
              <a:defRPr sz="3600">
                <a:solidFill>
                  <a:srgbClr val="D5D5D5"/>
                </a:solidFill>
              </a:defRPr>
            </a:pPr>
          </a:p>
          <a:p>
            <a:pPr algn="l">
              <a:defRPr sz="3600">
                <a:solidFill>
                  <a:srgbClr val="D5D5D5"/>
                </a:solidFill>
              </a:defRPr>
            </a:pPr>
            <a:r>
              <a:t>3 What’s your progress? </a:t>
            </a:r>
          </a:p>
          <a:p>
            <a:pPr algn="l">
              <a:defRPr sz="3600"/>
            </a:pPr>
          </a:p>
          <a:p>
            <a:pPr algn="l">
              <a:defRPr sz="3600">
                <a:solidFill>
                  <a:schemeClr val="accent5">
                    <a:hueOff val="-82419"/>
                    <a:satOff val="-9513"/>
                    <a:lumOff val="-16343"/>
                  </a:schemeClr>
                </a:solidFill>
              </a:defRPr>
            </a:pPr>
            <a:r>
              <a:t>4 What’s your unique insight? </a:t>
            </a:r>
          </a:p>
          <a:p>
            <a:pPr algn="l">
              <a:defRPr b="0">
                <a:solidFill>
                  <a:schemeClr val="accent5">
                    <a:hueOff val="-82419"/>
                    <a:satOff val="-9513"/>
                    <a:lumOff val="-16343"/>
                  </a:schemeClr>
                </a:solidFill>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b="0"/>
            </a:pPr>
          </a:p>
          <a:p>
            <a:pPr algn="l">
              <a:defRPr sz="3600">
                <a:solidFill>
                  <a:srgbClr val="D5D5D5"/>
                </a:solidFill>
              </a:defRPr>
            </a:pPr>
            <a:r>
              <a:t>5 What’s your business model? </a:t>
            </a:r>
          </a:p>
          <a:p>
            <a:pPr algn="l">
              <a:defRPr>
                <a:solidFill>
                  <a:srgbClr val="D5D5D5"/>
                </a:solidFill>
              </a:defRPr>
            </a:pPr>
          </a:p>
          <a:p>
            <a:pPr algn="l">
              <a:defRPr sz="3600">
                <a:solidFill>
                  <a:srgbClr val="D5D5D5"/>
                </a:solidFill>
              </a:defRPr>
            </a:pPr>
            <a:r>
              <a:t>6 Who is on your team? </a:t>
            </a:r>
          </a:p>
          <a:p>
            <a:pPr algn="l">
              <a:defRPr>
                <a:solidFill>
                  <a:srgbClr val="D5D5D5"/>
                </a:solidFill>
              </a:defRPr>
            </a:pPr>
          </a:p>
          <a:p>
            <a:pPr algn="l">
              <a:defRPr sz="3600">
                <a:solidFill>
                  <a:srgbClr val="D5D5D5"/>
                </a:solidFill>
              </a:defRPr>
            </a:pPr>
            <a:r>
              <a:t>7 What do you want?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1 What do you do?…"/>
          <p:cNvSpPr txBox="1"/>
          <p:nvPr/>
        </p:nvSpPr>
        <p:spPr>
          <a:xfrm>
            <a:off x="2086481" y="3861520"/>
            <a:ext cx="19835882" cy="303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1 What do you do? </a:t>
            </a:r>
          </a:p>
          <a:p>
            <a:pPr algn="l">
              <a:defRPr b="0"/>
            </a:pPr>
            <a:r>
              <a:t>Your goal when answering this question should not be to have me understand your whole business but rather make me interested enough to ask follow-up questions.</a:t>
            </a:r>
          </a:p>
          <a:p>
            <a:pPr algn="l">
              <a:defRPr b="0"/>
            </a:pPr>
            <a:r>
              <a:t>If you’re having trouble communicating your product simply, walking me through the user path can be an effective tactic.</a:t>
            </a:r>
          </a:p>
        </p:txBody>
      </p:sp>
      <p:sp>
        <p:nvSpPr>
          <p:cNvPr id="122" name="MICHAEL SEIBEL, CEO, YCOMBINATOR…"/>
          <p:cNvSpPr txBox="1"/>
          <p:nvPr/>
        </p:nvSpPr>
        <p:spPr>
          <a:xfrm>
            <a:off x="2086481" y="1170203"/>
            <a:ext cx="19835882" cy="176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MICHAEL SEIBEL, CEO, YCOMBINATOR</a:t>
            </a:r>
          </a:p>
          <a:p>
            <a:pPr algn="l">
              <a:defRPr sz="3600"/>
            </a:pPr>
          </a:p>
          <a:p>
            <a:pPr algn="l">
              <a:defRPr sz="3600"/>
            </a:pPr>
            <a:r>
              <a:t>How to pitch your company?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What do you do?…"/>
          <p:cNvSpPr txBox="1"/>
          <p:nvPr/>
        </p:nvSpPr>
        <p:spPr>
          <a:xfrm>
            <a:off x="2086481" y="3861520"/>
            <a:ext cx="19835882" cy="6362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solidFill>
                  <a:srgbClr val="929292"/>
                </a:solidFill>
              </a:defRPr>
            </a:pPr>
            <a:r>
              <a:t>1 What do you do? </a:t>
            </a:r>
          </a:p>
          <a:p>
            <a:pPr algn="l">
              <a:defRPr b="0">
                <a:solidFill>
                  <a:srgbClr val="929292"/>
                </a:solidFill>
              </a:defRPr>
            </a:pPr>
            <a:r>
              <a:t>Your goal when answering this question should not be to have me understand your whole business but rather make me interested enough to ask follow-up questions.</a:t>
            </a:r>
          </a:p>
          <a:p>
            <a:pPr algn="l">
              <a:defRPr b="0">
                <a:solidFill>
                  <a:srgbClr val="929292"/>
                </a:solidFill>
              </a:defRPr>
            </a:pPr>
            <a:r>
              <a:t>If you’re having trouble communicating your product simply, walking me through the user path can be an effective tactic.</a:t>
            </a:r>
          </a:p>
          <a:p>
            <a:pPr algn="l"/>
          </a:p>
          <a:p>
            <a:pPr algn="l"/>
          </a:p>
          <a:p>
            <a:pPr algn="l">
              <a:defRPr sz="3600"/>
            </a:pPr>
            <a:r>
              <a:t>2 How big is the market? </a:t>
            </a:r>
          </a:p>
          <a:p>
            <a:pPr algn="l">
              <a:defRPr b="0"/>
            </a:pPr>
            <a:r>
              <a:t>When you’re estimating market size and what % you could own, there are two methods: top down and bottom up. With the top down approach you determine the total market and estimate your potential share of it. With bottom up you figure out where comparable products are sold, how many of them are sold, and what % of those sales you could take.</a:t>
            </a:r>
          </a:p>
        </p:txBody>
      </p:sp>
      <p:sp>
        <p:nvSpPr>
          <p:cNvPr id="125" name="MICHAEL SEIBEL, CEO, YCOMBINATOR…"/>
          <p:cNvSpPr txBox="1"/>
          <p:nvPr/>
        </p:nvSpPr>
        <p:spPr>
          <a:xfrm>
            <a:off x="2086481" y="1170203"/>
            <a:ext cx="19835882" cy="176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MICHAEL SEIBEL, CEO, YCOMBINATOR</a:t>
            </a:r>
          </a:p>
          <a:p>
            <a:pPr algn="l">
              <a:defRPr sz="3600"/>
            </a:pPr>
          </a:p>
          <a:p>
            <a:pPr algn="l">
              <a:defRPr sz="3600"/>
            </a:pPr>
            <a:r>
              <a:t>How to pitch your company?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1 What do you do?…"/>
          <p:cNvSpPr txBox="1"/>
          <p:nvPr/>
        </p:nvSpPr>
        <p:spPr>
          <a:xfrm>
            <a:off x="2086481" y="3861520"/>
            <a:ext cx="19835882" cy="8775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solidFill>
                  <a:srgbClr val="929292"/>
                </a:solidFill>
              </a:defRPr>
            </a:pPr>
            <a:r>
              <a:t>1 What do you do? </a:t>
            </a:r>
          </a:p>
          <a:p>
            <a:pPr algn="l">
              <a:defRPr b="0">
                <a:solidFill>
                  <a:srgbClr val="929292"/>
                </a:solidFill>
              </a:defRPr>
            </a:pPr>
            <a:r>
              <a:t>Your goal when answering this question should not be to have me understand your whole business but rather make me interested enough to ask follow-up questions.</a:t>
            </a:r>
          </a:p>
          <a:p>
            <a:pPr algn="l">
              <a:defRPr b="0">
                <a:solidFill>
                  <a:srgbClr val="929292"/>
                </a:solidFill>
              </a:defRPr>
            </a:pPr>
            <a:r>
              <a:t>If you’re having trouble communicating your product simply, walking me through the user path can be an effective tactic.</a:t>
            </a:r>
          </a:p>
          <a:p>
            <a:pPr algn="l">
              <a:defRPr>
                <a:solidFill>
                  <a:srgbClr val="929292"/>
                </a:solidFill>
              </a:defRPr>
            </a:pPr>
          </a:p>
          <a:p>
            <a:pPr algn="l">
              <a:defRPr>
                <a:solidFill>
                  <a:srgbClr val="929292"/>
                </a:solidFill>
              </a:defRPr>
            </a:pPr>
          </a:p>
          <a:p>
            <a:pPr algn="l">
              <a:defRPr sz="3600">
                <a:solidFill>
                  <a:srgbClr val="929292"/>
                </a:solidFill>
              </a:defRPr>
            </a:pPr>
            <a:r>
              <a:t>2 How big is the market? </a:t>
            </a:r>
          </a:p>
          <a:p>
            <a:pPr algn="l">
              <a:defRPr b="0">
                <a:solidFill>
                  <a:srgbClr val="929292"/>
                </a:solidFill>
              </a:defRPr>
            </a:pPr>
            <a:r>
              <a:t>When you’re estimating market size and what % you could own, there are two methods: top down and bottom up. With the top down approach you determine the total market and estimate your potential share of it. With bottom up you figure out where comparable products are sold, how many of them are sold, and what % of those sales you could take.</a:t>
            </a:r>
          </a:p>
          <a:p>
            <a:pPr algn="l"/>
          </a:p>
          <a:p>
            <a:pPr algn="l"/>
          </a:p>
          <a:p>
            <a:pPr algn="l">
              <a:defRPr sz="3600"/>
            </a:pPr>
            <a:r>
              <a:t>3 What’s your progress? </a:t>
            </a:r>
          </a:p>
          <a:p>
            <a:pPr algn="l">
              <a:defRPr b="0"/>
            </a:pPr>
            <a:r>
              <a:t>What I’m trying to understand here is how fast you produce work. What is the ratio between what you’ve done and how long you’ve been working on it?</a:t>
            </a:r>
          </a:p>
        </p:txBody>
      </p:sp>
      <p:sp>
        <p:nvSpPr>
          <p:cNvPr id="128" name="MICHAEL SEIBEL, CEO, YCOMBINATOR…"/>
          <p:cNvSpPr txBox="1"/>
          <p:nvPr/>
        </p:nvSpPr>
        <p:spPr>
          <a:xfrm>
            <a:off x="2086481" y="1170203"/>
            <a:ext cx="19835882" cy="176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MICHAEL SEIBEL, CEO, YCOMBINATOR</a:t>
            </a:r>
          </a:p>
          <a:p>
            <a:pPr algn="l">
              <a:defRPr sz="3600"/>
            </a:pPr>
          </a:p>
          <a:p>
            <a:pPr algn="l">
              <a:defRPr sz="3600"/>
            </a:pPr>
            <a:r>
              <a:t>How to pitch your company?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4 What’s your unique insight?…"/>
          <p:cNvSpPr txBox="1"/>
          <p:nvPr/>
        </p:nvSpPr>
        <p:spPr>
          <a:xfrm>
            <a:off x="2086481" y="2469133"/>
            <a:ext cx="19835882" cy="25775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4 What’s your unique insight? </a:t>
            </a:r>
          </a:p>
          <a:p>
            <a:pPr algn="l">
              <a:defRPr b="0"/>
            </a:pPr>
            <a:r>
              <a:t>What I really want to understand is what you know about the problem that everyone else doesn’t. This is usually derived from multiple conversations with customers, deep analysis of current products in the space, and often personal experience.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4 What’s your unique insight?…"/>
          <p:cNvSpPr txBox="1"/>
          <p:nvPr/>
        </p:nvSpPr>
        <p:spPr>
          <a:xfrm>
            <a:off x="2086481" y="2469133"/>
            <a:ext cx="19835882" cy="4965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solidFill>
                  <a:srgbClr val="929292"/>
                </a:solidFill>
              </a:defRPr>
            </a:pPr>
            <a:r>
              <a:t>4 What’s your unique insight? </a:t>
            </a:r>
          </a:p>
          <a:p>
            <a:pPr algn="l">
              <a:defRPr b="0">
                <a:solidFill>
                  <a:srgbClr val="929292"/>
                </a:solidFill>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b="0"/>
            </a:pPr>
          </a:p>
          <a:p>
            <a:pPr algn="l">
              <a:defRPr b="0"/>
            </a:pPr>
          </a:p>
          <a:p>
            <a:pPr algn="l">
              <a:defRPr sz="3600"/>
            </a:pPr>
            <a:r>
              <a:t>5 What’s your business model? </a:t>
            </a:r>
          </a:p>
          <a:p>
            <a:pPr algn="l">
              <a:defRPr b="0"/>
            </a:pPr>
            <a:r>
              <a:t>There are two types of startups, those that know how they’ll make money and those that haven’t figured it out yet.</a:t>
            </a:r>
          </a:p>
          <a:p>
            <a:pPr algn="l">
              <a:defRPr b="0"/>
            </a:pPr>
            <a:r>
              <a:t>Own the simple business model.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4 What’s your unique insight?…"/>
          <p:cNvSpPr txBox="1"/>
          <p:nvPr/>
        </p:nvSpPr>
        <p:spPr>
          <a:xfrm>
            <a:off x="2086481" y="2469133"/>
            <a:ext cx="19835882" cy="73781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solidFill>
                  <a:srgbClr val="929292"/>
                </a:solidFill>
              </a:defRPr>
            </a:pPr>
            <a:r>
              <a:t>4 What’s your unique insight? </a:t>
            </a:r>
          </a:p>
          <a:p>
            <a:pPr algn="l">
              <a:defRPr b="0">
                <a:solidFill>
                  <a:srgbClr val="929292"/>
                </a:solidFill>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b="0">
                <a:solidFill>
                  <a:srgbClr val="929292"/>
                </a:solidFill>
              </a:defRPr>
            </a:pPr>
          </a:p>
          <a:p>
            <a:pPr algn="l">
              <a:defRPr b="0">
                <a:solidFill>
                  <a:srgbClr val="929292"/>
                </a:solidFill>
              </a:defRPr>
            </a:pPr>
          </a:p>
          <a:p>
            <a:pPr algn="l">
              <a:defRPr sz="3600">
                <a:solidFill>
                  <a:srgbClr val="929292"/>
                </a:solidFill>
              </a:defRPr>
            </a:pPr>
            <a:r>
              <a:t>5 What’s your business model? </a:t>
            </a:r>
          </a:p>
          <a:p>
            <a:pPr algn="l">
              <a:defRPr b="0">
                <a:solidFill>
                  <a:srgbClr val="929292"/>
                </a:solidFill>
              </a:defRPr>
            </a:pPr>
            <a:r>
              <a:t>There are two types of startups, those that know how they’ll make money and those that haven’t figured it out yet.</a:t>
            </a:r>
          </a:p>
          <a:p>
            <a:pPr algn="l">
              <a:defRPr b="0">
                <a:solidFill>
                  <a:srgbClr val="929292"/>
                </a:solidFill>
              </a:defRPr>
            </a:pPr>
            <a:r>
              <a:t>Own the simple business model.</a:t>
            </a:r>
          </a:p>
          <a:p>
            <a:pPr algn="l"/>
          </a:p>
          <a:p>
            <a:pPr algn="l"/>
          </a:p>
          <a:p>
            <a:pPr algn="l">
              <a:defRPr sz="3600"/>
            </a:pPr>
            <a:r>
              <a:t>6 Who is on your team? </a:t>
            </a:r>
          </a:p>
          <a:p>
            <a:pPr algn="l">
              <a:defRPr b="0"/>
            </a:pPr>
            <a:r>
              <a:t>How many founders? Is there a technical co-founder? How long have they known each other? Is everyone working full time? What is the equity split among the founders (hopefully equal or close to equal)?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4 What’s your unique insight?…"/>
          <p:cNvSpPr txBox="1"/>
          <p:nvPr/>
        </p:nvSpPr>
        <p:spPr>
          <a:xfrm>
            <a:off x="2086481" y="2469133"/>
            <a:ext cx="19835882" cy="877773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solidFill>
                  <a:srgbClr val="929292"/>
                </a:solidFill>
              </a:defRPr>
            </a:pPr>
            <a:r>
              <a:t>4 What’s your unique insight? </a:t>
            </a:r>
          </a:p>
          <a:p>
            <a:pPr algn="l">
              <a:defRPr b="0">
                <a:solidFill>
                  <a:srgbClr val="929292"/>
                </a:solidFill>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b="0">
                <a:solidFill>
                  <a:srgbClr val="929292"/>
                </a:solidFill>
              </a:defRPr>
            </a:pPr>
          </a:p>
          <a:p>
            <a:pPr algn="l">
              <a:defRPr b="0">
                <a:solidFill>
                  <a:srgbClr val="929292"/>
                </a:solidFill>
              </a:defRPr>
            </a:pPr>
          </a:p>
          <a:p>
            <a:pPr algn="l">
              <a:defRPr sz="3600">
                <a:solidFill>
                  <a:srgbClr val="929292"/>
                </a:solidFill>
              </a:defRPr>
            </a:pPr>
            <a:r>
              <a:t>5 What’s your business model? </a:t>
            </a:r>
          </a:p>
          <a:p>
            <a:pPr algn="l">
              <a:defRPr b="0">
                <a:solidFill>
                  <a:srgbClr val="929292"/>
                </a:solidFill>
              </a:defRPr>
            </a:pPr>
            <a:r>
              <a:t>There are two types of startups, those that know how they’ll make money and those that haven’t figured it out yet.</a:t>
            </a:r>
          </a:p>
          <a:p>
            <a:pPr algn="l">
              <a:defRPr b="0">
                <a:solidFill>
                  <a:srgbClr val="929292"/>
                </a:solidFill>
              </a:defRPr>
            </a:pPr>
            <a:r>
              <a:t>Own the simple business model.</a:t>
            </a:r>
          </a:p>
          <a:p>
            <a:pPr algn="l">
              <a:defRPr>
                <a:solidFill>
                  <a:srgbClr val="929292"/>
                </a:solidFill>
              </a:defRPr>
            </a:pPr>
          </a:p>
          <a:p>
            <a:pPr algn="l">
              <a:defRPr>
                <a:solidFill>
                  <a:srgbClr val="929292"/>
                </a:solidFill>
              </a:defRPr>
            </a:pPr>
          </a:p>
          <a:p>
            <a:pPr algn="l">
              <a:defRPr sz="3600">
                <a:solidFill>
                  <a:srgbClr val="929292"/>
                </a:solidFill>
              </a:defRPr>
            </a:pPr>
            <a:r>
              <a:t>6 Who is on your team? </a:t>
            </a:r>
          </a:p>
          <a:p>
            <a:pPr algn="l">
              <a:defRPr b="0">
                <a:solidFill>
                  <a:srgbClr val="929292"/>
                </a:solidFill>
              </a:defRPr>
            </a:pPr>
            <a:r>
              <a:t>How many founders? Is there a technical co-founder? How long have they known each other? Is everyone working full time? What is the equity split among the founders (hopefully equal or close to equal)?</a:t>
            </a:r>
          </a:p>
          <a:p>
            <a:pPr algn="l"/>
          </a:p>
          <a:p>
            <a:pPr algn="l"/>
          </a:p>
          <a:p>
            <a:pPr algn="l">
              <a:defRPr sz="3600"/>
            </a:pPr>
            <a:r>
              <a:t>7 What do you want? </a:t>
            </a:r>
          </a:p>
          <a:p>
            <a:pPr algn="l">
              <a:defRPr b="0"/>
            </a:pPr>
            <a:r>
              <a:t>Make it easy for me to help you. I want to help you.</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MICHAEL SEIBEL, CEO, YCOMBINATOR…"/>
          <p:cNvSpPr txBox="1"/>
          <p:nvPr/>
        </p:nvSpPr>
        <p:spPr>
          <a:xfrm>
            <a:off x="2086481" y="1170203"/>
            <a:ext cx="19835882" cy="17647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MICHAEL SEIBEL, CEO, YCOMBINATOR</a:t>
            </a:r>
          </a:p>
          <a:p>
            <a:pPr algn="l">
              <a:defRPr sz="3600"/>
            </a:pPr>
          </a:p>
          <a:p>
            <a:pPr algn="l">
              <a:defRPr sz="3600"/>
            </a:pPr>
            <a:r>
              <a:t>How to pitch your company? </a:t>
            </a:r>
          </a:p>
        </p:txBody>
      </p:sp>
      <p:sp>
        <p:nvSpPr>
          <p:cNvPr id="139" name="1 What do you do?…"/>
          <p:cNvSpPr txBox="1"/>
          <p:nvPr/>
        </p:nvSpPr>
        <p:spPr>
          <a:xfrm>
            <a:off x="2086481" y="3861520"/>
            <a:ext cx="19835882" cy="69844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sz="3600"/>
            </a:pPr>
            <a:r>
              <a:t>1 What do you do? </a:t>
            </a:r>
          </a:p>
          <a:p>
            <a:pPr algn="l"/>
          </a:p>
          <a:p>
            <a:pPr algn="l">
              <a:defRPr sz="3600"/>
            </a:pPr>
            <a:r>
              <a:t>2 How big is the market? </a:t>
            </a:r>
          </a:p>
          <a:p>
            <a:pPr algn="l">
              <a:defRPr sz="3600"/>
            </a:pPr>
          </a:p>
          <a:p>
            <a:pPr algn="l">
              <a:defRPr sz="3600"/>
            </a:pPr>
            <a:r>
              <a:t>3 What’s your progress? </a:t>
            </a:r>
          </a:p>
          <a:p>
            <a:pPr algn="l">
              <a:defRPr sz="3600"/>
            </a:pPr>
          </a:p>
          <a:p>
            <a:pPr algn="l">
              <a:defRPr sz="3600"/>
            </a:pPr>
            <a:r>
              <a:t>4 What’s your unique insight? </a:t>
            </a:r>
          </a:p>
          <a:p>
            <a:pPr algn="l">
              <a:defRPr b="0"/>
            </a:pPr>
          </a:p>
          <a:p>
            <a:pPr algn="l">
              <a:defRPr sz="3600"/>
            </a:pPr>
            <a:r>
              <a:t>5 What’s your business model? </a:t>
            </a:r>
          </a:p>
          <a:p>
            <a:pPr algn="l"/>
          </a:p>
          <a:p>
            <a:pPr algn="l">
              <a:defRPr sz="3600"/>
            </a:pPr>
            <a:r>
              <a:t>6 Who is on your team? </a:t>
            </a:r>
          </a:p>
          <a:p>
            <a:pPr algn="l"/>
          </a:p>
          <a:p>
            <a:pPr algn="l">
              <a:defRPr sz="3600"/>
            </a:pPr>
            <a:r>
              <a:t>7 What do you want?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