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61" r:id="rId5"/>
    <p:sldId id="269" r:id="rId6"/>
    <p:sldId id="262" r:id="rId7"/>
    <p:sldId id="263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1ED5-6C72-436A-B7DE-28E77994FFF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58AD4486-CF37-4890-9002-6AE0D297DE0A}">
      <dgm:prSet phldrT="[Text]" custT="1"/>
      <dgm:spPr/>
      <dgm:t>
        <a:bodyPr/>
        <a:lstStyle/>
        <a:p>
          <a:r>
            <a:rPr lang="en-NZ" sz="1600" dirty="0" smtClean="0"/>
            <a:t>Plant tracking</a:t>
          </a:r>
        </a:p>
        <a:p>
          <a:r>
            <a:rPr lang="en-NZ" sz="1600" dirty="0" smtClean="0"/>
            <a:t>&amp; phenotyping</a:t>
          </a:r>
          <a:endParaRPr lang="en-NZ" sz="1600" dirty="0"/>
        </a:p>
      </dgm:t>
    </dgm:pt>
    <dgm:pt modelId="{7907E7CF-F5A9-410F-A0D2-B02FE447FDBB}" type="parTrans" cxnId="{D98A8E90-E2E2-41B1-9127-6C19CB08E224}">
      <dgm:prSet/>
      <dgm:spPr/>
      <dgm:t>
        <a:bodyPr/>
        <a:lstStyle/>
        <a:p>
          <a:endParaRPr lang="en-NZ"/>
        </a:p>
      </dgm:t>
    </dgm:pt>
    <dgm:pt modelId="{EAC3FDFE-E870-40F5-8EA2-014CBAA290A8}" type="sibTrans" cxnId="{D98A8E90-E2E2-41B1-9127-6C19CB08E224}">
      <dgm:prSet/>
      <dgm:spPr/>
      <dgm:t>
        <a:bodyPr/>
        <a:lstStyle/>
        <a:p>
          <a:endParaRPr lang="en-NZ"/>
        </a:p>
      </dgm:t>
    </dgm:pt>
    <dgm:pt modelId="{334F57C5-36BD-4A4E-BCF0-826FA9A7A79C}">
      <dgm:prSet phldrT="[Text]" custT="1"/>
      <dgm:spPr/>
      <dgm:t>
        <a:bodyPr/>
        <a:lstStyle/>
        <a:p>
          <a:r>
            <a:rPr lang="en-NZ" sz="1600" dirty="0" smtClean="0"/>
            <a:t>Sample collection</a:t>
          </a:r>
          <a:endParaRPr lang="en-NZ" sz="1600" dirty="0"/>
        </a:p>
      </dgm:t>
    </dgm:pt>
    <dgm:pt modelId="{F84AB50D-47DB-4F90-972C-AF5313BEA5A1}" type="parTrans" cxnId="{30C14181-4BA3-4AF3-8116-F19823D63AC5}">
      <dgm:prSet/>
      <dgm:spPr/>
      <dgm:t>
        <a:bodyPr/>
        <a:lstStyle/>
        <a:p>
          <a:endParaRPr lang="en-NZ"/>
        </a:p>
      </dgm:t>
    </dgm:pt>
    <dgm:pt modelId="{8B9C8762-D13A-4AA6-8893-318CB6909A19}" type="sibTrans" cxnId="{30C14181-4BA3-4AF3-8116-F19823D63AC5}">
      <dgm:prSet/>
      <dgm:spPr/>
      <dgm:t>
        <a:bodyPr/>
        <a:lstStyle/>
        <a:p>
          <a:endParaRPr lang="en-NZ"/>
        </a:p>
      </dgm:t>
    </dgm:pt>
    <dgm:pt modelId="{96FBEFBA-6DF0-4C9F-A55A-4B3BB88205E5}">
      <dgm:prSet phldrT="[Text]" custT="1"/>
      <dgm:spPr/>
      <dgm:t>
        <a:bodyPr/>
        <a:lstStyle/>
        <a:p>
          <a:r>
            <a:rPr lang="en-NZ" sz="1600" dirty="0" err="1" smtClean="0"/>
            <a:t>gDNA</a:t>
          </a:r>
          <a:r>
            <a:rPr lang="en-NZ" sz="1600" dirty="0" smtClean="0"/>
            <a:t> extraction</a:t>
          </a:r>
          <a:endParaRPr lang="en-NZ" sz="1600" dirty="0"/>
        </a:p>
      </dgm:t>
    </dgm:pt>
    <dgm:pt modelId="{4E70BEFD-89A2-4B6A-8279-837EA43C54F1}" type="parTrans" cxnId="{5D7961C4-E225-4015-81BA-C0E0AB2DDFDF}">
      <dgm:prSet/>
      <dgm:spPr/>
      <dgm:t>
        <a:bodyPr/>
        <a:lstStyle/>
        <a:p>
          <a:endParaRPr lang="en-NZ"/>
        </a:p>
      </dgm:t>
    </dgm:pt>
    <dgm:pt modelId="{69C0B22E-9E0A-4C8D-8A8E-FB03A6833515}" type="sibTrans" cxnId="{5D7961C4-E225-4015-81BA-C0E0AB2DDFDF}">
      <dgm:prSet/>
      <dgm:spPr/>
      <dgm:t>
        <a:bodyPr/>
        <a:lstStyle/>
        <a:p>
          <a:endParaRPr lang="en-NZ"/>
        </a:p>
      </dgm:t>
    </dgm:pt>
    <dgm:pt modelId="{92CCD7BD-69CA-41F9-9945-B43C0B32BF0E}">
      <dgm:prSet phldrT="[Text]" custT="1"/>
      <dgm:spPr/>
      <dgm:t>
        <a:bodyPr/>
        <a:lstStyle/>
        <a:p>
          <a:r>
            <a:rPr lang="en-NZ" sz="1600" dirty="0" smtClean="0"/>
            <a:t>Data analysing</a:t>
          </a:r>
          <a:endParaRPr lang="en-NZ" sz="1600" dirty="0"/>
        </a:p>
      </dgm:t>
    </dgm:pt>
    <dgm:pt modelId="{A2A7E6CD-9B9D-4E1B-8FCA-5F0DE7CD2E5F}" type="parTrans" cxnId="{B00F4C3C-2B93-480C-ABE7-82A501E19BF5}">
      <dgm:prSet/>
      <dgm:spPr/>
      <dgm:t>
        <a:bodyPr/>
        <a:lstStyle/>
        <a:p>
          <a:endParaRPr lang="en-NZ"/>
        </a:p>
      </dgm:t>
    </dgm:pt>
    <dgm:pt modelId="{3F361864-FC70-46EA-A8FE-82D2B2AB35A3}" type="sibTrans" cxnId="{B00F4C3C-2B93-480C-ABE7-82A501E19BF5}">
      <dgm:prSet/>
      <dgm:spPr/>
      <dgm:t>
        <a:bodyPr/>
        <a:lstStyle/>
        <a:p>
          <a:endParaRPr lang="en-NZ"/>
        </a:p>
      </dgm:t>
    </dgm:pt>
    <dgm:pt modelId="{9B2BA4BA-0F94-4593-A05E-4CAB4C7E6E13}">
      <dgm:prSet phldrT="[Text]"/>
      <dgm:spPr/>
      <dgm:t>
        <a:bodyPr/>
        <a:lstStyle/>
        <a:p>
          <a:endParaRPr lang="es-MX"/>
        </a:p>
      </dgm:t>
    </dgm:pt>
    <dgm:pt modelId="{F78B165B-DFF4-416B-B355-BAED9777DB9F}" type="parTrans" cxnId="{5BF3813D-D093-43C9-B4F0-1ED698A0AF3E}">
      <dgm:prSet/>
      <dgm:spPr/>
      <dgm:t>
        <a:bodyPr/>
        <a:lstStyle/>
        <a:p>
          <a:endParaRPr lang="en-NZ"/>
        </a:p>
      </dgm:t>
    </dgm:pt>
    <dgm:pt modelId="{F285FFD9-DAA2-4C92-BF1A-6BA836F12006}" type="sibTrans" cxnId="{5BF3813D-D093-43C9-B4F0-1ED698A0AF3E}">
      <dgm:prSet/>
      <dgm:spPr/>
      <dgm:t>
        <a:bodyPr/>
        <a:lstStyle/>
        <a:p>
          <a:endParaRPr lang="en-NZ"/>
        </a:p>
      </dgm:t>
    </dgm:pt>
    <dgm:pt modelId="{89C0F37A-F894-494B-83B5-59C49B980AA6}">
      <dgm:prSet phldrT="[Text]" custT="1"/>
      <dgm:spPr/>
      <dgm:t>
        <a:bodyPr/>
        <a:lstStyle/>
        <a:p>
          <a:r>
            <a:rPr lang="en-NZ" sz="1600" dirty="0" smtClean="0"/>
            <a:t>Sequencing</a:t>
          </a:r>
          <a:endParaRPr lang="en-NZ" sz="1600" dirty="0"/>
        </a:p>
      </dgm:t>
    </dgm:pt>
    <dgm:pt modelId="{F19382CC-4038-4A9C-811C-9552C7C2F811}" type="parTrans" cxnId="{18D174A6-EEA5-49B1-82F6-C5A4E351BB8D}">
      <dgm:prSet/>
      <dgm:spPr/>
      <dgm:t>
        <a:bodyPr/>
        <a:lstStyle/>
        <a:p>
          <a:endParaRPr lang="en-NZ"/>
        </a:p>
      </dgm:t>
    </dgm:pt>
    <dgm:pt modelId="{069BBACF-961A-4EB7-BA14-DF707DE6C148}" type="sibTrans" cxnId="{18D174A6-EEA5-49B1-82F6-C5A4E351BB8D}">
      <dgm:prSet/>
      <dgm:spPr/>
      <dgm:t>
        <a:bodyPr/>
        <a:lstStyle/>
        <a:p>
          <a:endParaRPr lang="en-NZ"/>
        </a:p>
      </dgm:t>
    </dgm:pt>
    <dgm:pt modelId="{AF89AD58-20E0-4351-91F9-871B0B9CECC3}">
      <dgm:prSet phldrT="[Text]" custT="1"/>
      <dgm:spPr/>
      <dgm:t>
        <a:bodyPr/>
        <a:lstStyle/>
        <a:p>
          <a:r>
            <a:rPr lang="en-NZ" sz="1600" dirty="0" smtClean="0"/>
            <a:t>Key file building</a:t>
          </a:r>
          <a:endParaRPr lang="en-NZ" sz="1600" dirty="0"/>
        </a:p>
      </dgm:t>
    </dgm:pt>
    <dgm:pt modelId="{A0C46746-2383-4952-8533-E64605356496}" type="parTrans" cxnId="{B29E5096-DDA0-44A9-9517-C518517C5DE5}">
      <dgm:prSet/>
      <dgm:spPr/>
      <dgm:t>
        <a:bodyPr/>
        <a:lstStyle/>
        <a:p>
          <a:endParaRPr lang="en-NZ"/>
        </a:p>
      </dgm:t>
    </dgm:pt>
    <dgm:pt modelId="{CC1BA1E7-D77C-4595-AB3D-3E6A1436DDF3}" type="sibTrans" cxnId="{B29E5096-DDA0-44A9-9517-C518517C5DE5}">
      <dgm:prSet/>
      <dgm:spPr/>
      <dgm:t>
        <a:bodyPr/>
        <a:lstStyle/>
        <a:p>
          <a:endParaRPr lang="en-NZ"/>
        </a:p>
      </dgm:t>
    </dgm:pt>
    <dgm:pt modelId="{802E8A8E-C72E-4619-A958-439EBE4BD76D}">
      <dgm:prSet phldrT="[Text]" custT="1"/>
      <dgm:spPr/>
      <dgm:t>
        <a:bodyPr/>
        <a:lstStyle/>
        <a:p>
          <a:r>
            <a:rPr lang="en-NZ" sz="1600" dirty="0" smtClean="0"/>
            <a:t>GBS lib preparation</a:t>
          </a:r>
          <a:endParaRPr lang="en-NZ" sz="1600" dirty="0"/>
        </a:p>
      </dgm:t>
    </dgm:pt>
    <dgm:pt modelId="{D824C057-66E5-490C-9542-BA1962936C5D}" type="parTrans" cxnId="{FBC04928-C3FC-4236-AEA0-4B6DA7EFDB2A}">
      <dgm:prSet/>
      <dgm:spPr/>
      <dgm:t>
        <a:bodyPr/>
        <a:lstStyle/>
        <a:p>
          <a:endParaRPr lang="en-NZ"/>
        </a:p>
      </dgm:t>
    </dgm:pt>
    <dgm:pt modelId="{96678869-FAAF-4866-8A4B-9B4A3991E56C}" type="sibTrans" cxnId="{FBC04928-C3FC-4236-AEA0-4B6DA7EFDB2A}">
      <dgm:prSet/>
      <dgm:spPr/>
      <dgm:t>
        <a:bodyPr/>
        <a:lstStyle/>
        <a:p>
          <a:endParaRPr lang="en-NZ"/>
        </a:p>
      </dgm:t>
    </dgm:pt>
    <dgm:pt modelId="{DBA35DC1-1B65-4819-908B-AD15CB88FCED}" type="pres">
      <dgm:prSet presAssocID="{E25E1ED5-6C72-436A-B7DE-28E77994FFF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MX"/>
        </a:p>
      </dgm:t>
    </dgm:pt>
    <dgm:pt modelId="{74518F33-A402-432D-8D40-8434AF90EABA}" type="pres">
      <dgm:prSet presAssocID="{E25E1ED5-6C72-436A-B7DE-28E77994FFF9}" presName="arrowNode" presStyleLbl="node1" presStyleIdx="0" presStyleCnt="1" custAng="670470" custLinFactNeighborX="-654"/>
      <dgm:spPr>
        <a:solidFill>
          <a:srgbClr val="00B050"/>
        </a:solidFill>
      </dgm:spPr>
      <dgm:t>
        <a:bodyPr/>
        <a:lstStyle/>
        <a:p>
          <a:endParaRPr lang="en-NZ"/>
        </a:p>
      </dgm:t>
    </dgm:pt>
    <dgm:pt modelId="{BFF5C309-B4F7-453C-B7FB-542D91CBA9EB}" type="pres">
      <dgm:prSet presAssocID="{58AD4486-CF37-4890-9002-6AE0D297DE0A}" presName="txNode1" presStyleLbl="revTx" presStyleIdx="0" presStyleCnt="7" custScaleY="38325" custLinFactNeighborX="-22905" custLinFactNeighborY="4372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2471E58-D68D-4803-82F2-38A656CB32D1}" type="pres">
      <dgm:prSet presAssocID="{334F57C5-36BD-4A4E-BCF0-826FA9A7A79C}" presName="txNode2" presStyleLbl="revTx" presStyleIdx="1" presStyleCnt="7" custScaleX="65792" custScaleY="62371" custLinFactNeighborX="-20470" custLinFactNeighborY="-113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344B8D6-41DD-42D1-A80A-E1AEB2AD1FFA}" type="pres">
      <dgm:prSet presAssocID="{8B9C8762-D13A-4AA6-8893-318CB6909A19}" presName="dotNode2" presStyleCnt="0"/>
      <dgm:spPr/>
    </dgm:pt>
    <dgm:pt modelId="{57CEC035-ABE0-42AF-AD38-AA29B1228BF8}" type="pres">
      <dgm:prSet presAssocID="{8B9C8762-D13A-4AA6-8893-318CB6909A19}" presName="dotRepeatNode" presStyleLbl="fgShp" presStyleIdx="0" presStyleCnt="5" custAng="670470" custLinFactX="700000" custLinFactY="930401" custLinFactNeighborX="716309" custLinFactNeighborY="1000000"/>
      <dgm:spPr/>
      <dgm:t>
        <a:bodyPr/>
        <a:lstStyle/>
        <a:p>
          <a:endParaRPr lang="es-MX"/>
        </a:p>
      </dgm:t>
    </dgm:pt>
    <dgm:pt modelId="{A4A562BC-9F76-421E-AE1D-10551751F56B}" type="pres">
      <dgm:prSet presAssocID="{96FBEFBA-6DF0-4C9F-A55A-4B3BB88205E5}" presName="txNode3" presStyleLbl="revTx" presStyleIdx="2" presStyleCnt="7" custScaleX="121837" custScaleY="50517" custLinFactNeighborX="16985" custLinFactNeighborY="533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DCC31C1-D551-4865-8DA5-A6C3A61DA8D4}" type="pres">
      <dgm:prSet presAssocID="{69C0B22E-9E0A-4C8D-8A8E-FB03A6833515}" presName="dotNode3" presStyleCnt="0"/>
      <dgm:spPr/>
    </dgm:pt>
    <dgm:pt modelId="{70BEC9E0-3279-49A9-91D9-C1D976A42ED5}" type="pres">
      <dgm:prSet presAssocID="{69C0B22E-9E0A-4C8D-8A8E-FB03A6833515}" presName="dotRepeatNode" presStyleLbl="fgShp" presStyleIdx="1" presStyleCnt="5" custAng="670470" custLinFactX="-100000" custLinFactY="-186592" custLinFactNeighborX="-116193" custLinFactNeighborY="-200000"/>
      <dgm:spPr/>
      <dgm:t>
        <a:bodyPr/>
        <a:lstStyle/>
        <a:p>
          <a:endParaRPr lang="es-MX"/>
        </a:p>
      </dgm:t>
    </dgm:pt>
    <dgm:pt modelId="{0C8E1C08-8170-43FC-A6CB-F4A7A9506BF2}" type="pres">
      <dgm:prSet presAssocID="{802E8A8E-C72E-4619-A958-439EBE4BD76D}" presName="txNode4" presStyleLbl="revTx" presStyleIdx="3" presStyleCnt="7" custScaleX="94030" custScaleY="31702" custLinFactX="-24148" custLinFactNeighborX="-100000" custLinFactNeighborY="1200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B377A029-EE6B-4164-ADAB-39EA0A2CFBDA}" type="pres">
      <dgm:prSet presAssocID="{96678869-FAAF-4866-8A4B-9B4A3991E56C}" presName="dotNode4" presStyleCnt="0"/>
      <dgm:spPr/>
    </dgm:pt>
    <dgm:pt modelId="{CF637AAB-B03F-4E12-86EC-06B416113E90}" type="pres">
      <dgm:prSet presAssocID="{96678869-FAAF-4866-8A4B-9B4A3991E56C}" presName="dotRepeatNode" presStyleLbl="fgShp" presStyleIdx="2" presStyleCnt="5" custAng="670470" custLinFactX="-100000" custLinFactY="-183757" custLinFactNeighborX="-174643" custLinFactNeighborY="-200000"/>
      <dgm:spPr/>
      <dgm:t>
        <a:bodyPr/>
        <a:lstStyle/>
        <a:p>
          <a:endParaRPr lang="es-MX"/>
        </a:p>
      </dgm:t>
    </dgm:pt>
    <dgm:pt modelId="{AE33CF52-176A-4F2E-8E52-E61D2383B119}" type="pres">
      <dgm:prSet presAssocID="{89C0F37A-F894-494B-83B5-59C49B980AA6}" presName="txNode5" presStyleLbl="revTx" presStyleIdx="4" presStyleCnt="7" custScaleX="48012" custScaleY="43557" custLinFactNeighborX="93698" custLinFactNeighborY="957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52E900E-448F-4947-9B69-66E457EC8E05}" type="pres">
      <dgm:prSet presAssocID="{069BBACF-961A-4EB7-BA14-DF707DE6C148}" presName="dotNode5" presStyleCnt="0"/>
      <dgm:spPr/>
    </dgm:pt>
    <dgm:pt modelId="{DACA0C99-2F96-429D-A1B6-3980FCBD8F15}" type="pres">
      <dgm:prSet presAssocID="{069BBACF-961A-4EB7-BA14-DF707DE6C148}" presName="dotRepeatNode" presStyleLbl="fgShp" presStyleIdx="3" presStyleCnt="5" custAng="670470" custLinFactX="-100000" custLinFactY="-132559" custLinFactNeighborX="-199201" custLinFactNeighborY="-200000"/>
      <dgm:spPr/>
      <dgm:t>
        <a:bodyPr/>
        <a:lstStyle/>
        <a:p>
          <a:endParaRPr lang="es-MX"/>
        </a:p>
      </dgm:t>
    </dgm:pt>
    <dgm:pt modelId="{CC55C670-F6D3-492D-A718-3F53A0A51DAA}" type="pres">
      <dgm:prSet presAssocID="{AF89AD58-20E0-4351-91F9-871B0B9CECC3}" presName="txNode6" presStyleLbl="revTx" presStyleIdx="5" presStyleCnt="7" custScaleX="99073" custScaleY="34233" custLinFactX="-56353" custLinFactNeighborX="-100000" custLinFactNeighborY="1208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B42FA350-8A2E-4198-9076-4C9D8FA29ECD}" type="pres">
      <dgm:prSet presAssocID="{CC1BA1E7-D77C-4595-AB3D-3E6A1436DDF3}" presName="dotNode6" presStyleCnt="0"/>
      <dgm:spPr/>
    </dgm:pt>
    <dgm:pt modelId="{A8BA5CCD-F828-4E04-B62F-B6DD114BF4BA}" type="pres">
      <dgm:prSet presAssocID="{CC1BA1E7-D77C-4595-AB3D-3E6A1436DDF3}" presName="dotRepeatNode" presStyleLbl="fgShp" presStyleIdx="4" presStyleCnt="5" custAng="670470" custLinFactX="-173629" custLinFactY="-159121" custLinFactNeighborX="-200000" custLinFactNeighborY="-200000"/>
      <dgm:spPr/>
      <dgm:t>
        <a:bodyPr/>
        <a:lstStyle/>
        <a:p>
          <a:endParaRPr lang="es-MX"/>
        </a:p>
      </dgm:t>
    </dgm:pt>
    <dgm:pt modelId="{5AF15B1E-8DCE-44D8-857A-4DD66654D28C}" type="pres">
      <dgm:prSet presAssocID="{92CCD7BD-69CA-41F9-9945-B43C0B32BF0E}" presName="txNode7" presStyleLbl="revTx" presStyleIdx="6" presStyleCnt="7" custScaleX="66370" custScaleY="31701" custLinFactY="-45231" custLinFactNeighborX="-71191" custLinFactNeighborY="-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0C14181-4BA3-4AF3-8116-F19823D63AC5}" srcId="{E25E1ED5-6C72-436A-B7DE-28E77994FFF9}" destId="{334F57C5-36BD-4A4E-BCF0-826FA9A7A79C}" srcOrd="1" destOrd="0" parTransId="{F84AB50D-47DB-4F90-972C-AF5313BEA5A1}" sibTransId="{8B9C8762-D13A-4AA6-8893-318CB6909A19}"/>
    <dgm:cxn modelId="{5D7961C4-E225-4015-81BA-C0E0AB2DDFDF}" srcId="{E25E1ED5-6C72-436A-B7DE-28E77994FFF9}" destId="{96FBEFBA-6DF0-4C9F-A55A-4B3BB88205E5}" srcOrd="2" destOrd="0" parTransId="{4E70BEFD-89A2-4B6A-8279-837EA43C54F1}" sibTransId="{69C0B22E-9E0A-4C8D-8A8E-FB03A6833515}"/>
    <dgm:cxn modelId="{2BB51E43-7629-423A-8D2B-0BC8C058D3A6}" type="presOf" srcId="{96678869-FAAF-4866-8A4B-9B4A3991E56C}" destId="{CF637AAB-B03F-4E12-86EC-06B416113E90}" srcOrd="0" destOrd="0" presId="urn:microsoft.com/office/officeart/2009/3/layout/DescendingProcess"/>
    <dgm:cxn modelId="{5BF3813D-D093-43C9-B4F0-1ED698A0AF3E}" srcId="{E25E1ED5-6C72-436A-B7DE-28E77994FFF9}" destId="{9B2BA4BA-0F94-4593-A05E-4CAB4C7E6E13}" srcOrd="7" destOrd="0" parTransId="{F78B165B-DFF4-416B-B355-BAED9777DB9F}" sibTransId="{F285FFD9-DAA2-4C92-BF1A-6BA836F12006}"/>
    <dgm:cxn modelId="{F6FB2CC7-8852-43E8-B09B-41286B2640EB}" type="presOf" srcId="{89C0F37A-F894-494B-83B5-59C49B980AA6}" destId="{AE33CF52-176A-4F2E-8E52-E61D2383B119}" srcOrd="0" destOrd="0" presId="urn:microsoft.com/office/officeart/2009/3/layout/DescendingProcess"/>
    <dgm:cxn modelId="{D98A8E90-E2E2-41B1-9127-6C19CB08E224}" srcId="{E25E1ED5-6C72-436A-B7DE-28E77994FFF9}" destId="{58AD4486-CF37-4890-9002-6AE0D297DE0A}" srcOrd="0" destOrd="0" parTransId="{7907E7CF-F5A9-410F-A0D2-B02FE447FDBB}" sibTransId="{EAC3FDFE-E870-40F5-8EA2-014CBAA290A8}"/>
    <dgm:cxn modelId="{559AAA9B-ED4A-4FF9-B84A-847CF7A1D616}" type="presOf" srcId="{58AD4486-CF37-4890-9002-6AE0D297DE0A}" destId="{BFF5C309-B4F7-453C-B7FB-542D91CBA9EB}" srcOrd="0" destOrd="0" presId="urn:microsoft.com/office/officeart/2009/3/layout/DescendingProcess"/>
    <dgm:cxn modelId="{5BAEF510-0253-486D-9076-53420DC503A7}" type="presOf" srcId="{334F57C5-36BD-4A4E-BCF0-826FA9A7A79C}" destId="{B2471E58-D68D-4803-82F2-38A656CB32D1}" srcOrd="0" destOrd="0" presId="urn:microsoft.com/office/officeart/2009/3/layout/DescendingProcess"/>
    <dgm:cxn modelId="{291FF593-5C38-419F-B557-638C8F590DBE}" type="presOf" srcId="{069BBACF-961A-4EB7-BA14-DF707DE6C148}" destId="{DACA0C99-2F96-429D-A1B6-3980FCBD8F15}" srcOrd="0" destOrd="0" presId="urn:microsoft.com/office/officeart/2009/3/layout/DescendingProcess"/>
    <dgm:cxn modelId="{B29E5096-DDA0-44A9-9517-C518517C5DE5}" srcId="{E25E1ED5-6C72-436A-B7DE-28E77994FFF9}" destId="{AF89AD58-20E0-4351-91F9-871B0B9CECC3}" srcOrd="5" destOrd="0" parTransId="{A0C46746-2383-4952-8533-E64605356496}" sibTransId="{CC1BA1E7-D77C-4595-AB3D-3E6A1436DDF3}"/>
    <dgm:cxn modelId="{18D174A6-EEA5-49B1-82F6-C5A4E351BB8D}" srcId="{E25E1ED5-6C72-436A-B7DE-28E77994FFF9}" destId="{89C0F37A-F894-494B-83B5-59C49B980AA6}" srcOrd="4" destOrd="0" parTransId="{F19382CC-4038-4A9C-811C-9552C7C2F811}" sibTransId="{069BBACF-961A-4EB7-BA14-DF707DE6C148}"/>
    <dgm:cxn modelId="{09D1DAA5-ACB1-464D-92B9-980F7B156BEA}" type="presOf" srcId="{802E8A8E-C72E-4619-A958-439EBE4BD76D}" destId="{0C8E1C08-8170-43FC-A6CB-F4A7A9506BF2}" srcOrd="0" destOrd="0" presId="urn:microsoft.com/office/officeart/2009/3/layout/DescendingProcess"/>
    <dgm:cxn modelId="{B00F4C3C-2B93-480C-ABE7-82A501E19BF5}" srcId="{E25E1ED5-6C72-436A-B7DE-28E77994FFF9}" destId="{92CCD7BD-69CA-41F9-9945-B43C0B32BF0E}" srcOrd="6" destOrd="0" parTransId="{A2A7E6CD-9B9D-4E1B-8FCA-5F0DE7CD2E5F}" sibTransId="{3F361864-FC70-46EA-A8FE-82D2B2AB35A3}"/>
    <dgm:cxn modelId="{E88BFD42-022D-46BB-92E6-062B6687472D}" type="presOf" srcId="{CC1BA1E7-D77C-4595-AB3D-3E6A1436DDF3}" destId="{A8BA5CCD-F828-4E04-B62F-B6DD114BF4BA}" srcOrd="0" destOrd="0" presId="urn:microsoft.com/office/officeart/2009/3/layout/DescendingProcess"/>
    <dgm:cxn modelId="{2F8B7DE0-754D-41E2-986B-2CC1AFD05458}" type="presOf" srcId="{92CCD7BD-69CA-41F9-9945-B43C0B32BF0E}" destId="{5AF15B1E-8DCE-44D8-857A-4DD66654D28C}" srcOrd="0" destOrd="0" presId="urn:microsoft.com/office/officeart/2009/3/layout/DescendingProcess"/>
    <dgm:cxn modelId="{FBC04928-C3FC-4236-AEA0-4B6DA7EFDB2A}" srcId="{E25E1ED5-6C72-436A-B7DE-28E77994FFF9}" destId="{802E8A8E-C72E-4619-A958-439EBE4BD76D}" srcOrd="3" destOrd="0" parTransId="{D824C057-66E5-490C-9542-BA1962936C5D}" sibTransId="{96678869-FAAF-4866-8A4B-9B4A3991E56C}"/>
    <dgm:cxn modelId="{E53BDD05-67A9-4B03-AA19-9AEE1EFF64C8}" type="presOf" srcId="{E25E1ED5-6C72-436A-B7DE-28E77994FFF9}" destId="{DBA35DC1-1B65-4819-908B-AD15CB88FCED}" srcOrd="0" destOrd="0" presId="urn:microsoft.com/office/officeart/2009/3/layout/DescendingProcess"/>
    <dgm:cxn modelId="{994E0A93-F39E-4B87-8CB6-7008C7601150}" type="presOf" srcId="{AF89AD58-20E0-4351-91F9-871B0B9CECC3}" destId="{CC55C670-F6D3-492D-A718-3F53A0A51DAA}" srcOrd="0" destOrd="0" presId="urn:microsoft.com/office/officeart/2009/3/layout/DescendingProcess"/>
    <dgm:cxn modelId="{0B40B666-54C9-4733-8A89-11042EFCF601}" type="presOf" srcId="{96FBEFBA-6DF0-4C9F-A55A-4B3BB88205E5}" destId="{A4A562BC-9F76-421E-AE1D-10551751F56B}" srcOrd="0" destOrd="0" presId="urn:microsoft.com/office/officeart/2009/3/layout/DescendingProcess"/>
    <dgm:cxn modelId="{8D527F67-37B7-4D1F-B105-0DA95DFE7794}" type="presOf" srcId="{69C0B22E-9E0A-4C8D-8A8E-FB03A6833515}" destId="{70BEC9E0-3279-49A9-91D9-C1D976A42ED5}" srcOrd="0" destOrd="0" presId="urn:microsoft.com/office/officeart/2009/3/layout/DescendingProcess"/>
    <dgm:cxn modelId="{29961191-4272-4ACE-90A9-54C0D3CC8307}" type="presOf" srcId="{8B9C8762-D13A-4AA6-8893-318CB6909A19}" destId="{57CEC035-ABE0-42AF-AD38-AA29B1228BF8}" srcOrd="0" destOrd="0" presId="urn:microsoft.com/office/officeart/2009/3/layout/DescendingProcess"/>
    <dgm:cxn modelId="{20E0FA29-430C-4145-8276-61FE8A60032F}" type="presParOf" srcId="{DBA35DC1-1B65-4819-908B-AD15CB88FCED}" destId="{74518F33-A402-432D-8D40-8434AF90EABA}" srcOrd="0" destOrd="0" presId="urn:microsoft.com/office/officeart/2009/3/layout/DescendingProcess"/>
    <dgm:cxn modelId="{425BFD78-F1B8-4B7A-B34C-CB11753FCBB2}" type="presParOf" srcId="{DBA35DC1-1B65-4819-908B-AD15CB88FCED}" destId="{BFF5C309-B4F7-453C-B7FB-542D91CBA9EB}" srcOrd="1" destOrd="0" presId="urn:microsoft.com/office/officeart/2009/3/layout/DescendingProcess"/>
    <dgm:cxn modelId="{485B7060-F663-4D2F-B899-D169721CDE28}" type="presParOf" srcId="{DBA35DC1-1B65-4819-908B-AD15CB88FCED}" destId="{B2471E58-D68D-4803-82F2-38A656CB32D1}" srcOrd="2" destOrd="0" presId="urn:microsoft.com/office/officeart/2009/3/layout/DescendingProcess"/>
    <dgm:cxn modelId="{B6704BB3-668B-4C56-90A1-A0EF481DE1B9}" type="presParOf" srcId="{DBA35DC1-1B65-4819-908B-AD15CB88FCED}" destId="{A344B8D6-41DD-42D1-A80A-E1AEB2AD1FFA}" srcOrd="3" destOrd="0" presId="urn:microsoft.com/office/officeart/2009/3/layout/DescendingProcess"/>
    <dgm:cxn modelId="{66637DE5-98EE-4998-9E8F-BECEBF8CAEC9}" type="presParOf" srcId="{A344B8D6-41DD-42D1-A80A-E1AEB2AD1FFA}" destId="{57CEC035-ABE0-42AF-AD38-AA29B1228BF8}" srcOrd="0" destOrd="0" presId="urn:microsoft.com/office/officeart/2009/3/layout/DescendingProcess"/>
    <dgm:cxn modelId="{11885BE3-3699-4068-8761-1F80A15C1A60}" type="presParOf" srcId="{DBA35DC1-1B65-4819-908B-AD15CB88FCED}" destId="{A4A562BC-9F76-421E-AE1D-10551751F56B}" srcOrd="4" destOrd="0" presId="urn:microsoft.com/office/officeart/2009/3/layout/DescendingProcess"/>
    <dgm:cxn modelId="{D8E08F16-43EA-4696-87A2-B0B8962D0592}" type="presParOf" srcId="{DBA35DC1-1B65-4819-908B-AD15CB88FCED}" destId="{FDCC31C1-D551-4865-8DA5-A6C3A61DA8D4}" srcOrd="5" destOrd="0" presId="urn:microsoft.com/office/officeart/2009/3/layout/DescendingProcess"/>
    <dgm:cxn modelId="{AA84CCF5-D37E-4B9C-B342-1BB82738D9DF}" type="presParOf" srcId="{FDCC31C1-D551-4865-8DA5-A6C3A61DA8D4}" destId="{70BEC9E0-3279-49A9-91D9-C1D976A42ED5}" srcOrd="0" destOrd="0" presId="urn:microsoft.com/office/officeart/2009/3/layout/DescendingProcess"/>
    <dgm:cxn modelId="{838B6BCF-20C2-4F5C-AD6C-9B012F1717F8}" type="presParOf" srcId="{DBA35DC1-1B65-4819-908B-AD15CB88FCED}" destId="{0C8E1C08-8170-43FC-A6CB-F4A7A9506BF2}" srcOrd="6" destOrd="0" presId="urn:microsoft.com/office/officeart/2009/3/layout/DescendingProcess"/>
    <dgm:cxn modelId="{59F960C5-AFD4-4760-8E96-261F3508EF7C}" type="presParOf" srcId="{DBA35DC1-1B65-4819-908B-AD15CB88FCED}" destId="{B377A029-EE6B-4164-ADAB-39EA0A2CFBDA}" srcOrd="7" destOrd="0" presId="urn:microsoft.com/office/officeart/2009/3/layout/DescendingProcess"/>
    <dgm:cxn modelId="{29742B8B-3152-4F1B-A55A-C47FAAFFFA92}" type="presParOf" srcId="{B377A029-EE6B-4164-ADAB-39EA0A2CFBDA}" destId="{CF637AAB-B03F-4E12-86EC-06B416113E90}" srcOrd="0" destOrd="0" presId="urn:microsoft.com/office/officeart/2009/3/layout/DescendingProcess"/>
    <dgm:cxn modelId="{41678E17-4640-4CB6-B64C-1C0A33014E3C}" type="presParOf" srcId="{DBA35DC1-1B65-4819-908B-AD15CB88FCED}" destId="{AE33CF52-176A-4F2E-8E52-E61D2383B119}" srcOrd="8" destOrd="0" presId="urn:microsoft.com/office/officeart/2009/3/layout/DescendingProcess"/>
    <dgm:cxn modelId="{6D24E999-7517-4E62-8245-BE396B1D57BA}" type="presParOf" srcId="{DBA35DC1-1B65-4819-908B-AD15CB88FCED}" destId="{552E900E-448F-4947-9B69-66E457EC8E05}" srcOrd="9" destOrd="0" presId="urn:microsoft.com/office/officeart/2009/3/layout/DescendingProcess"/>
    <dgm:cxn modelId="{FDABD1E2-D825-4EFD-9D89-44FB90A23C6C}" type="presParOf" srcId="{552E900E-448F-4947-9B69-66E457EC8E05}" destId="{DACA0C99-2F96-429D-A1B6-3980FCBD8F15}" srcOrd="0" destOrd="0" presId="urn:microsoft.com/office/officeart/2009/3/layout/DescendingProcess"/>
    <dgm:cxn modelId="{5EB47662-FF91-405A-80B4-2BF32F0C1630}" type="presParOf" srcId="{DBA35DC1-1B65-4819-908B-AD15CB88FCED}" destId="{CC55C670-F6D3-492D-A718-3F53A0A51DAA}" srcOrd="10" destOrd="0" presId="urn:microsoft.com/office/officeart/2009/3/layout/DescendingProcess"/>
    <dgm:cxn modelId="{4437D8E6-74B3-4BA0-84CA-B43C92CB7C2B}" type="presParOf" srcId="{DBA35DC1-1B65-4819-908B-AD15CB88FCED}" destId="{B42FA350-8A2E-4198-9076-4C9D8FA29ECD}" srcOrd="11" destOrd="0" presId="urn:microsoft.com/office/officeart/2009/3/layout/DescendingProcess"/>
    <dgm:cxn modelId="{42DC46DD-C14C-48ED-B5D5-19E026176423}" type="presParOf" srcId="{B42FA350-8A2E-4198-9076-4C9D8FA29ECD}" destId="{A8BA5CCD-F828-4E04-B62F-B6DD114BF4BA}" srcOrd="0" destOrd="0" presId="urn:microsoft.com/office/officeart/2009/3/layout/DescendingProcess"/>
    <dgm:cxn modelId="{813D2526-C03B-4DB2-B2AC-9574BEB53B52}" type="presParOf" srcId="{DBA35DC1-1B65-4819-908B-AD15CB88FCED}" destId="{5AF15B1E-8DCE-44D8-857A-4DD66654D28C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DFBEE-F181-4785-BEB9-B71BED4A729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75ADB0CD-3182-456C-ADB2-0E5B40E515BD}">
      <dgm:prSet phldrT="[Text]" custT="1"/>
      <dgm:spPr/>
      <dgm:t>
        <a:bodyPr/>
        <a:lstStyle/>
        <a:p>
          <a:r>
            <a:rPr lang="en-NZ" sz="1600" dirty="0" smtClean="0"/>
            <a:t>Assess &amp; Evolve</a:t>
          </a:r>
          <a:endParaRPr lang="en-NZ" sz="1600" dirty="0"/>
        </a:p>
      </dgm:t>
    </dgm:pt>
    <dgm:pt modelId="{77C184A9-508F-41F7-840E-C38841F4F4B5}" type="parTrans" cxnId="{CD85C854-1674-4ED5-8BCC-0AA5954F066A}">
      <dgm:prSet/>
      <dgm:spPr/>
      <dgm:t>
        <a:bodyPr/>
        <a:lstStyle/>
        <a:p>
          <a:endParaRPr lang="en-NZ"/>
        </a:p>
      </dgm:t>
    </dgm:pt>
    <dgm:pt modelId="{3869F088-C25D-4FC3-B869-E119353EBBE4}" type="sibTrans" cxnId="{CD85C854-1674-4ED5-8BCC-0AA5954F066A}">
      <dgm:prSet/>
      <dgm:spPr/>
      <dgm:t>
        <a:bodyPr/>
        <a:lstStyle/>
        <a:p>
          <a:endParaRPr lang="en-NZ"/>
        </a:p>
      </dgm:t>
    </dgm:pt>
    <dgm:pt modelId="{7B6D96C9-CAFD-4189-8E92-2336A560278D}">
      <dgm:prSet phldrT="[Text]" custT="1"/>
      <dgm:spPr/>
      <dgm:t>
        <a:bodyPr/>
        <a:lstStyle/>
        <a:p>
          <a:r>
            <a:rPr lang="en-NZ" sz="1600" dirty="0" smtClean="0"/>
            <a:t>Result Sharing</a:t>
          </a:r>
          <a:endParaRPr lang="en-NZ" sz="1600" dirty="0"/>
        </a:p>
      </dgm:t>
    </dgm:pt>
    <dgm:pt modelId="{DC4121BC-339D-4CAB-B22C-1A31815C325B}" type="parTrans" cxnId="{3F4D6B4B-CFC2-4279-B45F-A76F9D23E6C8}">
      <dgm:prSet/>
      <dgm:spPr/>
      <dgm:t>
        <a:bodyPr/>
        <a:lstStyle/>
        <a:p>
          <a:endParaRPr lang="en-NZ"/>
        </a:p>
      </dgm:t>
    </dgm:pt>
    <dgm:pt modelId="{307CD8FE-95B3-4D74-893A-0B45C678F297}" type="sibTrans" cxnId="{3F4D6B4B-CFC2-4279-B45F-A76F9D23E6C8}">
      <dgm:prSet/>
      <dgm:spPr/>
      <dgm:t>
        <a:bodyPr/>
        <a:lstStyle/>
        <a:p>
          <a:endParaRPr lang="en-NZ"/>
        </a:p>
      </dgm:t>
    </dgm:pt>
    <dgm:pt modelId="{965DCC95-5C12-4F43-9B37-54407EE02BCD}" type="pres">
      <dgm:prSet presAssocID="{165DFBEE-F181-4785-BEB9-B71BED4A729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9B589A0-0D68-40EF-81E4-07BF452E6C2C}" type="pres">
      <dgm:prSet presAssocID="{165DFBEE-F181-4785-BEB9-B71BED4A729D}" presName="divider" presStyleLbl="fgShp" presStyleIdx="0" presStyleCnt="1" custAng="507118"/>
      <dgm:spPr/>
    </dgm:pt>
    <dgm:pt modelId="{E405CE32-C2E2-4576-AED0-74448F539A8E}" type="pres">
      <dgm:prSet presAssocID="{75ADB0CD-3182-456C-ADB2-0E5B40E515BD}" presName="downArrow" presStyleLbl="node1" presStyleIdx="0" presStyleCnt="2" custLinFactX="74446" custLinFactNeighborX="100000" custLinFactNeighborY="14564"/>
      <dgm:spPr/>
    </dgm:pt>
    <dgm:pt modelId="{7C6B0A32-5732-48D5-95CF-BD0027BF8685}" type="pres">
      <dgm:prSet presAssocID="{75ADB0CD-3182-456C-ADB2-0E5B40E515BD}" presName="downArrowText" presStyleLbl="revTx" presStyleIdx="0" presStyleCnt="2" custScaleX="95555" custScaleY="54179" custLinFactX="-7764" custLinFactNeighborX="-100000" custLinFactNeighborY="3059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96374D8-A9E5-4240-8946-A8FDA4D86015}" type="pres">
      <dgm:prSet presAssocID="{7B6D96C9-CAFD-4189-8E92-2336A560278D}" presName="upArrow" presStyleLbl="node1" presStyleIdx="1" presStyleCnt="2" custLinFactX="-25758" custLinFactNeighborX="-100000"/>
      <dgm:spPr/>
    </dgm:pt>
    <dgm:pt modelId="{561E4D88-9266-4F64-A9B9-D67C04ACBFAE}" type="pres">
      <dgm:prSet presAssocID="{7B6D96C9-CAFD-4189-8E92-2336A560278D}" presName="upArrowText" presStyleLbl="revTx" presStyleIdx="1" presStyleCnt="2" custScaleX="109893" custScaleY="36548" custLinFactX="52559" custLinFactNeighborX="100000" custLinFactNeighborY="-2176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41869D6-2F80-45B6-9ABF-E9F6EA680CD5}" type="presOf" srcId="{165DFBEE-F181-4785-BEB9-B71BED4A729D}" destId="{965DCC95-5C12-4F43-9B37-54407EE02BCD}" srcOrd="0" destOrd="0" presId="urn:microsoft.com/office/officeart/2005/8/layout/arrow3"/>
    <dgm:cxn modelId="{CD85C854-1674-4ED5-8BCC-0AA5954F066A}" srcId="{165DFBEE-F181-4785-BEB9-B71BED4A729D}" destId="{75ADB0CD-3182-456C-ADB2-0E5B40E515BD}" srcOrd="0" destOrd="0" parTransId="{77C184A9-508F-41F7-840E-C38841F4F4B5}" sibTransId="{3869F088-C25D-4FC3-B869-E119353EBBE4}"/>
    <dgm:cxn modelId="{121FFCB1-7974-4075-A99F-4720A10AE297}" type="presOf" srcId="{7B6D96C9-CAFD-4189-8E92-2336A560278D}" destId="{561E4D88-9266-4F64-A9B9-D67C04ACBFAE}" srcOrd="0" destOrd="0" presId="urn:microsoft.com/office/officeart/2005/8/layout/arrow3"/>
    <dgm:cxn modelId="{3F4D6B4B-CFC2-4279-B45F-A76F9D23E6C8}" srcId="{165DFBEE-F181-4785-BEB9-B71BED4A729D}" destId="{7B6D96C9-CAFD-4189-8E92-2336A560278D}" srcOrd="1" destOrd="0" parTransId="{DC4121BC-339D-4CAB-B22C-1A31815C325B}" sibTransId="{307CD8FE-95B3-4D74-893A-0B45C678F297}"/>
    <dgm:cxn modelId="{111C2FF9-27A5-45B8-B629-8B88D35D303B}" type="presOf" srcId="{75ADB0CD-3182-456C-ADB2-0E5B40E515BD}" destId="{7C6B0A32-5732-48D5-95CF-BD0027BF8685}" srcOrd="0" destOrd="0" presId="urn:microsoft.com/office/officeart/2005/8/layout/arrow3"/>
    <dgm:cxn modelId="{95185627-BE69-4649-AF06-22095FDBB54C}" type="presParOf" srcId="{965DCC95-5C12-4F43-9B37-54407EE02BCD}" destId="{69B589A0-0D68-40EF-81E4-07BF452E6C2C}" srcOrd="0" destOrd="0" presId="urn:microsoft.com/office/officeart/2005/8/layout/arrow3"/>
    <dgm:cxn modelId="{030B62F4-1AB1-40E2-9C7A-24334E7A11C4}" type="presParOf" srcId="{965DCC95-5C12-4F43-9B37-54407EE02BCD}" destId="{E405CE32-C2E2-4576-AED0-74448F539A8E}" srcOrd="1" destOrd="0" presId="urn:microsoft.com/office/officeart/2005/8/layout/arrow3"/>
    <dgm:cxn modelId="{08041117-1371-4D15-BF73-529C4259BBD1}" type="presParOf" srcId="{965DCC95-5C12-4F43-9B37-54407EE02BCD}" destId="{7C6B0A32-5732-48D5-95CF-BD0027BF8685}" srcOrd="2" destOrd="0" presId="urn:microsoft.com/office/officeart/2005/8/layout/arrow3"/>
    <dgm:cxn modelId="{30100547-B92E-47D1-8E61-9FFE31D6D148}" type="presParOf" srcId="{965DCC95-5C12-4F43-9B37-54407EE02BCD}" destId="{796374D8-A9E5-4240-8946-A8FDA4D86015}" srcOrd="3" destOrd="0" presId="urn:microsoft.com/office/officeart/2005/8/layout/arrow3"/>
    <dgm:cxn modelId="{5D8FF94B-3F0F-4FE9-9B90-94EFC60C9AC3}" type="presParOf" srcId="{965DCC95-5C12-4F43-9B37-54407EE02BCD}" destId="{561E4D88-9266-4F64-A9B9-D67C04ACBFA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8F33-A402-432D-8D40-8434AF90EABA}">
      <dsp:nvSpPr>
        <dsp:cNvPr id="0" name=""/>
        <dsp:cNvSpPr/>
      </dsp:nvSpPr>
      <dsp:spPr>
        <a:xfrm rot="5066844">
          <a:off x="858689" y="865659"/>
          <a:ext cx="3755365" cy="2618898"/>
        </a:xfrm>
        <a:prstGeom prst="swooshArrow">
          <a:avLst>
            <a:gd name="adj1" fmla="val 16310"/>
            <a:gd name="adj2" fmla="val 313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EC035-ABE0-42AF-AD38-AA29B1228BF8}">
      <dsp:nvSpPr>
        <dsp:cNvPr id="0" name=""/>
        <dsp:cNvSpPr/>
      </dsp:nvSpPr>
      <dsp:spPr>
        <a:xfrm rot="670470">
          <a:off x="3505276" y="2954786"/>
          <a:ext cx="94834" cy="9483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EC9E0-3279-49A9-91D9-C1D976A42ED5}">
      <dsp:nvSpPr>
        <dsp:cNvPr id="0" name=""/>
        <dsp:cNvSpPr/>
      </dsp:nvSpPr>
      <dsp:spPr>
        <a:xfrm rot="670470">
          <a:off x="2411695" y="1075473"/>
          <a:ext cx="94834" cy="9483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37AAB-B03F-4E12-86EC-06B416113E90}">
      <dsp:nvSpPr>
        <dsp:cNvPr id="0" name=""/>
        <dsp:cNvSpPr/>
      </dsp:nvSpPr>
      <dsp:spPr>
        <a:xfrm rot="670470">
          <a:off x="2739083" y="1448800"/>
          <a:ext cx="94834" cy="9483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5C309-B4F7-453C-B7FB-542D91CBA9EB}">
      <dsp:nvSpPr>
        <dsp:cNvPr id="0" name=""/>
        <dsp:cNvSpPr/>
      </dsp:nvSpPr>
      <dsp:spPr>
        <a:xfrm>
          <a:off x="224870" y="518980"/>
          <a:ext cx="1770538" cy="266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Plant tracking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&amp; phenotyping</a:t>
          </a:r>
          <a:endParaRPr lang="en-NZ" sz="1600" kern="1200" dirty="0"/>
        </a:p>
      </dsp:txBody>
      <dsp:txXfrm>
        <a:off x="224870" y="518980"/>
        <a:ext cx="1770538" cy="266755"/>
      </dsp:txXfrm>
    </dsp:sp>
    <dsp:sp modelId="{B2471E58-D68D-4803-82F2-38A656CB32D1}">
      <dsp:nvSpPr>
        <dsp:cNvPr id="0" name=""/>
        <dsp:cNvSpPr/>
      </dsp:nvSpPr>
      <dsp:spPr>
        <a:xfrm>
          <a:off x="2645717" y="875430"/>
          <a:ext cx="1763050" cy="43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Sample collection</a:t>
          </a:r>
          <a:endParaRPr lang="en-NZ" sz="1600" kern="1200" dirty="0"/>
        </a:p>
      </dsp:txBody>
      <dsp:txXfrm>
        <a:off x="2645717" y="875430"/>
        <a:ext cx="1763050" cy="434123"/>
      </dsp:txXfrm>
    </dsp:sp>
    <dsp:sp modelId="{A4A562BC-9F76-421E-AE1D-10551751F56B}">
      <dsp:nvSpPr>
        <dsp:cNvPr id="0" name=""/>
        <dsp:cNvSpPr/>
      </dsp:nvSpPr>
      <dsp:spPr>
        <a:xfrm>
          <a:off x="726210" y="1350805"/>
          <a:ext cx="1923963" cy="35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err="1" smtClean="0"/>
            <a:t>gDNA</a:t>
          </a:r>
          <a:r>
            <a:rPr lang="en-NZ" sz="1600" kern="1200" dirty="0" smtClean="0"/>
            <a:t> extraction</a:t>
          </a:r>
          <a:endParaRPr lang="en-NZ" sz="1600" kern="1200" dirty="0"/>
        </a:p>
      </dsp:txBody>
      <dsp:txXfrm>
        <a:off x="726210" y="1350805"/>
        <a:ext cx="1923963" cy="351615"/>
      </dsp:txXfrm>
    </dsp:sp>
    <dsp:sp modelId="{DACA0C99-2F96-429D-A1B6-3980FCBD8F15}">
      <dsp:nvSpPr>
        <dsp:cNvPr id="0" name=""/>
        <dsp:cNvSpPr/>
      </dsp:nvSpPr>
      <dsp:spPr>
        <a:xfrm rot="670470">
          <a:off x="3046932" y="1907144"/>
          <a:ext cx="94834" cy="9483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1C08-8170-43FC-A6CB-F4A7A9506BF2}">
      <dsp:nvSpPr>
        <dsp:cNvPr id="0" name=""/>
        <dsp:cNvSpPr/>
      </dsp:nvSpPr>
      <dsp:spPr>
        <a:xfrm>
          <a:off x="1288211" y="1833376"/>
          <a:ext cx="1754828" cy="22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GBS lib preparation</a:t>
          </a:r>
          <a:endParaRPr lang="en-NZ" sz="1600" kern="1200" dirty="0"/>
        </a:p>
      </dsp:txBody>
      <dsp:txXfrm>
        <a:off x="1288211" y="1833376"/>
        <a:ext cx="1754828" cy="220656"/>
      </dsp:txXfrm>
    </dsp:sp>
    <dsp:sp modelId="{AE33CF52-176A-4F2E-8E52-E61D2383B119}">
      <dsp:nvSpPr>
        <dsp:cNvPr id="0" name=""/>
        <dsp:cNvSpPr/>
      </dsp:nvSpPr>
      <dsp:spPr>
        <a:xfrm>
          <a:off x="3494186" y="2184981"/>
          <a:ext cx="1148744" cy="30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Sequencing</a:t>
          </a:r>
          <a:endParaRPr lang="en-NZ" sz="1600" kern="1200" dirty="0"/>
        </a:p>
      </dsp:txBody>
      <dsp:txXfrm>
        <a:off x="3494186" y="2184981"/>
        <a:ext cx="1148744" cy="303171"/>
      </dsp:txXfrm>
    </dsp:sp>
    <dsp:sp modelId="{A8BA5CCD-F828-4E04-B62F-B6DD114BF4BA}">
      <dsp:nvSpPr>
        <dsp:cNvPr id="0" name=""/>
        <dsp:cNvSpPr/>
      </dsp:nvSpPr>
      <dsp:spPr>
        <a:xfrm rot="670470">
          <a:off x="3243365" y="2300010"/>
          <a:ext cx="94834" cy="9483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5C670-F6D3-492D-A718-3F53A0A51DAA}">
      <dsp:nvSpPr>
        <dsp:cNvPr id="0" name=""/>
        <dsp:cNvSpPr/>
      </dsp:nvSpPr>
      <dsp:spPr>
        <a:xfrm>
          <a:off x="1864623" y="2577270"/>
          <a:ext cx="1374855" cy="238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Key file building</a:t>
          </a:r>
          <a:endParaRPr lang="en-NZ" sz="1600" kern="1200" dirty="0"/>
        </a:p>
      </dsp:txBody>
      <dsp:txXfrm>
        <a:off x="1864623" y="2577270"/>
        <a:ext cx="1374855" cy="238273"/>
      </dsp:txXfrm>
    </dsp:sp>
    <dsp:sp modelId="{5AF15B1E-8DCE-44D8-857A-4DD66654D28C}">
      <dsp:nvSpPr>
        <dsp:cNvPr id="0" name=""/>
        <dsp:cNvSpPr/>
      </dsp:nvSpPr>
      <dsp:spPr>
        <a:xfrm>
          <a:off x="1722020" y="2881016"/>
          <a:ext cx="1587981" cy="22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Data analysing</a:t>
          </a:r>
          <a:endParaRPr lang="en-NZ" sz="1600" kern="1200" dirty="0"/>
        </a:p>
      </dsp:txBody>
      <dsp:txXfrm>
        <a:off x="1722020" y="2881016"/>
        <a:ext cx="1587981" cy="220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589A0-0D68-40EF-81E4-07BF452E6C2C}">
      <dsp:nvSpPr>
        <dsp:cNvPr id="0" name=""/>
        <dsp:cNvSpPr/>
      </dsp:nvSpPr>
      <dsp:spPr>
        <a:xfrm rot="207118">
          <a:off x="2140674" y="404965"/>
          <a:ext cx="2325450" cy="20345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CE32-C2E2-4576-AED0-74448F539A8E}">
      <dsp:nvSpPr>
        <dsp:cNvPr id="0" name=""/>
        <dsp:cNvSpPr/>
      </dsp:nvSpPr>
      <dsp:spPr>
        <a:xfrm>
          <a:off x="4250404" y="109704"/>
          <a:ext cx="1982039" cy="40535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B0A32-5732-48D5-95CF-BD0027BF8685}">
      <dsp:nvSpPr>
        <dsp:cNvPr id="0" name=""/>
        <dsp:cNvSpPr/>
      </dsp:nvSpPr>
      <dsp:spPr>
        <a:xfrm>
          <a:off x="1270270" y="227747"/>
          <a:ext cx="2020200" cy="230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Assess &amp; Evolve</a:t>
          </a:r>
          <a:endParaRPr lang="en-NZ" sz="1600" kern="1200" dirty="0"/>
        </a:p>
      </dsp:txBody>
      <dsp:txXfrm>
        <a:off x="1270270" y="227747"/>
        <a:ext cx="2020200" cy="230596"/>
      </dsp:txXfrm>
    </dsp:sp>
    <dsp:sp modelId="{796374D8-A9E5-4240-8946-A8FDA4D86015}">
      <dsp:nvSpPr>
        <dsp:cNvPr id="0" name=""/>
        <dsp:cNvSpPr/>
      </dsp:nvSpPr>
      <dsp:spPr>
        <a:xfrm>
          <a:off x="1339369" y="557360"/>
          <a:ext cx="1982039" cy="40535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4D88-9266-4F64-A9B9-D67C04ACBFAE}">
      <dsp:nvSpPr>
        <dsp:cNvPr id="0" name=""/>
        <dsp:cNvSpPr/>
      </dsp:nvSpPr>
      <dsp:spPr>
        <a:xfrm>
          <a:off x="4111807" y="630178"/>
          <a:ext cx="2323331" cy="15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Result Sharing</a:t>
          </a:r>
          <a:endParaRPr lang="en-NZ" sz="1600" kern="1200" dirty="0"/>
        </a:p>
      </dsp:txBody>
      <dsp:txXfrm>
        <a:off x="4111807" y="630178"/>
        <a:ext cx="2323331" cy="155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8DCA9-ACE7-44F0-BF30-0DA48FDC603E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D3EF3-57EA-4DA4-8349-0022F0CBCDF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3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266C-2077-432B-845F-7175525BAE0C}" type="slidenum">
              <a:rPr lang="en-NZ" smtClean="0">
                <a:solidFill>
                  <a:srgbClr val="000000"/>
                </a:solidFill>
              </a:rPr>
              <a:pPr/>
              <a:t>11</a:t>
            </a:fld>
            <a:endParaRPr lang="en-NZ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604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1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967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7" name="Picture 375" descr="leafpp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" y="1905000"/>
            <a:ext cx="12198351" cy="370998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200" y="5715000"/>
            <a:ext cx="9448800" cy="91440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962400"/>
            <a:ext cx="103632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200" y="1447800"/>
            <a:ext cx="497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000" dirty="0">
                <a:solidFill>
                  <a:srgbClr val="3B3D3C"/>
                </a:solidFill>
              </a:rPr>
              <a:t>The New Zealand Institute for Plant &amp; Food Research Limited</a:t>
            </a:r>
          </a:p>
        </p:txBody>
      </p:sp>
      <p:pic>
        <p:nvPicPr>
          <p:cNvPr id="3" name="Picture 2" descr="PFR®_srgb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181" y="620689"/>
            <a:ext cx="4185920" cy="10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ED 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Lucida Grande"/>
              <a:buChar char="»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905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447800"/>
            <a:ext cx="51816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51816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33333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448800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572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44780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11200" y="378619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5999989" y="144780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5999989" y="378619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33333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448800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531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42000">
              <a:defRPr/>
            </a:lvl1pPr>
            <a:lvl2pPr>
              <a:buFont typeface="Arial" pitchFamily="34" charset="0"/>
              <a:buChar char="»"/>
              <a:defRPr/>
            </a:lvl2pPr>
            <a:lvl3pPr>
              <a:buFont typeface="Arial" pitchFamily="34" charset="0"/>
              <a:buChar char="»"/>
              <a:defRPr/>
            </a:lvl3pPr>
            <a:lvl4pPr>
              <a:buFont typeface="Arial" pitchFamily="34" charset="0"/>
              <a:buChar char="»"/>
              <a:defRPr/>
            </a:lvl4pPr>
            <a:lvl5pP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 dirty="0"/>
          </a:p>
        </p:txBody>
      </p:sp>
    </p:spTree>
    <p:extLst>
      <p:ext uri="{BB962C8B-B14F-4D97-AF65-F5344CB8AC3E}">
        <p14:creationId xmlns:p14="http://schemas.microsoft.com/office/powerpoint/2010/main" val="290641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Lucida Grande"/>
              <a:buChar char="»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9805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HIT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447800"/>
            <a:ext cx="51816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51816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061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44780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11200" y="378619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5999989" y="144780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5999989" y="3786190"/>
            <a:ext cx="5181600" cy="2266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06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5103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-342000">
              <a:defRPr/>
            </a:lvl1pPr>
            <a:lvl2pPr>
              <a:buFont typeface="Arial" pitchFamily="34" charset="0"/>
              <a:buChar char="»"/>
              <a:defRPr/>
            </a:lvl2pPr>
            <a:lvl3pPr>
              <a:buFont typeface="Arial" pitchFamily="34" charset="0"/>
              <a:buChar char="»"/>
              <a:defRPr/>
            </a:lvl3pPr>
            <a:lvl4pPr>
              <a:buFont typeface="Arial" pitchFamily="34" charset="0"/>
              <a:buChar char="»"/>
              <a:defRPr/>
            </a:lvl4pPr>
            <a:lvl5pP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  <a:p>
            <a:pPr lvl="1"/>
            <a:r>
              <a:rPr lang="en-NZ" noProof="0" dirty="0" smtClean="0"/>
              <a:t>Second level</a:t>
            </a:r>
          </a:p>
          <a:p>
            <a:pPr lvl="2"/>
            <a:r>
              <a:rPr lang="en-NZ" noProof="0" dirty="0" smtClean="0"/>
              <a:t>Third level</a:t>
            </a:r>
          </a:p>
          <a:p>
            <a:pPr lvl="3"/>
            <a:r>
              <a:rPr lang="en-NZ" noProof="0" dirty="0" smtClean="0"/>
              <a:t>Fourth level</a:t>
            </a:r>
          </a:p>
          <a:p>
            <a:pPr lvl="4"/>
            <a:r>
              <a:rPr lang="en-NZ" noProof="0" dirty="0" smtClean="0"/>
              <a:t>Fifth level</a:t>
            </a:r>
            <a:endParaRPr lang="en-NZ" noProof="0" dirty="0"/>
          </a:p>
        </p:txBody>
      </p:sp>
    </p:spTree>
    <p:extLst>
      <p:ext uri="{BB962C8B-B14F-4D97-AF65-F5344CB8AC3E}">
        <p14:creationId xmlns:p14="http://schemas.microsoft.com/office/powerpoint/2010/main" val="4109680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ed Top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447800"/>
            <a:ext cx="51816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51816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769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1" descr="leafppt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" y="1905000"/>
            <a:ext cx="12198351" cy="3709988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11200" y="1447800"/>
            <a:ext cx="497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000" dirty="0">
                <a:solidFill>
                  <a:srgbClr val="3B3D3C"/>
                </a:solidFill>
              </a:rPr>
              <a:t>The New Zealand Institute for Plant &amp; Food Research Limited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05265"/>
            <a:ext cx="6728949" cy="358775"/>
          </a:xfrm>
        </p:spPr>
        <p:txBody>
          <a:bodyPr/>
          <a:lstStyle>
            <a:lvl1pPr marL="0" indent="0">
              <a:buNone/>
              <a:defRPr sz="1800" baseline="0">
                <a:solidFill>
                  <a:srgbClr val="5F5F5F"/>
                </a:solidFill>
              </a:defRPr>
            </a:lvl1pPr>
          </a:lstStyle>
          <a:p>
            <a:pPr lvl="0"/>
            <a:r>
              <a:rPr lang="en-US" dirty="0" smtClean="0"/>
              <a:t>Click to add e-mail address</a:t>
            </a:r>
          </a:p>
        </p:txBody>
      </p:sp>
      <p:sp>
        <p:nvSpPr>
          <p:cNvPr id="11" name="Text Box 374"/>
          <p:cNvSpPr txBox="1">
            <a:spLocks noChangeArrowheads="1"/>
          </p:cNvSpPr>
          <p:nvPr userDrawn="1"/>
        </p:nvSpPr>
        <p:spPr bwMode="auto">
          <a:xfrm>
            <a:off x="719403" y="5085184"/>
            <a:ext cx="4175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rIns="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NZ" sz="1800" dirty="0" smtClean="0">
                <a:solidFill>
                  <a:srgbClr val="FFFFFF"/>
                </a:solidFill>
              </a:rPr>
              <a:t>www.plantandfood.co.nz</a:t>
            </a:r>
            <a:endParaRPr lang="en-NZ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PFR®_srgb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181" y="620689"/>
            <a:ext cx="4185920" cy="10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2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61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95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5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93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437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2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10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0D12-2D59-4FD5-ACB1-2575AF6A888C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03FF-EC88-41CF-9A5E-091363C6A5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76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0"/>
            <a:ext cx="944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447800"/>
            <a:ext cx="10566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183967" y="6559550"/>
            <a:ext cx="304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600" dirty="0">
                <a:solidFill>
                  <a:srgbClr val="3B3D3C"/>
                </a:solidFill>
              </a:rPr>
              <a:t>The New Zealand Institute for Plant &amp; Food Research Limited</a:t>
            </a: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10261601" y="6337301"/>
            <a:ext cx="1655233" cy="354013"/>
            <a:chOff x="4868" y="3992"/>
            <a:chExt cx="782" cy="223"/>
          </a:xfrm>
        </p:grpSpPr>
        <p:pic>
          <p:nvPicPr>
            <p:cNvPr id="1036" name="Picture 7" descr="PFR_spot"/>
            <p:cNvPicPr>
              <a:picLocks noChangeAspect="1" noChangeArrowheads="1"/>
            </p:cNvPicPr>
            <p:nvPr userDrawn="1"/>
          </p:nvPicPr>
          <p:blipFill>
            <a:blip r:embed="rId15" cstate="screen"/>
            <a:srcRect/>
            <a:stretch>
              <a:fillRect/>
            </a:stretch>
          </p:blipFill>
          <p:spPr bwMode="auto">
            <a:xfrm>
              <a:off x="4982" y="3992"/>
              <a:ext cx="66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3" name="Line 9"/>
            <p:cNvSpPr>
              <a:spLocks noChangeShapeType="1"/>
            </p:cNvSpPr>
            <p:nvPr userDrawn="1"/>
          </p:nvSpPr>
          <p:spPr bwMode="auto">
            <a:xfrm>
              <a:off x="4868" y="3996"/>
              <a:ext cx="0" cy="214"/>
            </a:xfrm>
            <a:prstGeom prst="line">
              <a:avLst/>
            </a:prstGeom>
            <a:noFill/>
            <a:ln w="9525">
              <a:solidFill>
                <a:srgbClr val="3B3D3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NZ" sz="1800" dirty="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7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F5F5F"/>
          </a:solidFill>
          <a:latin typeface="Arial" charset="0"/>
          <a:ea typeface="ＭＳ Ｐゴシック" pitchFamily="-112" charset="-128"/>
        </a:defRPr>
      </a:lvl9pPr>
    </p:titleStyle>
    <p:bodyStyle>
      <a:lvl1pPr marL="342000" indent="-342000" algn="l" rtl="0" eaLnBrk="1" fontAlgn="base" hangingPunct="1">
        <a:spcBef>
          <a:spcPts val="1680"/>
        </a:spcBef>
        <a:spcAft>
          <a:spcPct val="0"/>
        </a:spcAft>
        <a:buFont typeface="Lucida Grande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hangingPunct="1">
        <a:spcBef>
          <a:spcPts val="432"/>
        </a:spcBef>
        <a:spcAft>
          <a:spcPts val="0"/>
        </a:spcAft>
        <a:buChar char="»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10.jpeg"/><Relationship Id="rId3" Type="http://schemas.openxmlformats.org/officeDocument/2006/relationships/image" Target="../media/image5.jpeg"/><Relationship Id="rId21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9.jpeg"/><Relationship Id="rId2" Type="http://schemas.openxmlformats.org/officeDocument/2006/relationships/image" Target="../media/image4.jpe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19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Automation for GBS data processing?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2039"/>
            <a:ext cx="9144000" cy="578076"/>
          </a:xfrm>
        </p:spPr>
        <p:txBody>
          <a:bodyPr>
            <a:noAutofit/>
          </a:bodyPr>
          <a:lstStyle/>
          <a:p>
            <a:pPr algn="r"/>
            <a:r>
              <a:rPr lang="en-NZ" sz="1800" dirty="0" smtClean="0"/>
              <a:t>Cecilia Deng, Bioinformatics, New </a:t>
            </a:r>
            <a:r>
              <a:rPr lang="en-NZ" sz="1800" smtClean="0"/>
              <a:t>Cultivar </a:t>
            </a:r>
            <a:r>
              <a:rPr lang="en-NZ" sz="1800" smtClean="0"/>
              <a:t>Innovation, PFR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7974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human interaction</a:t>
            </a:r>
          </a:p>
          <a:p>
            <a:r>
              <a:rPr lang="en-US" dirty="0" smtClean="0"/>
              <a:t>Standardizing the GBS analytical process</a:t>
            </a:r>
          </a:p>
          <a:p>
            <a:r>
              <a:rPr lang="en-US" dirty="0" smtClean="0"/>
              <a:t>Standardizing result delivery</a:t>
            </a:r>
          </a:p>
          <a:p>
            <a:r>
              <a:rPr lang="en-US" dirty="0" smtClean="0"/>
              <a:t>Increasing productivity</a:t>
            </a:r>
          </a:p>
          <a:p>
            <a:r>
              <a:rPr lang="en-US" dirty="0" smtClean="0"/>
              <a:t>Expose the GBS pipeline to test driven development</a:t>
            </a:r>
          </a:p>
          <a:p>
            <a:r>
              <a:rPr lang="en-US" dirty="0"/>
              <a:t>More time for Bioinformatician </a:t>
            </a:r>
            <a:r>
              <a:rPr lang="en-US" dirty="0" smtClean="0"/>
              <a:t>to focus on interpretation our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7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7528" y="109082"/>
            <a:ext cx="2629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6000" dirty="0">
                <a:solidFill>
                  <a:srgbClr val="333333"/>
                </a:solidFill>
                <a:latin typeface="French Script MT" panose="03020402040607040605" pitchFamily="66" charset="0"/>
              </a:rPr>
              <a:t>Thank you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59496" y="1315676"/>
            <a:ext cx="9035320" cy="4519327"/>
            <a:chOff x="107504" y="1315675"/>
            <a:chExt cx="9035320" cy="4519327"/>
          </a:xfrm>
        </p:grpSpPr>
        <p:pic>
          <p:nvPicPr>
            <p:cNvPr id="7" name="Picture 6" descr="mp__DSC1082-Edit_3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1315675"/>
              <a:ext cx="2194560" cy="1463040"/>
            </a:xfrm>
            <a:prstGeom prst="rect">
              <a:avLst/>
            </a:prstGeom>
          </p:spPr>
        </p:pic>
        <p:pic>
          <p:nvPicPr>
            <p:cNvPr id="9" name="Picture 8" descr="Jazz_Harvest_03_3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98"/>
            <a:stretch/>
          </p:blipFill>
          <p:spPr>
            <a:xfrm>
              <a:off x="2339752" y="4365104"/>
              <a:ext cx="2194560" cy="1465793"/>
            </a:xfrm>
            <a:prstGeom prst="rect">
              <a:avLst/>
            </a:prstGeom>
          </p:spPr>
        </p:pic>
        <p:pic>
          <p:nvPicPr>
            <p:cNvPr id="27" name="Picture 26" descr="envy-9_3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2852936"/>
              <a:ext cx="2194560" cy="1458468"/>
            </a:xfrm>
            <a:prstGeom prst="rect">
              <a:avLst/>
            </a:prstGeom>
          </p:spPr>
        </p:pic>
        <p:pic>
          <p:nvPicPr>
            <p:cNvPr id="17" name="Picture 16" descr="gold_in_picking_bin_(1)_3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852936"/>
              <a:ext cx="2321883" cy="141665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0659" y="4365104"/>
              <a:ext cx="2323224" cy="14183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1708" y="1322460"/>
              <a:ext cx="2324710" cy="1431533"/>
            </a:xfrm>
            <a:prstGeom prst="rect">
              <a:avLst/>
            </a:prstGeom>
          </p:spPr>
        </p:pic>
        <p:pic>
          <p:nvPicPr>
            <p:cNvPr id="19" name="Picture 18" descr="Boysenberry_harvesting_16_3.jp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944" y="4365104"/>
              <a:ext cx="2194560" cy="1469898"/>
            </a:xfrm>
            <a:prstGeom prst="rect">
              <a:avLst/>
            </a:prstGeom>
          </p:spPr>
        </p:pic>
        <p:pic>
          <p:nvPicPr>
            <p:cNvPr id="20" name="Picture 19" descr="blackberry_on_bush_3_(karaka_black)_3.jp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944" y="2852936"/>
              <a:ext cx="2194560" cy="1440180"/>
            </a:xfrm>
            <a:prstGeom prst="rect">
              <a:avLst/>
            </a:prstGeom>
          </p:spPr>
        </p:pic>
        <p:pic>
          <p:nvPicPr>
            <p:cNvPr id="21" name="Picture 20" descr="Blueberries006_3.jp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1322460"/>
              <a:ext cx="2194560" cy="1458468"/>
            </a:xfrm>
            <a:prstGeom prst="rect">
              <a:avLst/>
            </a:prstGeom>
          </p:spPr>
        </p:pic>
        <p:pic>
          <p:nvPicPr>
            <p:cNvPr id="22" name="Picture 19" descr="Harvester-cereal01_3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365104"/>
              <a:ext cx="2194560" cy="1449324"/>
            </a:xfrm>
            <a:prstGeom prst="rect">
              <a:avLst/>
            </a:prstGeom>
          </p:spPr>
        </p:pic>
        <p:pic>
          <p:nvPicPr>
            <p:cNvPr id="23" name="Picture 23" descr="brassica-titan-2140_3.jp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2852936"/>
              <a:ext cx="2194560" cy="1458468"/>
            </a:xfrm>
            <a:prstGeom prst="rect">
              <a:avLst/>
            </a:prstGeom>
          </p:spPr>
        </p:pic>
        <p:pic>
          <p:nvPicPr>
            <p:cNvPr id="24" name="Picture 26" descr="Prophet-triticale-2846_3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317961"/>
              <a:ext cx="2194560" cy="1456182"/>
            </a:xfrm>
            <a:prstGeom prst="rect">
              <a:avLst/>
            </a:prstGeom>
          </p:spPr>
        </p:pic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03512" y="5892770"/>
            <a:ext cx="8786708" cy="77659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NZ" sz="2000" b="1" kern="0" dirty="0" smtClean="0">
                <a:solidFill>
                  <a:srgbClr val="333333"/>
                </a:solidFill>
              </a:rPr>
              <a:t>Automation for NGS data analysis!</a:t>
            </a:r>
            <a:endParaRPr lang="en-NZ" sz="2000" b="1" kern="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NZ" dirty="0" smtClean="0"/>
              <a:t>Genotyping-by-sequencing (GBS) in Breeding</a:t>
            </a:r>
            <a:endParaRPr lang="en-NZ" dirty="0"/>
          </a:p>
        </p:txBody>
      </p:sp>
      <p:grpSp>
        <p:nvGrpSpPr>
          <p:cNvPr id="5" name="Group 4"/>
          <p:cNvGrpSpPr/>
          <p:nvPr/>
        </p:nvGrpSpPr>
        <p:grpSpPr>
          <a:xfrm>
            <a:off x="1528720" y="1552996"/>
            <a:ext cx="8108744" cy="4845348"/>
            <a:chOff x="323528" y="1124744"/>
            <a:chExt cx="8424936" cy="53285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196753"/>
              <a:ext cx="1626331" cy="10842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1484784"/>
              <a:ext cx="1619740" cy="10801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4288" y="2996952"/>
              <a:ext cx="1554615" cy="1694835"/>
            </a:xfrm>
            <a:prstGeom prst="rect">
              <a:avLst/>
            </a:prstGeom>
          </p:spPr>
        </p:pic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358657518"/>
                </p:ext>
              </p:extLst>
            </p:nvPr>
          </p:nvGraphicFramePr>
          <p:xfrm>
            <a:off x="1835696" y="1124744"/>
            <a:ext cx="6096000" cy="4784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511618289"/>
                </p:ext>
              </p:extLst>
            </p:nvPr>
          </p:nvGraphicFramePr>
          <p:xfrm>
            <a:off x="1884040" y="5085184"/>
            <a:ext cx="6864424" cy="1114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364088" y="4005064"/>
              <a:ext cx="109738" cy="11583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07904" y="1873006"/>
              <a:ext cx="109738" cy="11583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3528" y="5300192"/>
              <a:ext cx="2034199" cy="115314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395536" y="2674261"/>
              <a:ext cx="1888315" cy="2232645"/>
              <a:chOff x="395536" y="2615666"/>
              <a:chExt cx="1888315" cy="223264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397" y="2615666"/>
                <a:ext cx="1662336" cy="1108427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536" y="3605853"/>
                <a:ext cx="931844" cy="124245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7380" y="3573016"/>
                <a:ext cx="956471" cy="1275295"/>
              </a:xfrm>
              <a:prstGeom prst="rect">
                <a:avLst/>
              </a:prstGeom>
            </p:spPr>
          </p:pic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90240" y="1246018"/>
            <a:ext cx="1609483" cy="46333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137090" y="1656620"/>
            <a:ext cx="2257678" cy="90960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356885" y="2345813"/>
            <a:ext cx="2257678" cy="90960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92797" y="1921602"/>
            <a:ext cx="1390441" cy="46451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515356" y="4369699"/>
            <a:ext cx="1691522" cy="39831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9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Processing: Difficulties and Objectives</a:t>
            </a:r>
            <a:endParaRPr lang="en-NZ" dirty="0"/>
          </a:p>
        </p:txBody>
      </p:sp>
      <p:grpSp>
        <p:nvGrpSpPr>
          <p:cNvPr id="3" name="Group 2"/>
          <p:cNvGrpSpPr/>
          <p:nvPr/>
        </p:nvGrpSpPr>
        <p:grpSpPr>
          <a:xfrm>
            <a:off x="703784" y="3242384"/>
            <a:ext cx="10955829" cy="2585323"/>
            <a:chOff x="584201" y="1199502"/>
            <a:chExt cx="10955829" cy="25853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01" y="2666483"/>
              <a:ext cx="1573164" cy="10564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201" y="1281243"/>
              <a:ext cx="1258240" cy="1258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044371" y="1199502"/>
              <a:ext cx="8495659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Thousands of samples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Many analysis steps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Library construction and sequencing variations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96-well plate, 384-well plate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Same lot of barcodes (</a:t>
              </a:r>
              <a:r>
                <a:rPr lang="en-NZ" dirty="0" err="1" smtClean="0"/>
                <a:t>eg</a:t>
              </a:r>
              <a:r>
                <a:rPr lang="en-NZ" dirty="0" smtClean="0"/>
                <a:t>. 96x) re-used in multiple plates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Same plate being sequenced in multiple lanes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Same sample included in different plate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Same sample replicated in multiple cells with same or different barcode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NZ" dirty="0" smtClean="0"/>
                <a:t>Some plates sequenced in multiple lanes while the rest sequenced in single lane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580" y="1816463"/>
            <a:ext cx="11437364" cy="810582"/>
            <a:chOff x="371580" y="1562463"/>
            <a:chExt cx="11437364" cy="810582"/>
          </a:xfrm>
        </p:grpSpPr>
        <p:grpSp>
          <p:nvGrpSpPr>
            <p:cNvPr id="21" name="Group 20"/>
            <p:cNvGrpSpPr/>
            <p:nvPr/>
          </p:nvGrpSpPr>
          <p:grpSpPr>
            <a:xfrm>
              <a:off x="2066856" y="1630260"/>
              <a:ext cx="1179364" cy="674989"/>
              <a:chOff x="1176880" y="954190"/>
              <a:chExt cx="1179364" cy="67498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De-multiplexing</a:t>
                </a:r>
                <a:endParaRPr lang="en-NZ" sz="1000" kern="12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1583819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371580" y="1630260"/>
              <a:ext cx="1179364" cy="674989"/>
              <a:chOff x="1176880" y="954190"/>
              <a:chExt cx="1179364" cy="67498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Data QC</a:t>
                </a:r>
                <a:endParaRPr lang="en-NZ" sz="1000" kern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457408" y="1562463"/>
              <a:ext cx="1265712" cy="810582"/>
              <a:chOff x="1176880" y="954190"/>
              <a:chExt cx="1179364" cy="67498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Adapter Removal / Trimming</a:t>
                </a:r>
                <a:endParaRPr lang="en-NZ" sz="10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39032" y="1630260"/>
              <a:ext cx="1179364" cy="674989"/>
              <a:chOff x="1176880" y="954190"/>
              <a:chExt cx="1179364" cy="67498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Mapp</a:t>
                </a:r>
                <a:r>
                  <a:rPr lang="en-NZ" sz="1000" kern="1200" dirty="0" smtClean="0"/>
                  <a:t>ing</a:t>
                </a:r>
                <a:endParaRPr lang="en-NZ" sz="1000" kern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34308" y="1630260"/>
              <a:ext cx="1179364" cy="674989"/>
              <a:chOff x="1176880" y="954190"/>
              <a:chExt cx="1179364" cy="67498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Variant Calling</a:t>
                </a:r>
                <a:endParaRPr lang="en-NZ" sz="1000" kern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629580" y="1630260"/>
              <a:ext cx="1179364" cy="674989"/>
              <a:chOff x="1176880" y="954190"/>
              <a:chExt cx="1179364" cy="6749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Filtering</a:t>
                </a:r>
                <a:endParaRPr lang="en-NZ" sz="1000" kern="1200" dirty="0"/>
              </a:p>
            </p:txBody>
          </p:sp>
        </p:grpSp>
        <p:sp>
          <p:nvSpPr>
            <p:cNvPr id="40" name="Right Arrow 39"/>
            <p:cNvSpPr/>
            <p:nvPr/>
          </p:nvSpPr>
          <p:spPr>
            <a:xfrm>
              <a:off x="49743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ight Arrow 40"/>
            <p:cNvSpPr/>
            <p:nvPr/>
          </p:nvSpPr>
          <p:spPr>
            <a:xfrm>
              <a:off x="67559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1"/>
            <p:cNvSpPr/>
            <p:nvPr/>
          </p:nvSpPr>
          <p:spPr>
            <a:xfrm>
              <a:off x="84512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ight Arrow 42"/>
            <p:cNvSpPr/>
            <p:nvPr/>
          </p:nvSpPr>
          <p:spPr>
            <a:xfrm>
              <a:off x="10146547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oup 49"/>
            <p:cNvGrpSpPr/>
            <p:nvPr/>
          </p:nvGrpSpPr>
          <p:grpSpPr>
            <a:xfrm>
              <a:off x="3762132" y="1630260"/>
              <a:ext cx="1179364" cy="674989"/>
              <a:chOff x="1176880" y="954190"/>
              <a:chExt cx="1179364" cy="6749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Enzyme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Residue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Checking</a:t>
                </a:r>
                <a:endParaRPr lang="en-NZ" sz="1000" kern="1200" dirty="0"/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>
              <a:off x="32790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6852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Processing: Existing Pipelines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5227423" y="3586015"/>
            <a:ext cx="5324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Not check enzyme(s) used </a:t>
            </a: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</a:t>
            </a:r>
            <a:r>
              <a:rPr lang="en-NZ" dirty="0" smtClean="0"/>
              <a:t>ard-coded enzymes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Not deal with complicated experiment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Not able to handle </a:t>
            </a:r>
            <a:r>
              <a:rPr lang="en-NZ" dirty="0" err="1" smtClean="0"/>
              <a:t>polyploid</a:t>
            </a:r>
            <a:r>
              <a:rPr lang="en-NZ" dirty="0" smtClean="0"/>
              <a:t>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Many analysis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No efficient QC for steps in the workflow.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2" y="1502435"/>
            <a:ext cx="7941798" cy="1252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5" y="3050698"/>
            <a:ext cx="3679964" cy="33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 Automation: Usability</a:t>
            </a:r>
            <a:endParaRPr lang="en-NZ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7408" y="2832463"/>
            <a:ext cx="1265712" cy="810582"/>
            <a:chOff x="1176880" y="954190"/>
            <a:chExt cx="1179364" cy="674989"/>
          </a:xfrm>
        </p:grpSpPr>
        <p:sp>
          <p:nvSpPr>
            <p:cNvPr id="29" name="Oval 28"/>
            <p:cNvSpPr/>
            <p:nvPr/>
          </p:nvSpPr>
          <p:spPr>
            <a:xfrm>
              <a:off x="1176880" y="954190"/>
              <a:ext cx="1179364" cy="6749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1349594" y="1053040"/>
              <a:ext cx="833936" cy="477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1000" dirty="0" smtClean="0"/>
                <a:t>Adapter Removal / Trimming</a:t>
              </a:r>
              <a:endParaRPr lang="en-NZ" sz="1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580" y="2900260"/>
            <a:ext cx="11437364" cy="674989"/>
            <a:chOff x="371580" y="1630260"/>
            <a:chExt cx="11437364" cy="674989"/>
          </a:xfrm>
        </p:grpSpPr>
        <p:grpSp>
          <p:nvGrpSpPr>
            <p:cNvPr id="21" name="Group 20"/>
            <p:cNvGrpSpPr/>
            <p:nvPr/>
          </p:nvGrpSpPr>
          <p:grpSpPr>
            <a:xfrm>
              <a:off x="2066856" y="1630260"/>
              <a:ext cx="1179364" cy="674989"/>
              <a:chOff x="1176880" y="954190"/>
              <a:chExt cx="1179364" cy="67498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De-multiplexing</a:t>
                </a:r>
                <a:endParaRPr lang="en-NZ" sz="1000" kern="12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1583819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371580" y="1630260"/>
              <a:ext cx="1179364" cy="674989"/>
              <a:chOff x="1176880" y="954190"/>
              <a:chExt cx="1179364" cy="67498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Data QC</a:t>
                </a:r>
                <a:endParaRPr lang="en-NZ" sz="10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39032" y="1630260"/>
              <a:ext cx="1179364" cy="674989"/>
              <a:chOff x="1176880" y="954190"/>
              <a:chExt cx="1179364" cy="67498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Mapp</a:t>
                </a:r>
                <a:r>
                  <a:rPr lang="en-NZ" sz="1000" kern="1200" dirty="0" smtClean="0"/>
                  <a:t>ing</a:t>
                </a:r>
                <a:endParaRPr lang="en-NZ" sz="1000" kern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34308" y="1630260"/>
              <a:ext cx="1179364" cy="674989"/>
              <a:chOff x="1176880" y="954190"/>
              <a:chExt cx="1179364" cy="67498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Variant Calling</a:t>
                </a:r>
                <a:endParaRPr lang="en-NZ" sz="1000" kern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629580" y="1630260"/>
              <a:ext cx="1179364" cy="674989"/>
              <a:chOff x="1176880" y="954190"/>
              <a:chExt cx="1179364" cy="6749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Filtering</a:t>
                </a:r>
                <a:endParaRPr lang="en-NZ" sz="1000" kern="1200" dirty="0"/>
              </a:p>
            </p:txBody>
          </p:sp>
        </p:grpSp>
        <p:sp>
          <p:nvSpPr>
            <p:cNvPr id="40" name="Right Arrow 39"/>
            <p:cNvSpPr/>
            <p:nvPr/>
          </p:nvSpPr>
          <p:spPr>
            <a:xfrm>
              <a:off x="49743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ight Arrow 40"/>
            <p:cNvSpPr/>
            <p:nvPr/>
          </p:nvSpPr>
          <p:spPr>
            <a:xfrm>
              <a:off x="67559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1"/>
            <p:cNvSpPr/>
            <p:nvPr/>
          </p:nvSpPr>
          <p:spPr>
            <a:xfrm>
              <a:off x="84512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ight Arrow 42"/>
            <p:cNvSpPr/>
            <p:nvPr/>
          </p:nvSpPr>
          <p:spPr>
            <a:xfrm>
              <a:off x="10146547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oup 49"/>
            <p:cNvGrpSpPr/>
            <p:nvPr/>
          </p:nvGrpSpPr>
          <p:grpSpPr>
            <a:xfrm>
              <a:off x="3762132" y="1630260"/>
              <a:ext cx="1179364" cy="674989"/>
              <a:chOff x="1176880" y="954190"/>
              <a:chExt cx="1179364" cy="6749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Enzyme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Residue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Checking</a:t>
                </a:r>
                <a:endParaRPr lang="en-NZ" sz="1000" kern="1200" dirty="0"/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>
              <a:off x="32790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592033" y="3726287"/>
            <a:ext cx="11190061" cy="1249802"/>
            <a:chOff x="592033" y="2329287"/>
            <a:chExt cx="11190061" cy="124980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33" y="2840437"/>
              <a:ext cx="942781" cy="5440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978" y="2959156"/>
              <a:ext cx="1104122" cy="4252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2351890" y="2713436"/>
              <a:ext cx="1039981" cy="741231"/>
              <a:chOff x="2973178" y="5635445"/>
              <a:chExt cx="1257740" cy="88729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238529" y="2840436"/>
              <a:ext cx="1441754" cy="738653"/>
              <a:chOff x="6335816" y="5832587"/>
              <a:chExt cx="1451511" cy="814577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587" y="5908512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816" y="5832587"/>
                <a:ext cx="849880" cy="814577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10465" y="2840437"/>
              <a:ext cx="885794" cy="73865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16685" y="2791596"/>
              <a:ext cx="965409" cy="625248"/>
            </a:xfrm>
            <a:prstGeom prst="rect">
              <a:avLst/>
            </a:prstGeom>
          </p:spPr>
        </p:pic>
        <p:sp>
          <p:nvSpPr>
            <p:cNvPr id="57" name="Down Arrow 56"/>
            <p:cNvSpPr/>
            <p:nvPr/>
          </p:nvSpPr>
          <p:spPr>
            <a:xfrm rot="19791785">
              <a:off x="83202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Down Arrow 57"/>
            <p:cNvSpPr/>
            <p:nvPr/>
          </p:nvSpPr>
          <p:spPr>
            <a:xfrm rot="19791785">
              <a:off x="23253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9" name="Down Arrow 58"/>
            <p:cNvSpPr/>
            <p:nvPr/>
          </p:nvSpPr>
          <p:spPr>
            <a:xfrm rot="19791785">
              <a:off x="5852186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" name="Down Arrow 59"/>
            <p:cNvSpPr/>
            <p:nvPr/>
          </p:nvSpPr>
          <p:spPr>
            <a:xfrm rot="19791785">
              <a:off x="7530429" y="2395682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1" name="Down Arrow 60"/>
            <p:cNvSpPr/>
            <p:nvPr/>
          </p:nvSpPr>
          <p:spPr>
            <a:xfrm rot="19791785">
              <a:off x="933329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Down Arrow 61"/>
            <p:cNvSpPr/>
            <p:nvPr/>
          </p:nvSpPr>
          <p:spPr>
            <a:xfrm rot="19791785">
              <a:off x="1102548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901290" y="2846770"/>
              <a:ext cx="870134" cy="567986"/>
              <a:chOff x="2973178" y="5635445"/>
              <a:chExt cx="1257740" cy="887298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sp>
          <p:nvSpPr>
            <p:cNvPr id="69" name="Down Arrow 68"/>
            <p:cNvSpPr/>
            <p:nvPr/>
          </p:nvSpPr>
          <p:spPr>
            <a:xfrm rot="19791785">
              <a:off x="42557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6577" y="1712285"/>
            <a:ext cx="11782004" cy="1930760"/>
            <a:chOff x="226577" y="1204285"/>
            <a:chExt cx="11782004" cy="1930760"/>
          </a:xfrm>
        </p:grpSpPr>
        <p:sp>
          <p:nvSpPr>
            <p:cNvPr id="8" name="Rectangle 7"/>
            <p:cNvSpPr/>
            <p:nvPr/>
          </p:nvSpPr>
          <p:spPr>
            <a:xfrm>
              <a:off x="226577" y="2098984"/>
              <a:ext cx="11782004" cy="1036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Automatic or Semi-automatic GBS Data Analysis Pipeline</a:t>
              </a:r>
              <a:endParaRPr lang="en-NZ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580" y="1204285"/>
              <a:ext cx="3113353" cy="523220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Configuration File(s)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3836" y="1749822"/>
              <a:ext cx="418427" cy="280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 Automation: Flexibility</a:t>
            </a:r>
            <a:endParaRPr lang="en-NZ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7408" y="2832463"/>
            <a:ext cx="1265712" cy="810582"/>
            <a:chOff x="1176880" y="954190"/>
            <a:chExt cx="1179364" cy="674989"/>
          </a:xfrm>
        </p:grpSpPr>
        <p:sp>
          <p:nvSpPr>
            <p:cNvPr id="29" name="Oval 28"/>
            <p:cNvSpPr/>
            <p:nvPr/>
          </p:nvSpPr>
          <p:spPr>
            <a:xfrm>
              <a:off x="1176880" y="954190"/>
              <a:ext cx="1179364" cy="6749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1349594" y="1053040"/>
              <a:ext cx="833936" cy="477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1000" dirty="0" smtClean="0"/>
                <a:t>Adapter Removal / Trimming</a:t>
              </a:r>
              <a:endParaRPr lang="en-NZ" sz="1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580" y="2900260"/>
            <a:ext cx="11437364" cy="674989"/>
            <a:chOff x="371580" y="1630260"/>
            <a:chExt cx="11437364" cy="674989"/>
          </a:xfrm>
        </p:grpSpPr>
        <p:grpSp>
          <p:nvGrpSpPr>
            <p:cNvPr id="21" name="Group 20"/>
            <p:cNvGrpSpPr/>
            <p:nvPr/>
          </p:nvGrpSpPr>
          <p:grpSpPr>
            <a:xfrm>
              <a:off x="2066856" y="1630260"/>
              <a:ext cx="1179364" cy="674989"/>
              <a:chOff x="1176880" y="954190"/>
              <a:chExt cx="1179364" cy="67498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De-multiplexing</a:t>
                </a:r>
                <a:endParaRPr lang="en-NZ" sz="1000" kern="12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1583819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371580" y="1630260"/>
              <a:ext cx="1179364" cy="674989"/>
              <a:chOff x="1176880" y="954190"/>
              <a:chExt cx="1179364" cy="67498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Data QC</a:t>
                </a:r>
                <a:endParaRPr lang="en-NZ" sz="10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39032" y="1630260"/>
              <a:ext cx="1179364" cy="674989"/>
              <a:chOff x="1176880" y="954190"/>
              <a:chExt cx="1179364" cy="67498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Mapp</a:t>
                </a:r>
                <a:r>
                  <a:rPr lang="en-NZ" sz="1000" kern="1200" dirty="0" smtClean="0"/>
                  <a:t>ing</a:t>
                </a:r>
                <a:endParaRPr lang="en-NZ" sz="1000" kern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34308" y="1630260"/>
              <a:ext cx="1179364" cy="674989"/>
              <a:chOff x="1176880" y="954190"/>
              <a:chExt cx="1179364" cy="67498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Variant Calling</a:t>
                </a:r>
                <a:endParaRPr lang="en-NZ" sz="1000" kern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629580" y="1630260"/>
              <a:ext cx="1179364" cy="674989"/>
              <a:chOff x="1176880" y="954190"/>
              <a:chExt cx="1179364" cy="6749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Filtering</a:t>
                </a:r>
                <a:endParaRPr lang="en-NZ" sz="1000" kern="1200" dirty="0"/>
              </a:p>
            </p:txBody>
          </p:sp>
        </p:grpSp>
        <p:sp>
          <p:nvSpPr>
            <p:cNvPr id="40" name="Right Arrow 39"/>
            <p:cNvSpPr/>
            <p:nvPr/>
          </p:nvSpPr>
          <p:spPr>
            <a:xfrm>
              <a:off x="49743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ight Arrow 40"/>
            <p:cNvSpPr/>
            <p:nvPr/>
          </p:nvSpPr>
          <p:spPr>
            <a:xfrm>
              <a:off x="67559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1"/>
            <p:cNvSpPr/>
            <p:nvPr/>
          </p:nvSpPr>
          <p:spPr>
            <a:xfrm>
              <a:off x="84512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ight Arrow 42"/>
            <p:cNvSpPr/>
            <p:nvPr/>
          </p:nvSpPr>
          <p:spPr>
            <a:xfrm>
              <a:off x="10146547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oup 49"/>
            <p:cNvGrpSpPr/>
            <p:nvPr/>
          </p:nvGrpSpPr>
          <p:grpSpPr>
            <a:xfrm>
              <a:off x="3762132" y="1630260"/>
              <a:ext cx="1179364" cy="674989"/>
              <a:chOff x="1176880" y="954190"/>
              <a:chExt cx="1179364" cy="6749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Enzyme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Residue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Checking</a:t>
                </a:r>
                <a:endParaRPr lang="en-NZ" sz="1000" kern="1200" dirty="0"/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>
              <a:off x="32790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592033" y="3853287"/>
            <a:ext cx="11190061" cy="1249802"/>
            <a:chOff x="592033" y="2329287"/>
            <a:chExt cx="11190061" cy="124980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33" y="2840437"/>
              <a:ext cx="942781" cy="5440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978" y="2959156"/>
              <a:ext cx="1104122" cy="4252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2351890" y="2713436"/>
              <a:ext cx="1039981" cy="741231"/>
              <a:chOff x="2973178" y="5635445"/>
              <a:chExt cx="1257740" cy="88729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238529" y="2840436"/>
              <a:ext cx="1441754" cy="738653"/>
              <a:chOff x="6335816" y="5832587"/>
              <a:chExt cx="1451511" cy="814577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587" y="5908512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816" y="5832587"/>
                <a:ext cx="849880" cy="814577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10465" y="2840437"/>
              <a:ext cx="885794" cy="73865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16685" y="2791596"/>
              <a:ext cx="965409" cy="625248"/>
            </a:xfrm>
            <a:prstGeom prst="rect">
              <a:avLst/>
            </a:prstGeom>
          </p:spPr>
        </p:pic>
        <p:sp>
          <p:nvSpPr>
            <p:cNvPr id="57" name="Down Arrow 56"/>
            <p:cNvSpPr/>
            <p:nvPr/>
          </p:nvSpPr>
          <p:spPr>
            <a:xfrm rot="19791785">
              <a:off x="83202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Down Arrow 57"/>
            <p:cNvSpPr/>
            <p:nvPr/>
          </p:nvSpPr>
          <p:spPr>
            <a:xfrm rot="19791785">
              <a:off x="23253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9" name="Down Arrow 58"/>
            <p:cNvSpPr/>
            <p:nvPr/>
          </p:nvSpPr>
          <p:spPr>
            <a:xfrm rot="19791785">
              <a:off x="5852186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" name="Down Arrow 59"/>
            <p:cNvSpPr/>
            <p:nvPr/>
          </p:nvSpPr>
          <p:spPr>
            <a:xfrm rot="19791785">
              <a:off x="7530429" y="2395682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1" name="Down Arrow 60"/>
            <p:cNvSpPr/>
            <p:nvPr/>
          </p:nvSpPr>
          <p:spPr>
            <a:xfrm rot="19791785">
              <a:off x="933329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Down Arrow 61"/>
            <p:cNvSpPr/>
            <p:nvPr/>
          </p:nvSpPr>
          <p:spPr>
            <a:xfrm rot="19791785">
              <a:off x="1102548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901290" y="2846770"/>
              <a:ext cx="870134" cy="567986"/>
              <a:chOff x="2973178" y="5635445"/>
              <a:chExt cx="1257740" cy="887298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sp>
          <p:nvSpPr>
            <p:cNvPr id="69" name="Down Arrow 68"/>
            <p:cNvSpPr/>
            <p:nvPr/>
          </p:nvSpPr>
          <p:spPr>
            <a:xfrm rot="19791785">
              <a:off x="42557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6577" y="2733984"/>
            <a:ext cx="11782004" cy="1031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45064" y="2110514"/>
            <a:ext cx="4168385" cy="1655425"/>
            <a:chOff x="1645064" y="2110514"/>
            <a:chExt cx="4168385" cy="1655425"/>
          </a:xfrm>
        </p:grpSpPr>
        <p:sp>
          <p:nvSpPr>
            <p:cNvPr id="3" name="Rounded Rectangle 2"/>
            <p:cNvSpPr/>
            <p:nvPr/>
          </p:nvSpPr>
          <p:spPr>
            <a:xfrm>
              <a:off x="2066856" y="2733984"/>
              <a:ext cx="2874640" cy="1031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45064" y="2110514"/>
              <a:ext cx="416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Genomics Re-Sequencing Analysis Pipeline</a:t>
              </a:r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3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 Automation: Flexibility</a:t>
            </a:r>
            <a:endParaRPr lang="en-NZ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7408" y="2832463"/>
            <a:ext cx="1265712" cy="810582"/>
            <a:chOff x="1176880" y="954190"/>
            <a:chExt cx="1179364" cy="674989"/>
          </a:xfrm>
        </p:grpSpPr>
        <p:sp>
          <p:nvSpPr>
            <p:cNvPr id="29" name="Oval 28"/>
            <p:cNvSpPr/>
            <p:nvPr/>
          </p:nvSpPr>
          <p:spPr>
            <a:xfrm>
              <a:off x="1176880" y="954190"/>
              <a:ext cx="1179364" cy="6749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1349594" y="1053040"/>
              <a:ext cx="833936" cy="477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1000" dirty="0" smtClean="0"/>
                <a:t>Adapter Removal / Trimming</a:t>
              </a:r>
              <a:endParaRPr lang="en-NZ" sz="1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580" y="2900260"/>
            <a:ext cx="11437364" cy="674989"/>
            <a:chOff x="371580" y="1630260"/>
            <a:chExt cx="11437364" cy="674989"/>
          </a:xfrm>
        </p:grpSpPr>
        <p:grpSp>
          <p:nvGrpSpPr>
            <p:cNvPr id="21" name="Group 20"/>
            <p:cNvGrpSpPr/>
            <p:nvPr/>
          </p:nvGrpSpPr>
          <p:grpSpPr>
            <a:xfrm>
              <a:off x="2066856" y="1630260"/>
              <a:ext cx="1179364" cy="674989"/>
              <a:chOff x="1176880" y="954190"/>
              <a:chExt cx="1179364" cy="67498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De-multiplexing</a:t>
                </a:r>
                <a:endParaRPr lang="en-NZ" sz="1000" kern="12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1583819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371580" y="1630260"/>
              <a:ext cx="1179364" cy="674989"/>
              <a:chOff x="1176880" y="954190"/>
              <a:chExt cx="1179364" cy="67498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Data QC</a:t>
                </a:r>
                <a:endParaRPr lang="en-NZ" sz="10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39032" y="1630260"/>
              <a:ext cx="1179364" cy="674989"/>
              <a:chOff x="1176880" y="954190"/>
              <a:chExt cx="1179364" cy="67498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Mapp</a:t>
                </a:r>
                <a:r>
                  <a:rPr lang="en-NZ" sz="1000" kern="1200" dirty="0" smtClean="0"/>
                  <a:t>ing</a:t>
                </a:r>
                <a:endParaRPr lang="en-NZ" sz="1000" kern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34308" y="1630260"/>
              <a:ext cx="1179364" cy="674989"/>
              <a:chOff x="1176880" y="954190"/>
              <a:chExt cx="1179364" cy="67498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Variant Calling</a:t>
                </a:r>
                <a:endParaRPr lang="en-NZ" sz="1000" kern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629580" y="1630260"/>
              <a:ext cx="1179364" cy="674989"/>
              <a:chOff x="1176880" y="954190"/>
              <a:chExt cx="1179364" cy="6749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Filtering</a:t>
                </a:r>
                <a:endParaRPr lang="en-NZ" sz="1000" kern="1200" dirty="0"/>
              </a:p>
            </p:txBody>
          </p:sp>
        </p:grpSp>
        <p:sp>
          <p:nvSpPr>
            <p:cNvPr id="40" name="Right Arrow 39"/>
            <p:cNvSpPr/>
            <p:nvPr/>
          </p:nvSpPr>
          <p:spPr>
            <a:xfrm>
              <a:off x="49743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ight Arrow 40"/>
            <p:cNvSpPr/>
            <p:nvPr/>
          </p:nvSpPr>
          <p:spPr>
            <a:xfrm>
              <a:off x="67559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1"/>
            <p:cNvSpPr/>
            <p:nvPr/>
          </p:nvSpPr>
          <p:spPr>
            <a:xfrm>
              <a:off x="84512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ight Arrow 42"/>
            <p:cNvSpPr/>
            <p:nvPr/>
          </p:nvSpPr>
          <p:spPr>
            <a:xfrm>
              <a:off x="10146547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oup 49"/>
            <p:cNvGrpSpPr/>
            <p:nvPr/>
          </p:nvGrpSpPr>
          <p:grpSpPr>
            <a:xfrm>
              <a:off x="3762132" y="1630260"/>
              <a:ext cx="1179364" cy="674989"/>
              <a:chOff x="1176880" y="954190"/>
              <a:chExt cx="1179364" cy="6749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Enzyme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Residue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Checking</a:t>
                </a:r>
                <a:endParaRPr lang="en-NZ" sz="1000" kern="1200" dirty="0"/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>
              <a:off x="32790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592033" y="3853287"/>
            <a:ext cx="11190061" cy="1249802"/>
            <a:chOff x="592033" y="2329287"/>
            <a:chExt cx="11190061" cy="124980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33" y="2840437"/>
              <a:ext cx="942781" cy="5440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978" y="2959156"/>
              <a:ext cx="1104122" cy="4252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2351890" y="2713436"/>
              <a:ext cx="1039981" cy="741231"/>
              <a:chOff x="2973178" y="5635445"/>
              <a:chExt cx="1257740" cy="88729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238529" y="2840436"/>
              <a:ext cx="1441754" cy="738653"/>
              <a:chOff x="6335816" y="5832587"/>
              <a:chExt cx="1451511" cy="814577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587" y="5908512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816" y="5832587"/>
                <a:ext cx="849880" cy="814577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10465" y="2840437"/>
              <a:ext cx="885794" cy="73865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16685" y="2791596"/>
              <a:ext cx="965409" cy="625248"/>
            </a:xfrm>
            <a:prstGeom prst="rect">
              <a:avLst/>
            </a:prstGeom>
          </p:spPr>
        </p:pic>
        <p:sp>
          <p:nvSpPr>
            <p:cNvPr id="57" name="Down Arrow 56"/>
            <p:cNvSpPr/>
            <p:nvPr/>
          </p:nvSpPr>
          <p:spPr>
            <a:xfrm rot="19791785">
              <a:off x="83202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Down Arrow 57"/>
            <p:cNvSpPr/>
            <p:nvPr/>
          </p:nvSpPr>
          <p:spPr>
            <a:xfrm rot="19791785">
              <a:off x="23253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9" name="Down Arrow 58"/>
            <p:cNvSpPr/>
            <p:nvPr/>
          </p:nvSpPr>
          <p:spPr>
            <a:xfrm rot="19791785">
              <a:off x="5852186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" name="Down Arrow 59"/>
            <p:cNvSpPr/>
            <p:nvPr/>
          </p:nvSpPr>
          <p:spPr>
            <a:xfrm rot="19791785">
              <a:off x="7530429" y="2395682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1" name="Down Arrow 60"/>
            <p:cNvSpPr/>
            <p:nvPr/>
          </p:nvSpPr>
          <p:spPr>
            <a:xfrm rot="19791785">
              <a:off x="933329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Down Arrow 61"/>
            <p:cNvSpPr/>
            <p:nvPr/>
          </p:nvSpPr>
          <p:spPr>
            <a:xfrm rot="19791785">
              <a:off x="1102548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901290" y="2846770"/>
              <a:ext cx="870134" cy="567986"/>
              <a:chOff x="2973178" y="5635445"/>
              <a:chExt cx="1257740" cy="887298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sp>
          <p:nvSpPr>
            <p:cNvPr id="69" name="Down Arrow 68"/>
            <p:cNvSpPr/>
            <p:nvPr/>
          </p:nvSpPr>
          <p:spPr>
            <a:xfrm rot="19791785">
              <a:off x="42557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6577" y="2733984"/>
            <a:ext cx="11782004" cy="1031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8277" y="1998757"/>
            <a:ext cx="2162515" cy="1762995"/>
            <a:chOff x="3548277" y="1998757"/>
            <a:chExt cx="2162515" cy="1762995"/>
          </a:xfrm>
        </p:grpSpPr>
        <p:sp>
          <p:nvSpPr>
            <p:cNvPr id="13" name="Rounded Rectangle 12"/>
            <p:cNvSpPr/>
            <p:nvPr/>
          </p:nvSpPr>
          <p:spPr>
            <a:xfrm>
              <a:off x="3762132" y="2740090"/>
              <a:ext cx="1662401" cy="102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48277" y="1998757"/>
              <a:ext cx="216251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Metabarcode project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901433" y="2733984"/>
            <a:ext cx="3107148" cy="1027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5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 Automation: Flexibility</a:t>
            </a:r>
            <a:endParaRPr lang="en-NZ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7408" y="2832463"/>
            <a:ext cx="1265712" cy="810582"/>
            <a:chOff x="1176880" y="954190"/>
            <a:chExt cx="1179364" cy="674989"/>
          </a:xfrm>
        </p:grpSpPr>
        <p:sp>
          <p:nvSpPr>
            <p:cNvPr id="29" name="Oval 28"/>
            <p:cNvSpPr/>
            <p:nvPr/>
          </p:nvSpPr>
          <p:spPr>
            <a:xfrm>
              <a:off x="1176880" y="954190"/>
              <a:ext cx="1179364" cy="6749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1349594" y="1053040"/>
              <a:ext cx="833936" cy="477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1000" dirty="0" smtClean="0"/>
                <a:t>Adapter Removal / Trimming</a:t>
              </a:r>
              <a:endParaRPr lang="en-NZ" sz="1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580" y="2900260"/>
            <a:ext cx="11437364" cy="674989"/>
            <a:chOff x="371580" y="1630260"/>
            <a:chExt cx="11437364" cy="674989"/>
          </a:xfrm>
        </p:grpSpPr>
        <p:grpSp>
          <p:nvGrpSpPr>
            <p:cNvPr id="21" name="Group 20"/>
            <p:cNvGrpSpPr/>
            <p:nvPr/>
          </p:nvGrpSpPr>
          <p:grpSpPr>
            <a:xfrm>
              <a:off x="2066856" y="1630260"/>
              <a:ext cx="1179364" cy="674989"/>
              <a:chOff x="1176880" y="954190"/>
              <a:chExt cx="1179364" cy="67498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De-multiplexing</a:t>
                </a:r>
                <a:endParaRPr lang="en-NZ" sz="1000" kern="12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1583819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371580" y="1630260"/>
              <a:ext cx="1179364" cy="674989"/>
              <a:chOff x="1176880" y="954190"/>
              <a:chExt cx="1179364" cy="67498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Data QC</a:t>
                </a:r>
                <a:endParaRPr lang="en-NZ" sz="10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39032" y="1630260"/>
              <a:ext cx="1179364" cy="674989"/>
              <a:chOff x="1176880" y="954190"/>
              <a:chExt cx="1179364" cy="67498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Mapp</a:t>
                </a:r>
                <a:r>
                  <a:rPr lang="en-NZ" sz="1000" kern="1200" dirty="0" smtClean="0"/>
                  <a:t>ing</a:t>
                </a:r>
                <a:endParaRPr lang="en-NZ" sz="1000" kern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34308" y="1630260"/>
              <a:ext cx="1179364" cy="674989"/>
              <a:chOff x="1176880" y="954190"/>
              <a:chExt cx="1179364" cy="67498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Variant Calling</a:t>
                </a:r>
                <a:endParaRPr lang="en-NZ" sz="1000" kern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629580" y="1630260"/>
              <a:ext cx="1179364" cy="674989"/>
              <a:chOff x="1176880" y="954190"/>
              <a:chExt cx="1179364" cy="6749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Filtering</a:t>
                </a:r>
                <a:endParaRPr lang="en-NZ" sz="1000" kern="1200" dirty="0"/>
              </a:p>
            </p:txBody>
          </p:sp>
        </p:grpSp>
        <p:sp>
          <p:nvSpPr>
            <p:cNvPr id="40" name="Right Arrow 39"/>
            <p:cNvSpPr/>
            <p:nvPr/>
          </p:nvSpPr>
          <p:spPr>
            <a:xfrm>
              <a:off x="49743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ight Arrow 40"/>
            <p:cNvSpPr/>
            <p:nvPr/>
          </p:nvSpPr>
          <p:spPr>
            <a:xfrm>
              <a:off x="67559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1"/>
            <p:cNvSpPr/>
            <p:nvPr/>
          </p:nvSpPr>
          <p:spPr>
            <a:xfrm>
              <a:off x="8451271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ight Arrow 42"/>
            <p:cNvSpPr/>
            <p:nvPr/>
          </p:nvSpPr>
          <p:spPr>
            <a:xfrm>
              <a:off x="10146547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oup 49"/>
            <p:cNvGrpSpPr/>
            <p:nvPr/>
          </p:nvGrpSpPr>
          <p:grpSpPr>
            <a:xfrm>
              <a:off x="3762132" y="1630260"/>
              <a:ext cx="1179364" cy="674989"/>
              <a:chOff x="1176880" y="954190"/>
              <a:chExt cx="1179364" cy="6749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76880" y="954190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Oval 4"/>
              <p:cNvSpPr/>
              <p:nvPr/>
            </p:nvSpPr>
            <p:spPr>
              <a:xfrm>
                <a:off x="1349594" y="105304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Enzyme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kern="1200" dirty="0" smtClean="0"/>
                  <a:t>Residue</a:t>
                </a:r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Checking</a:t>
                </a:r>
                <a:endParaRPr lang="en-NZ" sz="1000" kern="1200" dirty="0"/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>
              <a:off x="3279095" y="1814882"/>
              <a:ext cx="450162" cy="305745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592033" y="3853287"/>
            <a:ext cx="11190061" cy="1249802"/>
            <a:chOff x="592033" y="2329287"/>
            <a:chExt cx="11190061" cy="124980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33" y="2840437"/>
              <a:ext cx="942781" cy="5440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978" y="2959156"/>
              <a:ext cx="1104122" cy="4252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2351890" y="2713436"/>
              <a:ext cx="1039981" cy="741231"/>
              <a:chOff x="2973178" y="5635445"/>
              <a:chExt cx="1257740" cy="88729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238529" y="2840436"/>
              <a:ext cx="1441754" cy="738653"/>
              <a:chOff x="6335816" y="5832587"/>
              <a:chExt cx="1451511" cy="814577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587" y="5908512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816" y="5832587"/>
                <a:ext cx="849880" cy="814577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10465" y="2840437"/>
              <a:ext cx="885794" cy="73865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16685" y="2791596"/>
              <a:ext cx="965409" cy="625248"/>
            </a:xfrm>
            <a:prstGeom prst="rect">
              <a:avLst/>
            </a:prstGeom>
          </p:spPr>
        </p:pic>
        <p:sp>
          <p:nvSpPr>
            <p:cNvPr id="57" name="Down Arrow 56"/>
            <p:cNvSpPr/>
            <p:nvPr/>
          </p:nvSpPr>
          <p:spPr>
            <a:xfrm rot="19791785">
              <a:off x="83202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Down Arrow 57"/>
            <p:cNvSpPr/>
            <p:nvPr/>
          </p:nvSpPr>
          <p:spPr>
            <a:xfrm rot="19791785">
              <a:off x="23253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9" name="Down Arrow 58"/>
            <p:cNvSpPr/>
            <p:nvPr/>
          </p:nvSpPr>
          <p:spPr>
            <a:xfrm rot="19791785">
              <a:off x="5852186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" name="Down Arrow 59"/>
            <p:cNvSpPr/>
            <p:nvPr/>
          </p:nvSpPr>
          <p:spPr>
            <a:xfrm rot="19791785">
              <a:off x="7530429" y="2395682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1" name="Down Arrow 60"/>
            <p:cNvSpPr/>
            <p:nvPr/>
          </p:nvSpPr>
          <p:spPr>
            <a:xfrm rot="19791785">
              <a:off x="933329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Down Arrow 61"/>
            <p:cNvSpPr/>
            <p:nvPr/>
          </p:nvSpPr>
          <p:spPr>
            <a:xfrm rot="19791785">
              <a:off x="1102548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901290" y="2846770"/>
              <a:ext cx="870134" cy="567986"/>
              <a:chOff x="2973178" y="5635445"/>
              <a:chExt cx="1257740" cy="887298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sp>
          <p:nvSpPr>
            <p:cNvPr id="69" name="Down Arrow 68"/>
            <p:cNvSpPr/>
            <p:nvPr/>
          </p:nvSpPr>
          <p:spPr>
            <a:xfrm rot="19791785">
              <a:off x="42557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6577" y="2733984"/>
            <a:ext cx="11782004" cy="1031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66856" y="2733984"/>
            <a:ext cx="2874640" cy="103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2204546" y="2110514"/>
            <a:ext cx="3049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RNASeq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Analysis Pipeline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11275" y="1755289"/>
            <a:ext cx="3722578" cy="2010650"/>
            <a:chOff x="8211275" y="1755289"/>
            <a:chExt cx="3722578" cy="2010650"/>
          </a:xfrm>
        </p:grpSpPr>
        <p:sp>
          <p:nvSpPr>
            <p:cNvPr id="9" name="Rounded Rectangle 8"/>
            <p:cNvSpPr/>
            <p:nvPr/>
          </p:nvSpPr>
          <p:spPr>
            <a:xfrm>
              <a:off x="8934308" y="2733984"/>
              <a:ext cx="2999545" cy="1031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31499" y="1755289"/>
              <a:ext cx="1179364" cy="674989"/>
              <a:chOff x="8831499" y="1787586"/>
              <a:chExt cx="1179364" cy="67498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8831499" y="1787586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Oval 4"/>
              <p:cNvSpPr/>
              <p:nvPr/>
            </p:nvSpPr>
            <p:spPr>
              <a:xfrm>
                <a:off x="8961146" y="188151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Read Count</a:t>
                </a:r>
                <a:endParaRPr lang="en-NZ" sz="1000" kern="12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629580" y="1755289"/>
              <a:ext cx="1179364" cy="674989"/>
              <a:chOff x="8831499" y="1787586"/>
              <a:chExt cx="1179364" cy="67498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831499" y="1787586"/>
                <a:ext cx="1179364" cy="67498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Oval 4"/>
              <p:cNvSpPr/>
              <p:nvPr/>
            </p:nvSpPr>
            <p:spPr>
              <a:xfrm>
                <a:off x="8961146" y="1881510"/>
                <a:ext cx="833936" cy="477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NZ" sz="1000" dirty="0" smtClean="0"/>
                  <a:t>DEG Test</a:t>
                </a:r>
                <a:endParaRPr lang="en-NZ" sz="1000" kern="1200" dirty="0"/>
              </a:p>
            </p:txBody>
          </p:sp>
        </p:grpSp>
        <p:sp>
          <p:nvSpPr>
            <p:cNvPr id="73" name="Down Arrow 72"/>
            <p:cNvSpPr/>
            <p:nvPr/>
          </p:nvSpPr>
          <p:spPr>
            <a:xfrm rot="16200000">
              <a:off x="10184352" y="1895415"/>
              <a:ext cx="230437" cy="394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4" name="Down Arrow 73"/>
            <p:cNvSpPr/>
            <p:nvPr/>
          </p:nvSpPr>
          <p:spPr>
            <a:xfrm rot="13755705">
              <a:off x="8399413" y="2235766"/>
              <a:ext cx="273066" cy="6493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7869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111125"/>
            <a:ext cx="11560628" cy="1325563"/>
          </a:xfrm>
        </p:spPr>
        <p:txBody>
          <a:bodyPr/>
          <a:lstStyle/>
          <a:p>
            <a:r>
              <a:rPr lang="en-NZ" dirty="0" smtClean="0"/>
              <a:t>GBS Data Processing: Extensibility</a:t>
            </a:r>
            <a:endParaRPr lang="en-NZ" dirty="0"/>
          </a:p>
        </p:txBody>
      </p:sp>
      <p:grpSp>
        <p:nvGrpSpPr>
          <p:cNvPr id="7" name="Group 6"/>
          <p:cNvGrpSpPr/>
          <p:nvPr/>
        </p:nvGrpSpPr>
        <p:grpSpPr>
          <a:xfrm>
            <a:off x="592033" y="3472287"/>
            <a:ext cx="11190061" cy="1249802"/>
            <a:chOff x="592033" y="2329287"/>
            <a:chExt cx="11190061" cy="124980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33" y="2840437"/>
              <a:ext cx="942781" cy="5440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978" y="2959156"/>
              <a:ext cx="1104122" cy="4252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2351890" y="2713436"/>
              <a:ext cx="1039981" cy="741231"/>
              <a:chOff x="2973178" y="5635445"/>
              <a:chExt cx="1257740" cy="88729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238529" y="2840436"/>
              <a:ext cx="1441754" cy="738653"/>
              <a:chOff x="6335816" y="5832587"/>
              <a:chExt cx="1451511" cy="814577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587" y="5908512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816" y="5832587"/>
                <a:ext cx="849880" cy="814577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10465" y="2840437"/>
              <a:ext cx="885794" cy="73865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16685" y="2791596"/>
              <a:ext cx="965409" cy="625248"/>
            </a:xfrm>
            <a:prstGeom prst="rect">
              <a:avLst/>
            </a:prstGeom>
          </p:spPr>
        </p:pic>
        <p:sp>
          <p:nvSpPr>
            <p:cNvPr id="57" name="Down Arrow 56"/>
            <p:cNvSpPr/>
            <p:nvPr/>
          </p:nvSpPr>
          <p:spPr>
            <a:xfrm rot="19791785">
              <a:off x="83202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8" name="Down Arrow 57"/>
            <p:cNvSpPr/>
            <p:nvPr/>
          </p:nvSpPr>
          <p:spPr>
            <a:xfrm rot="19791785">
              <a:off x="23253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9" name="Down Arrow 58"/>
            <p:cNvSpPr/>
            <p:nvPr/>
          </p:nvSpPr>
          <p:spPr>
            <a:xfrm rot="19791785">
              <a:off x="5852186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" name="Down Arrow 59"/>
            <p:cNvSpPr/>
            <p:nvPr/>
          </p:nvSpPr>
          <p:spPr>
            <a:xfrm rot="19791785">
              <a:off x="7530429" y="2395682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1" name="Down Arrow 60"/>
            <p:cNvSpPr/>
            <p:nvPr/>
          </p:nvSpPr>
          <p:spPr>
            <a:xfrm rot="19791785">
              <a:off x="933329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Down Arrow 61"/>
            <p:cNvSpPr/>
            <p:nvPr/>
          </p:nvSpPr>
          <p:spPr>
            <a:xfrm rot="19791785">
              <a:off x="11025484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901290" y="2846770"/>
              <a:ext cx="870134" cy="567986"/>
              <a:chOff x="2973178" y="5635445"/>
              <a:chExt cx="1257740" cy="887298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178" y="5838291"/>
                <a:ext cx="1257740" cy="68445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263" y="5635445"/>
                <a:ext cx="917392" cy="577235"/>
              </a:xfrm>
              <a:prstGeom prst="rect">
                <a:avLst/>
              </a:prstGeom>
            </p:spPr>
          </p:pic>
        </p:grpSp>
        <p:sp>
          <p:nvSpPr>
            <p:cNvPr id="69" name="Down Arrow 68"/>
            <p:cNvSpPr/>
            <p:nvPr/>
          </p:nvSpPr>
          <p:spPr>
            <a:xfrm rot="19791785">
              <a:off x="4255795" y="2329287"/>
              <a:ext cx="175775" cy="438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6577" y="1458285"/>
            <a:ext cx="11782004" cy="1930760"/>
            <a:chOff x="226577" y="1204285"/>
            <a:chExt cx="11782004" cy="1930760"/>
          </a:xfrm>
        </p:grpSpPr>
        <p:sp>
          <p:nvSpPr>
            <p:cNvPr id="8" name="Rectangle 7"/>
            <p:cNvSpPr/>
            <p:nvPr/>
          </p:nvSpPr>
          <p:spPr>
            <a:xfrm>
              <a:off x="226577" y="2098984"/>
              <a:ext cx="11782004" cy="1036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Automatic or Semi-automatic GBS Data Analysis Pipeline</a:t>
              </a:r>
              <a:endParaRPr lang="en-NZ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580" y="1204285"/>
              <a:ext cx="3113353" cy="523220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Configuration File(s)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3836" y="1749822"/>
              <a:ext cx="418427" cy="28042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28212" y="4751119"/>
            <a:ext cx="5012764" cy="1938930"/>
            <a:chOff x="6628212" y="4751119"/>
            <a:chExt cx="5012764" cy="1938930"/>
          </a:xfrm>
        </p:grpSpPr>
        <p:grpSp>
          <p:nvGrpSpPr>
            <p:cNvPr id="5" name="Group 4"/>
            <p:cNvGrpSpPr/>
            <p:nvPr/>
          </p:nvGrpSpPr>
          <p:grpSpPr>
            <a:xfrm>
              <a:off x="6628212" y="5145270"/>
              <a:ext cx="5012764" cy="1544779"/>
              <a:chOff x="6501212" y="5018270"/>
              <a:chExt cx="5012764" cy="1544779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9524412" y="5316481"/>
                <a:ext cx="1989564" cy="8957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Phasing / </a:t>
                </a:r>
                <a:r>
                  <a:rPr lang="en-NZ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Haplotyping</a:t>
                </a:r>
                <a:endParaRPr lang="en-NZ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501213" y="5018270"/>
                <a:ext cx="1859567" cy="48011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Visualization</a:t>
                </a:r>
                <a:endParaRPr lang="en-NZ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501212" y="5730656"/>
                <a:ext cx="1859568" cy="83239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Genome Variations Database?</a:t>
                </a:r>
                <a:endParaRPr lang="en-NZ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" name="Left Arrow 3"/>
              <p:cNvSpPr/>
              <p:nvPr/>
            </p:nvSpPr>
            <p:spPr>
              <a:xfrm rot="1013817">
                <a:off x="8537510" y="5240558"/>
                <a:ext cx="772955" cy="257827"/>
              </a:xfrm>
              <a:prstGeom prst="lef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0" name="Left Arrow 69"/>
              <p:cNvSpPr/>
              <p:nvPr/>
            </p:nvSpPr>
            <p:spPr>
              <a:xfrm rot="20195220">
                <a:off x="8556118" y="5887940"/>
                <a:ext cx="772955" cy="257827"/>
              </a:xfrm>
              <a:prstGeom prst="lef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71" name="Left Arrow 70"/>
            <p:cNvSpPr/>
            <p:nvPr/>
          </p:nvSpPr>
          <p:spPr>
            <a:xfrm rot="16200000">
              <a:off x="10831931" y="4906114"/>
              <a:ext cx="567818" cy="257827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8996" y="1378658"/>
            <a:ext cx="1609483" cy="463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2255" y="1378658"/>
            <a:ext cx="1390008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FRSep2010">
  <a:themeElements>
    <a:clrScheme name="">
      <a:dk1>
        <a:srgbClr val="333333"/>
      </a:dk1>
      <a:lt1>
        <a:srgbClr val="FFFFFF"/>
      </a:lt1>
      <a:dk2>
        <a:srgbClr val="808080"/>
      </a:dk2>
      <a:lt2>
        <a:srgbClr val="808080"/>
      </a:lt2>
      <a:accent1>
        <a:srgbClr val="CACECE"/>
      </a:accent1>
      <a:accent2>
        <a:srgbClr val="ECEFF0"/>
      </a:accent2>
      <a:accent3>
        <a:srgbClr val="FFFFFF"/>
      </a:accent3>
      <a:accent4>
        <a:srgbClr val="2A2A2A"/>
      </a:accent4>
      <a:accent5>
        <a:srgbClr val="E1E3E3"/>
      </a:accent5>
      <a:accent6>
        <a:srgbClr val="D6D9D9"/>
      </a:accent6>
      <a:hlink>
        <a:srgbClr val="4C4C4C"/>
      </a:hlink>
      <a:folHlink>
        <a:srgbClr val="660033"/>
      </a:folHlink>
    </a:clrScheme>
    <a:fontScheme name="PFR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PFR_template 1">
        <a:dk1>
          <a:srgbClr val="000000"/>
        </a:dk1>
        <a:lt1>
          <a:srgbClr val="FFFFFF"/>
        </a:lt1>
        <a:dk2>
          <a:srgbClr val="506860"/>
        </a:dk2>
        <a:lt2>
          <a:srgbClr val="808080"/>
        </a:lt2>
        <a:accent1>
          <a:srgbClr val="CACECE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1E3E3"/>
        </a:accent5>
        <a:accent6>
          <a:srgbClr val="E70000"/>
        </a:accent6>
        <a:hlink>
          <a:srgbClr val="4C4C4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FR_template 2">
        <a:dk1>
          <a:srgbClr val="000000"/>
        </a:dk1>
        <a:lt1>
          <a:srgbClr val="FFFFFF"/>
        </a:lt1>
        <a:dk2>
          <a:srgbClr val="506860"/>
        </a:dk2>
        <a:lt2>
          <a:srgbClr val="808080"/>
        </a:lt2>
        <a:accent1>
          <a:srgbClr val="CACECE"/>
        </a:accent1>
        <a:accent2>
          <a:srgbClr val="ECEFF0"/>
        </a:accent2>
        <a:accent3>
          <a:srgbClr val="FFFFFF"/>
        </a:accent3>
        <a:accent4>
          <a:srgbClr val="000000"/>
        </a:accent4>
        <a:accent5>
          <a:srgbClr val="E1E3E3"/>
        </a:accent5>
        <a:accent6>
          <a:srgbClr val="D6D9D9"/>
        </a:accent6>
        <a:hlink>
          <a:srgbClr val="4C4C4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336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Lucida Grande</vt:lpstr>
      <vt:lpstr>ＭＳ Ｐゴシック</vt:lpstr>
      <vt:lpstr>Arial</vt:lpstr>
      <vt:lpstr>Calibri</vt:lpstr>
      <vt:lpstr>Calibri Light</vt:lpstr>
      <vt:lpstr>French Script MT</vt:lpstr>
      <vt:lpstr>Office Theme</vt:lpstr>
      <vt:lpstr>PFRSep2010</vt:lpstr>
      <vt:lpstr>Automation for GBS data processing?</vt:lpstr>
      <vt:lpstr>Genotyping-by-sequencing (GBS) in Breeding</vt:lpstr>
      <vt:lpstr>GBS Data Processing: Difficulties and Objectives</vt:lpstr>
      <vt:lpstr>GBS Data Processing: Existing Pipelines</vt:lpstr>
      <vt:lpstr>GBS Data Processing Automation: Usability</vt:lpstr>
      <vt:lpstr>GBS Data Processing Automation: Flexibility</vt:lpstr>
      <vt:lpstr>GBS Data Processing Automation: Flexibility</vt:lpstr>
      <vt:lpstr>GBS Data Processing Automation: Flexibility</vt:lpstr>
      <vt:lpstr>GBS Data Processing: Extensibility</vt:lpstr>
      <vt:lpstr>Aims</vt:lpstr>
      <vt:lpstr>PowerPoint Presentation</vt:lpstr>
    </vt:vector>
  </TitlesOfParts>
  <Company>Plant &amp; Food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for GBS data processing?</dc:title>
  <dc:creator>Cecilia Deng</dc:creator>
  <cp:lastModifiedBy>Cecilia Deng</cp:lastModifiedBy>
  <cp:revision>65</cp:revision>
  <dcterms:created xsi:type="dcterms:W3CDTF">2017-08-22T23:17:27Z</dcterms:created>
  <dcterms:modified xsi:type="dcterms:W3CDTF">2017-09-25T00:01:36Z</dcterms:modified>
</cp:coreProperties>
</file>