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101-A666-4FDC-911E-1134FE5F3BCB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CE6C-B136-4ADF-98B4-32E034D846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04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101-A666-4FDC-911E-1134FE5F3BCB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CE6C-B136-4ADF-98B4-32E034D846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91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101-A666-4FDC-911E-1134FE5F3BCB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CE6C-B136-4ADF-98B4-32E034D846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28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101-A666-4FDC-911E-1134FE5F3BCB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CE6C-B136-4ADF-98B4-32E034D846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7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101-A666-4FDC-911E-1134FE5F3BCB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CE6C-B136-4ADF-98B4-32E034D846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80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101-A666-4FDC-911E-1134FE5F3BCB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CE6C-B136-4ADF-98B4-32E034D846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97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101-A666-4FDC-911E-1134FE5F3BCB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CE6C-B136-4ADF-98B4-32E034D846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75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101-A666-4FDC-911E-1134FE5F3BCB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CE6C-B136-4ADF-98B4-32E034D846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90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101-A666-4FDC-911E-1134FE5F3BCB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CE6C-B136-4ADF-98B4-32E034D846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4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101-A666-4FDC-911E-1134FE5F3BCB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CE6C-B136-4ADF-98B4-32E034D846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45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6101-A666-4FDC-911E-1134FE5F3BCB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9CE6C-B136-4ADF-98B4-32E034D846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58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96101-A666-4FDC-911E-1134FE5F3BCB}" type="datetimeFigureOut">
              <a:rPr lang="en-GB" smtClean="0"/>
              <a:t>19/04/2016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9CE6C-B136-4ADF-98B4-32E034D846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077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600" b="1" dirty="0" smtClean="0"/>
              <a:t>Grant Proposal</a:t>
            </a:r>
            <a:endParaRPr lang="en-GB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b="1" dirty="0" smtClean="0"/>
              <a:t>Finlay Campbell | EECID</a:t>
            </a:r>
            <a:endParaRPr lang="en-GB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95825" y="213309"/>
            <a:ext cx="2833125" cy="3694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biLevel thresh="25000"/>
          </a:blip>
          <a:srcRect l="-1" r="131" b="1155"/>
          <a:stretch/>
        </p:blipFill>
        <p:spPr>
          <a:xfrm>
            <a:off x="9768677" y="213309"/>
            <a:ext cx="2242348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894" y="433666"/>
            <a:ext cx="5597106" cy="2191782"/>
          </a:xfrm>
        </p:spPr>
        <p:txBody>
          <a:bodyPr/>
          <a:lstStyle/>
          <a:p>
            <a:pPr algn="ctr"/>
            <a:r>
              <a:rPr lang="en-GB" b="1" dirty="0" smtClean="0"/>
              <a:t>Transmission routes of nosocomial diseases</a:t>
            </a:r>
            <a:endParaRPr lang="en-GB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2717321"/>
            <a:ext cx="10515600" cy="3838754"/>
          </a:xfrm>
        </p:spPr>
        <p:txBody>
          <a:bodyPr anchor="ctr"/>
          <a:lstStyle/>
          <a:p>
            <a:r>
              <a:rPr lang="en-GB" dirty="0" smtClean="0"/>
              <a:t>Nosocomial diseases represent a major global healthcare burden</a:t>
            </a:r>
          </a:p>
          <a:p>
            <a:r>
              <a:rPr lang="en-GB" dirty="0" smtClean="0"/>
              <a:t>Community-acquired (CA) and hospital-acquired (HA) infections represent distinct transmission routes with often unknown contributions to overall disease incidence</a:t>
            </a:r>
          </a:p>
          <a:p>
            <a:r>
              <a:rPr lang="en-GB" dirty="0" smtClean="0"/>
              <a:t>Hospital infection control policy is poorly targeted and cost ineffective</a:t>
            </a:r>
          </a:p>
          <a:p>
            <a:r>
              <a:rPr lang="en-GB" dirty="0" smtClean="0"/>
              <a:t>Determining relative contributions of different transmission routes is of significant interest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41" y="433666"/>
            <a:ext cx="4623759" cy="2191782"/>
          </a:xfrm>
          <a:prstGeom prst="roundRect">
            <a:avLst>
              <a:gd name="adj" fmla="val 716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7661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smtClean="0"/>
              <a:t>#1: Development of R-package for inferring transmission routes of nosocomial diseases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005" y="1825624"/>
            <a:ext cx="10979990" cy="4747703"/>
          </a:xfrm>
        </p:spPr>
        <p:txBody>
          <a:bodyPr anchor="ctr">
            <a:normAutofit fontScale="92500" lnSpcReduction="10000"/>
          </a:bodyPr>
          <a:lstStyle/>
          <a:p>
            <a:r>
              <a:rPr lang="en-GB" dirty="0" smtClean="0"/>
              <a:t>Inferring most likely transmission scenarios in a Bayesian framework</a:t>
            </a:r>
          </a:p>
          <a:p>
            <a:pPr lvl="1"/>
            <a:r>
              <a:rPr lang="en-GB" dirty="0" smtClean="0"/>
              <a:t>ABC-MCMC using a highly generalised CA-HA transmission and evolution model</a:t>
            </a:r>
          </a:p>
          <a:p>
            <a:pPr lvl="1"/>
            <a:r>
              <a:rPr lang="en-GB" dirty="0" smtClean="0"/>
              <a:t>Requires minimal epidemiological parameters (incubation, recovery and mortality rate)</a:t>
            </a:r>
          </a:p>
          <a:p>
            <a:pPr lvl="1"/>
            <a:r>
              <a:rPr lang="en-GB" dirty="0" smtClean="0"/>
              <a:t>Can use both epidemiological and genetic data for inference</a:t>
            </a:r>
          </a:p>
          <a:p>
            <a:r>
              <a:rPr lang="en-GB" dirty="0" smtClean="0"/>
              <a:t>Package development</a:t>
            </a:r>
            <a:endParaRPr lang="en-GB" dirty="0"/>
          </a:p>
          <a:p>
            <a:pPr lvl="1"/>
            <a:r>
              <a:rPr lang="en-GB" dirty="0" smtClean="0"/>
              <a:t>Rewrite existing code from Project 1 with an emphasis on speed and readability</a:t>
            </a:r>
          </a:p>
          <a:p>
            <a:pPr lvl="1"/>
            <a:r>
              <a:rPr lang="en-GB" dirty="0" smtClean="0"/>
              <a:t>Incorporate genetic data into inference of posterior distributions</a:t>
            </a:r>
          </a:p>
          <a:p>
            <a:pPr lvl="1"/>
            <a:r>
              <a:rPr lang="en-GB" dirty="0" smtClean="0"/>
              <a:t>Boost computationally expensive processes with C code</a:t>
            </a:r>
            <a:endParaRPr lang="en-GB" dirty="0"/>
          </a:p>
          <a:p>
            <a:pPr lvl="1"/>
            <a:r>
              <a:rPr lang="en-GB" dirty="0" smtClean="0"/>
              <a:t>Develop user-friendly, robust R-package with useful outputs, including figures</a:t>
            </a:r>
            <a:endParaRPr lang="en-GB" dirty="0"/>
          </a:p>
          <a:p>
            <a:r>
              <a:rPr lang="en-GB" dirty="0" smtClean="0"/>
              <a:t>Packages uses</a:t>
            </a:r>
          </a:p>
          <a:p>
            <a:pPr lvl="1"/>
            <a:r>
              <a:rPr lang="en-GB" dirty="0" smtClean="0"/>
              <a:t>Inform global/national hospital infection control policy for major nosocomial diseases, including </a:t>
            </a:r>
            <a:r>
              <a:rPr lang="en-GB" i="1" dirty="0" smtClean="0"/>
              <a:t>Clostridium </a:t>
            </a:r>
            <a:r>
              <a:rPr lang="en-GB" i="1" dirty="0"/>
              <a:t>difficile</a:t>
            </a:r>
            <a:r>
              <a:rPr lang="en-GB" dirty="0"/>
              <a:t>, MRSA, </a:t>
            </a:r>
            <a:r>
              <a:rPr lang="en-GB" i="1" dirty="0"/>
              <a:t>Streptococcus </a:t>
            </a:r>
            <a:r>
              <a:rPr lang="en-GB" i="1" dirty="0" smtClean="0"/>
              <a:t>pneumoniae</a:t>
            </a:r>
            <a:r>
              <a:rPr lang="en-GB" dirty="0" smtClean="0"/>
              <a:t> </a:t>
            </a:r>
            <a:endParaRPr lang="en-GB" dirty="0"/>
          </a:p>
          <a:p>
            <a:pPr lvl="1"/>
            <a:r>
              <a:rPr lang="en-GB" dirty="0" smtClean="0"/>
              <a:t>Tailored use for individual hospitals or wards</a:t>
            </a:r>
          </a:p>
        </p:txBody>
      </p:sp>
    </p:spTree>
    <p:extLst>
      <p:ext uri="{BB962C8B-B14F-4D97-AF65-F5344CB8AC3E}">
        <p14:creationId xmlns:p14="http://schemas.microsoft.com/office/powerpoint/2010/main" val="6342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#2: Modelling efficacy of infection control policies in reducing hospital transmission of </a:t>
            </a:r>
            <a:r>
              <a:rPr lang="en-GB" i="1" dirty="0" smtClean="0"/>
              <a:t>C. difficile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dirty="0" smtClean="0"/>
              <a:t>Construct a high-resolution, spatially explicit hospital model</a:t>
            </a:r>
          </a:p>
          <a:p>
            <a:pPr lvl="1"/>
            <a:r>
              <a:rPr lang="en-GB" dirty="0" smtClean="0"/>
              <a:t>Recreate observed ward admission and movement behaviour</a:t>
            </a:r>
          </a:p>
          <a:p>
            <a:pPr lvl="1"/>
            <a:r>
              <a:rPr lang="en-GB" dirty="0" smtClean="0"/>
              <a:t>Integrate a stochastic SEIR transmission model</a:t>
            </a:r>
          </a:p>
          <a:p>
            <a:r>
              <a:rPr lang="en-GB" dirty="0" smtClean="0"/>
              <a:t>Simulate impact of various proposed infection control policies</a:t>
            </a:r>
          </a:p>
          <a:p>
            <a:pPr lvl="1"/>
            <a:r>
              <a:rPr lang="en-GB" dirty="0" smtClean="0"/>
              <a:t>Increased length of patient isolation</a:t>
            </a:r>
          </a:p>
          <a:p>
            <a:pPr lvl="1"/>
            <a:r>
              <a:rPr lang="en-GB" dirty="0" smtClean="0"/>
              <a:t>Increased sensitivity and specificity of </a:t>
            </a:r>
            <a:r>
              <a:rPr lang="en-GB" i="1" dirty="0" smtClean="0"/>
              <a:t>C. difficile </a:t>
            </a:r>
            <a:r>
              <a:rPr lang="en-GB" dirty="0" smtClean="0"/>
              <a:t>diagnosis kits</a:t>
            </a:r>
          </a:p>
          <a:p>
            <a:pPr lvl="1"/>
            <a:r>
              <a:rPr lang="en-GB" dirty="0" smtClean="0"/>
              <a:t>Reduced or altered antibiotic use</a:t>
            </a:r>
          </a:p>
          <a:p>
            <a:r>
              <a:rPr lang="en-GB" dirty="0" smtClean="0"/>
              <a:t>Determine the most effective and cost-effective infection control policies for recommendation to hospital trusts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205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Me as a Co-I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378" y="1825625"/>
            <a:ext cx="5725244" cy="4351338"/>
          </a:xfrm>
        </p:spPr>
        <p:txBody>
          <a:bodyPr/>
          <a:lstStyle/>
          <a:p>
            <a:r>
              <a:rPr lang="en-GB" dirty="0" smtClean="0"/>
              <a:t>Computational skills</a:t>
            </a:r>
          </a:p>
          <a:p>
            <a:pPr lvl="1"/>
            <a:r>
              <a:rPr lang="en-GB" dirty="0" smtClean="0"/>
              <a:t>R programming</a:t>
            </a:r>
          </a:p>
          <a:p>
            <a:pPr lvl="1"/>
            <a:r>
              <a:rPr lang="en-GB" dirty="0" smtClean="0"/>
              <a:t>R development</a:t>
            </a:r>
          </a:p>
          <a:p>
            <a:r>
              <a:rPr lang="en-GB" dirty="0" smtClean="0"/>
              <a:t>Statistical skills</a:t>
            </a:r>
          </a:p>
          <a:p>
            <a:pPr lvl="1"/>
            <a:r>
              <a:rPr lang="en-GB" dirty="0"/>
              <a:t>Bayesian statistics</a:t>
            </a:r>
          </a:p>
          <a:p>
            <a:pPr lvl="1"/>
            <a:r>
              <a:rPr lang="en-GB" dirty="0" smtClean="0"/>
              <a:t>MCMC / ABC-MCMC</a:t>
            </a:r>
            <a:endParaRPr lang="en-GB" dirty="0"/>
          </a:p>
          <a:p>
            <a:r>
              <a:rPr lang="en-GB" dirty="0" smtClean="0"/>
              <a:t>Spatiotemporal </a:t>
            </a:r>
            <a:r>
              <a:rPr lang="en-GB" dirty="0"/>
              <a:t>stochastic </a:t>
            </a:r>
            <a:r>
              <a:rPr lang="en-GB" dirty="0" smtClean="0"/>
              <a:t>modelling</a:t>
            </a:r>
          </a:p>
          <a:p>
            <a:r>
              <a:rPr lang="en-GB" dirty="0" smtClean="0"/>
              <a:t>Evolutionary genetics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02197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Expectations of a Co-I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413" y="1611552"/>
            <a:ext cx="3725174" cy="4756330"/>
          </a:xfrm>
        </p:spPr>
        <p:txBody>
          <a:bodyPr anchor="ctr"/>
          <a:lstStyle/>
          <a:p>
            <a:r>
              <a:rPr lang="en-GB" dirty="0" smtClean="0"/>
              <a:t>Technical skills</a:t>
            </a:r>
          </a:p>
          <a:p>
            <a:pPr lvl="1"/>
            <a:r>
              <a:rPr lang="en-GB" dirty="0" smtClean="0"/>
              <a:t>R programming</a:t>
            </a:r>
          </a:p>
          <a:p>
            <a:pPr lvl="1"/>
            <a:r>
              <a:rPr lang="en-GB" b="1" dirty="0" smtClean="0"/>
              <a:t>C programming</a:t>
            </a:r>
          </a:p>
          <a:p>
            <a:pPr lvl="1"/>
            <a:r>
              <a:rPr lang="en-GB" b="1" dirty="0" smtClean="0"/>
              <a:t>Package development</a:t>
            </a:r>
          </a:p>
          <a:p>
            <a:pPr lvl="1"/>
            <a:r>
              <a:rPr lang="en-GB" dirty="0" smtClean="0"/>
              <a:t>Git/</a:t>
            </a:r>
            <a:r>
              <a:rPr lang="en-GB" dirty="0" err="1" smtClean="0"/>
              <a:t>Github</a:t>
            </a:r>
            <a:endParaRPr lang="en-GB" dirty="0" smtClean="0"/>
          </a:p>
          <a:p>
            <a:r>
              <a:rPr lang="en-GB" dirty="0" smtClean="0"/>
              <a:t>Bayesian statistics</a:t>
            </a:r>
          </a:p>
          <a:p>
            <a:r>
              <a:rPr lang="en-GB" dirty="0" smtClean="0"/>
              <a:t>Sufficiently available </a:t>
            </a:r>
          </a:p>
          <a:p>
            <a:r>
              <a:rPr lang="en-GB" dirty="0" smtClean="0"/>
              <a:t>Collaboration skills</a:t>
            </a:r>
          </a:p>
        </p:txBody>
      </p:sp>
    </p:spTree>
    <p:extLst>
      <p:ext uri="{BB962C8B-B14F-4D97-AF65-F5344CB8AC3E}">
        <p14:creationId xmlns:p14="http://schemas.microsoft.com/office/powerpoint/2010/main" val="180134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146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</TotalTime>
  <Words>307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Grant Proposal</vt:lpstr>
      <vt:lpstr>Transmission routes of nosocomial diseases</vt:lpstr>
      <vt:lpstr>#1: Development of R-package for inferring transmission routes of nosocomial diseases</vt:lpstr>
      <vt:lpstr>#2: Modelling efficacy of infection control policies in reducing hospital transmission of C. difficile</vt:lpstr>
      <vt:lpstr>Me as a Co-I</vt:lpstr>
      <vt:lpstr>Expectations of a Co-I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MRes Grant Proposal</dc:title>
  <dc:creator>Finlay Campbell</dc:creator>
  <cp:lastModifiedBy>Finlay Campbell</cp:lastModifiedBy>
  <cp:revision>22</cp:revision>
  <dcterms:created xsi:type="dcterms:W3CDTF">2016-04-19T14:09:25Z</dcterms:created>
  <dcterms:modified xsi:type="dcterms:W3CDTF">2016-04-19T20:09:41Z</dcterms:modified>
</cp:coreProperties>
</file>