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808" r:id="rId2"/>
    <p:sldId id="605" r:id="rId3"/>
    <p:sldId id="860" r:id="rId4"/>
    <p:sldId id="923" r:id="rId5"/>
    <p:sldId id="866" r:id="rId6"/>
    <p:sldId id="919" r:id="rId7"/>
    <p:sldId id="927" r:id="rId8"/>
    <p:sldId id="931" r:id="rId9"/>
    <p:sldId id="920" r:id="rId10"/>
    <p:sldId id="921" r:id="rId11"/>
    <p:sldId id="928" r:id="rId12"/>
  </p:sldIdLst>
  <p:sldSz cx="9144000" cy="5143500" type="screen16x9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>
          <p15:clr>
            <a:srgbClr val="A4A3A4"/>
          </p15:clr>
        </p15:guide>
        <p15:guide id="2" orient="horz" pos="992">
          <p15:clr>
            <a:srgbClr val="A4A3A4"/>
          </p15:clr>
        </p15:guide>
        <p15:guide id="3" pos="5274">
          <p15:clr>
            <a:srgbClr val="A4A3A4"/>
          </p15:clr>
        </p15:guide>
        <p15:guide id="4" pos="407">
          <p15:clr>
            <a:srgbClr val="A4A3A4"/>
          </p15:clr>
        </p15:guide>
        <p15:guide id="5" pos="30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FF5015"/>
    <a:srgbClr val="E99236"/>
    <a:srgbClr val="006971"/>
    <a:srgbClr val="008080"/>
    <a:srgbClr val="4C68B0"/>
    <a:srgbClr val="FFC70D"/>
    <a:srgbClr val="FF8D03"/>
    <a:srgbClr val="E79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82335" autoAdjust="0"/>
  </p:normalViewPr>
  <p:slideViewPr>
    <p:cSldViewPr snapToGrid="0" snapToObjects="1">
      <p:cViewPr varScale="1">
        <p:scale>
          <a:sx n="165" d="100"/>
          <a:sy n="165" d="100"/>
        </p:scale>
        <p:origin x="658" y="96"/>
      </p:cViewPr>
      <p:guideLst>
        <p:guide orient="horz" pos="478"/>
        <p:guide orient="horz" pos="992"/>
        <p:guide pos="5274"/>
        <p:guide pos="407"/>
        <p:guide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C0B97A3-3FE6-574C-9830-89DD758FA87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3D88234-B9B0-B149-8EA9-07B572C9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67A7686-C06B-7244-B5B4-9CA632DF098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5C49AE-04DB-9042-BA05-B316935E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1B6FEFE3-266A-E44C-AC5F-262E079E68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1B6FEFE3-266A-E44C-AC5F-262E079E68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1B6FEFE3-266A-E44C-AC5F-262E079E68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64337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468630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4686300"/>
            <a:ext cx="33528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64337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468630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4686300"/>
            <a:ext cx="33528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8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64337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468630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4686300"/>
            <a:ext cx="33528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8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64337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468630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4686300"/>
            <a:ext cx="33528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8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24341"/>
            <a:ext cx="7968827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79" y="1043942"/>
            <a:ext cx="8931487" cy="3959858"/>
          </a:xfrm>
        </p:spPr>
        <p:txBody>
          <a:bodyPr>
            <a:normAutofit/>
          </a:bodyPr>
          <a:lstStyle>
            <a:lvl1pPr>
              <a:spcBef>
                <a:spcPts val="900"/>
              </a:spcBef>
              <a:defRPr sz="20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2pPr>
            <a:lvl3pPr>
              <a:defRPr sz="16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3pPr>
            <a:lvl4pPr>
              <a:defRPr sz="14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4pPr>
            <a:lvl5pPr>
              <a:defRPr sz="14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813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1B6FEFE3-266A-E44C-AC5F-262E079E68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1B6FEFE3-266A-E44C-AC5F-262E079E68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1B6FEFE3-266A-E44C-AC5F-262E079E68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1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05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" y="5065890"/>
            <a:ext cx="9144000" cy="77610"/>
            <a:chOff x="0" y="4820605"/>
            <a:chExt cx="9144000" cy="7761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4898215"/>
              <a:ext cx="9144000" cy="0"/>
            </a:xfrm>
            <a:prstGeom prst="line">
              <a:avLst/>
            </a:prstGeom>
            <a:ln w="5715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4820605"/>
              <a:ext cx="9144000" cy="0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15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1B6FEFE3-266A-E44C-AC5F-262E079E68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1B6FEFE3-266A-E44C-AC5F-262E079E68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7AB33732-CC44-AD44-927A-79864248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" y="104394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  <a:latin typeface="Helvetica"/>
                <a:cs typeface="Helvetica"/>
              </a:rPr>
              <a:t>• </a:t>
            </a: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-9922" y="0"/>
            <a:ext cx="9153922" cy="905932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2434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http://www.ohiofbla.org/images/FSVOD_186K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59" y="5426"/>
            <a:ext cx="1076142" cy="89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" y="5065890"/>
            <a:ext cx="9144000" cy="77610"/>
            <a:chOff x="0" y="4820605"/>
            <a:chExt cx="9144000" cy="7761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4898215"/>
              <a:ext cx="9144000" cy="0"/>
            </a:xfrm>
            <a:prstGeom prst="line">
              <a:avLst/>
            </a:prstGeom>
            <a:ln w="5715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4820605"/>
              <a:ext cx="9144000" cy="0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6" r:id="rId12"/>
    <p:sldLayoutId id="2147483687" r:id="rId13"/>
    <p:sldLayoutId id="2147483692" r:id="rId14"/>
    <p:sldLayoutId id="2147483693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Calibri Light" panose="020F0302020204030204" pitchFamily="34" charset="0"/>
          <a:ea typeface="+mj-ea"/>
          <a:cs typeface="Helvetica" pitchFamily="34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000000"/>
          </a:solidFill>
          <a:latin typeface="Calibri Light" panose="020F0302020204030204" pitchFamily="34" charset="0"/>
          <a:ea typeface="+mn-ea"/>
          <a:cs typeface="Helvetica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Calibri Light" panose="020F0302020204030204" pitchFamily="34" charset="0"/>
          <a:ea typeface="+mn-ea"/>
          <a:cs typeface="Helvetica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0000"/>
          </a:solidFill>
          <a:latin typeface="Helvetica" pitchFamily="34" charset="0"/>
          <a:ea typeface="+mn-ea"/>
          <a:cs typeface="Helvetica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0000"/>
          </a:solidFill>
          <a:latin typeface="Helvetica" pitchFamily="34" charset="0"/>
          <a:ea typeface="+mn-ea"/>
          <a:cs typeface="Helvetica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000000"/>
          </a:solidFill>
          <a:latin typeface="Helvetica" pitchFamily="34" charset="0"/>
          <a:ea typeface="+mn-ea"/>
          <a:cs typeface="Helvetica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width&amp;preval=auto" TargetMode="External"/><Relationship Id="rId2" Type="http://schemas.openxmlformats.org/officeDocument/2006/relationships/hyperlink" Target="http://www.w3schools.com/cssref/playit.asp?filename=playcss_float&amp;preval=none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rwdmediaquerie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engineland.com/guide/what-is-seo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ookapart.com/products/responsive-web-desig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probably-use-initial-scale1/" TargetMode="External"/><Relationship Id="rId2" Type="http://schemas.openxmlformats.org/officeDocument/2006/relationships/hyperlink" Target="http://webdesign.tutsplus.com/articles/quick-tip-dont-forget-the-viewport-meta-tag--webdesign-5972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hyperlink" Target="rwdflexiblegrids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rwd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rwdfluidimages.html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2985" y="1286007"/>
            <a:ext cx="9153922" cy="1469578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3474" y="2953460"/>
            <a:ext cx="6443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Helvetica"/>
                <a:cs typeface="Helvetica"/>
              </a:rPr>
              <a:t>Younghwa</a:t>
            </a:r>
            <a:r>
              <a:rPr lang="en-US" sz="2400" dirty="0">
                <a:solidFill>
                  <a:srgbClr val="000000"/>
                </a:solidFill>
                <a:latin typeface="Helvetica"/>
                <a:cs typeface="Helvetica"/>
              </a:rPr>
              <a:t> “Gabe” Lee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C. Michael Armstrong Business Chair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 Professor of ETBD and ISA</a:t>
            </a:r>
            <a:endParaRPr lang="en-US" sz="2400" dirty="0">
              <a:solidFill>
                <a:schemeClr val="accent6"/>
              </a:solidFill>
              <a:latin typeface="Helvetica"/>
              <a:cs typeface="Helvetic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4898215"/>
            <a:ext cx="9144000" cy="77610"/>
            <a:chOff x="0" y="4820605"/>
            <a:chExt cx="9144000" cy="7761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0" y="4898215"/>
              <a:ext cx="9144000" cy="0"/>
            </a:xfrm>
            <a:prstGeom prst="line">
              <a:avLst/>
            </a:prstGeom>
            <a:ln w="5715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820605"/>
              <a:ext cx="9144000" cy="0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-2985" y="-3227"/>
            <a:ext cx="9146302" cy="128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M logo 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45" y="115468"/>
            <a:ext cx="2682630" cy="1002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" y="1480655"/>
            <a:ext cx="9143317" cy="954107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 Light" panose="020F0302020204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IMS 222 Introduction to Interaction Design and Development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Calibri Light" panose="020F0302020204030204" pitchFamily="34" charset="0"/>
                <a:cs typeface="Helvetica" pitchFamily="34" charset="0"/>
              </a:rPr>
              <a:t>Responsive Web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5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680" y="1004114"/>
            <a:ext cx="8976360" cy="12311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Let you assign styles to a page based on the destination browser’s width and height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Can create custom styles for mobile phones, tablets, and desktop browsers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Can customize your site’s presentation so it looks its best on each type of device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Add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to CSS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" y="2350770"/>
            <a:ext cx="3893820" cy="149271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@media (max-width: 767px) {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header h1 {font-size: 1.5em;}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.sidebar1 {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	float: none;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border-top: 2px solid black;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4320" y="2350770"/>
            <a:ext cx="4754880" cy="209288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@media (min-width:768px) and (max-width:1024px) {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.sidebar2 {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hlinkClick r:id="rId2"/>
              </a:rPr>
              <a:t>float: none</a:t>
            </a: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hlinkClick r:id="rId3"/>
              </a:rPr>
              <a:t>width: auto</a:t>
            </a: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clear: both;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.main {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border-right: none;  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893" y="162044"/>
            <a:ext cx="2637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linkClick r:id="rId4" action="ppaction://hlinkfile"/>
              </a:rPr>
              <a:t>Media Queries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243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" y="187213"/>
            <a:ext cx="7315200" cy="49244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Responsive Web vs Separate Mobile Web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741" y="1016907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Responsive web design using media queries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Use a CSS feature called </a:t>
            </a:r>
            <a:r>
              <a:rPr lang="en-US" sz="2000" b="1" u="sng" dirty="0">
                <a:solidFill>
                  <a:srgbClr val="000000"/>
                </a:solidFill>
                <a:latin typeface="Calibri Light" panose="020F0302020204030204" pitchFamily="34" charset="0"/>
              </a:rPr>
              <a:t>media queries 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to provide different style sheets for computers, tablets and mobile devices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Responsive web design is still more preferable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Easy to Manage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hlinkClick r:id="rId2"/>
              </a:rPr>
              <a:t>Better SEO </a:t>
            </a:r>
            <a:endParaRPr lang="en-US" sz="2000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Problems: Use bigger images and more contents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Create a separate mobile version of your website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Common convention for mobile site name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</a:rPr>
              <a:t>m.domain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 name(e.g. m.vectacorp.com)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Store the mobile site in a subdirectory of the main site(e.g. vectacorp.com/mobile) </a:t>
            </a:r>
          </a:p>
        </p:txBody>
      </p:sp>
    </p:spTree>
    <p:extLst>
      <p:ext uri="{BB962C8B-B14F-4D97-AF65-F5344CB8AC3E}">
        <p14:creationId xmlns:p14="http://schemas.microsoft.com/office/powerpoint/2010/main" val="183569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9922" y="0"/>
            <a:ext cx="9153922" cy="905932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" y="130396"/>
            <a:ext cx="7507648" cy="58477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 Light" panose="020F0302020204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Agenda</a:t>
            </a:r>
            <a:endParaRPr lang="en-US" sz="3200" b="1" i="1" dirty="0">
              <a:solidFill>
                <a:schemeClr val="bg1"/>
              </a:solidFill>
              <a:latin typeface="Calibri Light" panose="020F0302020204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59" y="1033280"/>
            <a:ext cx="8534400" cy="34618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00"/>
                </a:solidFill>
                <a:latin typeface="Calibri Light" panose="020F0302020204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Hands-On#5 (Responsive Web Design)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00"/>
                </a:solidFill>
                <a:latin typeface="Calibri Light" panose="020F0302020204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Team Meeting (20 min) : Team Sprint#1</a:t>
            </a:r>
          </a:p>
        </p:txBody>
      </p:sp>
      <p:pic>
        <p:nvPicPr>
          <p:cNvPr id="36" name="Picture 2" descr="http://www.ohiofbla.org/images/FSVOD_186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82" y="0"/>
            <a:ext cx="1076142" cy="89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4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5" y="171973"/>
            <a:ext cx="7315200" cy="49244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Full Web Site vs Mobile Site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58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F87A7-4E31-4E7B-8B2C-0711BDC7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1021638"/>
            <a:ext cx="5620208" cy="3949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81F31-37AF-4E26-B171-DCBC73F4B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18" y="1021637"/>
            <a:ext cx="2110509" cy="39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" y="187213"/>
            <a:ext cx="7315200" cy="49244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Responsive Web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" y="1151305"/>
            <a:ext cx="87096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Ethan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</a:rPr>
              <a:t>Marcotte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, 2011 (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hlinkClick r:id="rId2"/>
              </a:rPr>
              <a:t>Responsive Web design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Lets you change the entire layout of a page based on </a:t>
            </a:r>
            <a:r>
              <a:rPr lang="en-US" sz="2000" b="1" u="sng" dirty="0">
                <a:solidFill>
                  <a:srgbClr val="000000"/>
                </a:solidFill>
                <a:latin typeface="Calibri Light" panose="020F0302020204030204" pitchFamily="34" charset="0"/>
              </a:rPr>
              <a:t>browser window width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, so you can create the most readable presentation for each device, without having to create multiple versions of the same website.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Combine three main ideas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0000"/>
                </a:solidFill>
                <a:latin typeface="Calibri Light" panose="020F0302020204030204" pitchFamily="34" charset="0"/>
              </a:rPr>
              <a:t>Flexible grids 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for layout: skip fixed-width layouts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0000"/>
                </a:solidFill>
                <a:latin typeface="Calibri Light" panose="020F0302020204030204" pitchFamily="34" charset="0"/>
              </a:rPr>
              <a:t>Fluid media 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for images and videos: lets your images and videos scale to fit the appropriate screen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0000"/>
                </a:solidFill>
                <a:latin typeface="Calibri Light" panose="020F0302020204030204" pitchFamily="34" charset="0"/>
              </a:rPr>
              <a:t>Media queries 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for creating different styles for different screen widths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Change </a:t>
            </a:r>
            <a:r>
              <a:rPr lang="en-US" sz="2000" b="1" u="sng" dirty="0">
                <a:solidFill>
                  <a:srgbClr val="000000"/>
                </a:solidFill>
                <a:latin typeface="Calibri Light" panose="020F0302020204030204" pitchFamily="34" charset="0"/>
              </a:rPr>
              <a:t>HTML and CSS 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14315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5" y="173349"/>
            <a:ext cx="8077200" cy="49244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Responsive Web Design: Viewport and Box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365" y="1179782"/>
            <a:ext cx="844965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 Light" panose="020F0302020204030204" pitchFamily="34" charset="0"/>
                <a:hlinkClick r:id="rId2"/>
              </a:rPr>
              <a:t>Viewport</a:t>
            </a:r>
            <a:r>
              <a:rPr lang="en-US" sz="2000" b="1" dirty="0">
                <a:solidFill>
                  <a:srgbClr val="000000"/>
                </a:solidFill>
                <a:latin typeface="Calibri Light" panose="020F0302020204030204" pitchFamily="34" charset="0"/>
              </a:rPr>
              <a:t>: </a:t>
            </a:r>
            <a:r>
              <a:rPr lang="en-US" sz="2000" dirty="0">
                <a:solidFill>
                  <a:srgbClr val="000000"/>
                </a:solidFill>
              </a:rPr>
              <a:t>Lets devices know the intended width of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 Light" panose="020F0302020204030204" pitchFamily="34" charset="0"/>
              </a:rPr>
              <a:t>Add the following meta tag to HTML Head section</a:t>
            </a:r>
          </a:p>
          <a:p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</a:rPr>
              <a:t>   </a:t>
            </a:r>
          </a:p>
          <a:p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</a:rPr>
              <a:t>	</a:t>
            </a:r>
          </a:p>
          <a:p>
            <a:endParaRPr lang="en-US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39" y="2248585"/>
            <a:ext cx="77733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&lt;meta name="viewport" content="width=device-width,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hlinkClick r:id="rId3"/>
              </a:rPr>
              <a:t>initial-scale=1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76621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18116"/>
            <a:ext cx="7315200" cy="49244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hlinkClick r:id="rId2" action="ppaction://hlinkfile"/>
              </a:rPr>
              <a:t>Flexible Grids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433365"/>
            <a:ext cx="83286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 Light" panose="020F0302020204030204" pitchFamily="34" charset="0"/>
              </a:rPr>
              <a:t>The page’s overall width resizes to fit different width screens.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 Light" panose="020F0302020204030204" pitchFamily="34" charset="0"/>
              </a:rPr>
              <a:t>Change CSS: </a:t>
            </a:r>
            <a:r>
              <a:rPr lang="en-US" sz="2000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px</a:t>
            </a:r>
            <a:r>
              <a:rPr lang="en-US" sz="2000" b="1" dirty="0">
                <a:solidFill>
                  <a:srgbClr val="000000"/>
                </a:solidFill>
                <a:latin typeface="Calibri Light" panose="020F0302020204030204" pitchFamily="34" charset="0"/>
              </a:rPr>
              <a:t>–based width to %-based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 Light" panose="020F0302020204030204" pitchFamily="34" charset="0"/>
                <a:hlinkClick r:id="rId3"/>
              </a:rPr>
              <a:t>Box-sizing</a:t>
            </a: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2228133"/>
            <a:ext cx="2446020" cy="9541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.sidebar {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float: left;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width: 180px;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2228132"/>
            <a:ext cx="2446020" cy="9541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.sidebar {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float: left;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width: 18%;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208020" y="2410294"/>
            <a:ext cx="457200" cy="4800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33391" y="1506256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 action="ppaction://hlinkfile"/>
              </a:rPr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7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" y="187213"/>
            <a:ext cx="7315200" cy="49244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Hands-On Exercise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D59D2-C79F-46FF-9F3C-FCFD38CF7EFE}"/>
              </a:ext>
            </a:extLst>
          </p:cNvPr>
          <p:cNvSpPr/>
          <p:nvPr/>
        </p:nvSpPr>
        <p:spPr>
          <a:xfrm>
            <a:off x="867335" y="1277471"/>
            <a:ext cx="7463118" cy="33214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A4CDB-D342-426D-8270-38875D6EB033}"/>
              </a:ext>
            </a:extLst>
          </p:cNvPr>
          <p:cNvSpPr/>
          <p:nvPr/>
        </p:nvSpPr>
        <p:spPr>
          <a:xfrm>
            <a:off x="1015253" y="1378324"/>
            <a:ext cx="7214347" cy="3832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3DF31B-CA40-4174-8E5E-1EA1E266B9D7}"/>
              </a:ext>
            </a:extLst>
          </p:cNvPr>
          <p:cNvSpPr/>
          <p:nvPr/>
        </p:nvSpPr>
        <p:spPr>
          <a:xfrm>
            <a:off x="1015254" y="2019301"/>
            <a:ext cx="5425888" cy="24383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1586EA-FD41-4FF3-8B44-A2C572DE00B8}"/>
              </a:ext>
            </a:extLst>
          </p:cNvPr>
          <p:cNvSpPr/>
          <p:nvPr/>
        </p:nvSpPr>
        <p:spPr>
          <a:xfrm>
            <a:off x="2515668" y="2309532"/>
            <a:ext cx="3691217" cy="1953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D690FA-5552-4F0A-9C08-8D0D21F1956F}"/>
              </a:ext>
            </a:extLst>
          </p:cNvPr>
          <p:cNvSpPr/>
          <p:nvPr/>
        </p:nvSpPr>
        <p:spPr>
          <a:xfrm>
            <a:off x="1222002" y="2309532"/>
            <a:ext cx="1220321" cy="1953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867682-22E7-47E0-B0E3-4EC7932A4265}"/>
              </a:ext>
            </a:extLst>
          </p:cNvPr>
          <p:cNvSpPr/>
          <p:nvPr/>
        </p:nvSpPr>
        <p:spPr>
          <a:xfrm>
            <a:off x="6775637" y="2019301"/>
            <a:ext cx="1220321" cy="24383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CF723-7E44-4AC7-9EFF-1CE8AA336B28}"/>
              </a:ext>
            </a:extLst>
          </p:cNvPr>
          <p:cNvSpPr txBox="1"/>
          <p:nvPr/>
        </p:nvSpPr>
        <p:spPr>
          <a:xfrm>
            <a:off x="3966883" y="948013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1250px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F849A7-FA84-4943-AEBC-370DD29D393D}"/>
              </a:ext>
            </a:extLst>
          </p:cNvPr>
          <p:cNvSpPr txBox="1"/>
          <p:nvPr/>
        </p:nvSpPr>
        <p:spPr>
          <a:xfrm>
            <a:off x="2554313" y="1841144"/>
            <a:ext cx="24961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992px (</a:t>
            </a:r>
            <a:r>
              <a:rPr lang="en-US" dirty="0" err="1"/>
              <a:t>ColumnWrapper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685BA-3ECD-4681-850C-6D5C606798B3}"/>
              </a:ext>
            </a:extLst>
          </p:cNvPr>
          <p:cNvSpPr txBox="1"/>
          <p:nvPr/>
        </p:nvSpPr>
        <p:spPr>
          <a:xfrm>
            <a:off x="7009636" y="1862418"/>
            <a:ext cx="752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220px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206B2-3AEF-45EF-89CA-BFE33661F45B}"/>
              </a:ext>
            </a:extLst>
          </p:cNvPr>
          <p:cNvSpPr txBox="1"/>
          <p:nvPr/>
        </p:nvSpPr>
        <p:spPr>
          <a:xfrm>
            <a:off x="1339048" y="3101458"/>
            <a:ext cx="994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sidebar1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6B324C-5048-4A93-A32C-4B3BE1E49F87}"/>
              </a:ext>
            </a:extLst>
          </p:cNvPr>
          <p:cNvSpPr txBox="1"/>
          <p:nvPr/>
        </p:nvSpPr>
        <p:spPr>
          <a:xfrm>
            <a:off x="6888705" y="3100666"/>
            <a:ext cx="994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sidebar2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598846-B009-40C7-986D-6D567C8CD9DA}"/>
              </a:ext>
            </a:extLst>
          </p:cNvPr>
          <p:cNvSpPr txBox="1"/>
          <p:nvPr/>
        </p:nvSpPr>
        <p:spPr>
          <a:xfrm>
            <a:off x="3962424" y="3090118"/>
            <a:ext cx="6543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EA9DFA-8B4C-411B-B28E-54E6E61C480D}"/>
              </a:ext>
            </a:extLst>
          </p:cNvPr>
          <p:cNvSpPr txBox="1"/>
          <p:nvPr/>
        </p:nvSpPr>
        <p:spPr>
          <a:xfrm>
            <a:off x="1456001" y="2615183"/>
            <a:ext cx="752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220px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6B1E7-2308-446D-9777-6F1E621C1D89}"/>
              </a:ext>
            </a:extLst>
          </p:cNvPr>
          <p:cNvSpPr txBox="1"/>
          <p:nvPr/>
        </p:nvSpPr>
        <p:spPr>
          <a:xfrm>
            <a:off x="3913436" y="2626231"/>
            <a:ext cx="752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700px</a:t>
            </a:r>
          </a:p>
        </p:txBody>
      </p:sp>
    </p:spTree>
    <p:extLst>
      <p:ext uri="{BB962C8B-B14F-4D97-AF65-F5344CB8AC3E}">
        <p14:creationId xmlns:p14="http://schemas.microsoft.com/office/powerpoint/2010/main" val="284687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" y="187213"/>
            <a:ext cx="7315200" cy="49244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Hands-On Exercise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579276-D6B8-4B24-AA06-A912D3D54A13}"/>
              </a:ext>
            </a:extLst>
          </p:cNvPr>
          <p:cNvGrpSpPr/>
          <p:nvPr/>
        </p:nvGrpSpPr>
        <p:grpSpPr>
          <a:xfrm>
            <a:off x="1105573" y="931025"/>
            <a:ext cx="6932854" cy="4478405"/>
            <a:chOff x="1105573" y="931025"/>
            <a:chExt cx="6932854" cy="44784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573" y="931025"/>
              <a:ext cx="6932854" cy="447840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2DB9D8-3AB3-41FC-9B9D-543DF8DD9CF7}"/>
                </a:ext>
              </a:extLst>
            </p:cNvPr>
            <p:cNvSpPr txBox="1"/>
            <p:nvPr/>
          </p:nvSpPr>
          <p:spPr>
            <a:xfrm>
              <a:off x="3802380" y="1613647"/>
              <a:ext cx="5501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 992</a:t>
              </a:r>
            </a:p>
            <a:p>
              <a:r>
                <a:rPr lang="en-US" sz="1400" dirty="0">
                  <a:solidFill>
                    <a:srgbClr val="000000"/>
                  </a:solidFill>
                </a:rPr>
                <a:t>1250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5F0DC65-E420-49FB-8200-70E25F2F9903}"/>
                </a:ext>
              </a:extLst>
            </p:cNvPr>
            <p:cNvCxnSpPr>
              <a:stCxn id="2" idx="1"/>
              <a:endCxn id="2" idx="3"/>
            </p:cNvCxnSpPr>
            <p:nvPr/>
          </p:nvCxnSpPr>
          <p:spPr>
            <a:xfrm>
              <a:off x="3802380" y="1875257"/>
              <a:ext cx="55015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C1CF16-46C3-4C25-BDB6-7A7970E051BA}"/>
                </a:ext>
              </a:extLst>
            </p:cNvPr>
            <p:cNvSpPr txBox="1"/>
            <p:nvPr/>
          </p:nvSpPr>
          <p:spPr>
            <a:xfrm>
              <a:off x="6909829" y="2048530"/>
              <a:ext cx="5501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 220</a:t>
              </a:r>
            </a:p>
            <a:p>
              <a:r>
                <a:rPr lang="en-US" sz="1400" dirty="0">
                  <a:solidFill>
                    <a:srgbClr val="000000"/>
                  </a:solidFill>
                </a:rPr>
                <a:t>1250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8C4F4C-06C7-4B90-B93E-18DAFDE2AF07}"/>
                </a:ext>
              </a:extLst>
            </p:cNvPr>
            <p:cNvCxnSpPr/>
            <p:nvPr/>
          </p:nvCxnSpPr>
          <p:spPr>
            <a:xfrm>
              <a:off x="6909829" y="2310140"/>
              <a:ext cx="55015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7F48DD-8004-4FB4-8F58-D4965707BCAB}"/>
                </a:ext>
              </a:extLst>
            </p:cNvPr>
            <p:cNvSpPr txBox="1"/>
            <p:nvPr/>
          </p:nvSpPr>
          <p:spPr>
            <a:xfrm>
              <a:off x="2021989" y="2411506"/>
              <a:ext cx="49885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 220</a:t>
              </a:r>
            </a:p>
            <a:p>
              <a:r>
                <a:rPr lang="en-US" sz="1400" dirty="0">
                  <a:solidFill>
                    <a:srgbClr val="000000"/>
                  </a:solidFill>
                </a:rPr>
                <a:t> 992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343BE3-1327-44CF-BC01-6FF4F852CC5E}"/>
                </a:ext>
              </a:extLst>
            </p:cNvPr>
            <p:cNvCxnSpPr/>
            <p:nvPr/>
          </p:nvCxnSpPr>
          <p:spPr>
            <a:xfrm>
              <a:off x="2021989" y="2673116"/>
              <a:ext cx="55015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78F70E-9B2A-4265-8E72-401D1F69FED7}"/>
                </a:ext>
              </a:extLst>
            </p:cNvPr>
            <p:cNvSpPr txBox="1"/>
            <p:nvPr/>
          </p:nvSpPr>
          <p:spPr>
            <a:xfrm>
              <a:off x="4528381" y="2411506"/>
              <a:ext cx="49885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 700</a:t>
              </a:r>
            </a:p>
            <a:p>
              <a:r>
                <a:rPr lang="en-US" sz="1400" dirty="0">
                  <a:solidFill>
                    <a:srgbClr val="000000"/>
                  </a:solidFill>
                </a:rPr>
                <a:t> 992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9EEC58-495A-49AF-B9A8-6F32AD46B25D}"/>
                </a:ext>
              </a:extLst>
            </p:cNvPr>
            <p:cNvCxnSpPr/>
            <p:nvPr/>
          </p:nvCxnSpPr>
          <p:spPr>
            <a:xfrm>
              <a:off x="4528381" y="2673116"/>
              <a:ext cx="55015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0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18116"/>
            <a:ext cx="7315200" cy="49244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hlinkClick r:id="rId2" action="ppaction://hlinkfile"/>
              </a:rPr>
              <a:t>Fluid Images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" y="1004114"/>
            <a:ext cx="83286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Although columns in a flexible design shrink as the window gets smaller, images usually don’t.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lead to graphics overflowing their bounds and no longer fitting within the width of a column.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</a:rPr>
              <a:t>Change CSS: make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</a:rPr>
              <a:t>’s max-width 100 %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</a:rPr>
              <a:t>Go to HTML and remove width and height for all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</a:rPr>
              <a:t>elements	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660" y="2417747"/>
            <a:ext cx="216341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img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{max-width:100%;}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" y="3185105"/>
            <a:ext cx="471637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img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=“fluid.jpg width=“320” height=“200”&gt;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9750" y="4171064"/>
            <a:ext cx="238176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img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=“fluid.jpg”&gt;</a:t>
            </a:r>
          </a:p>
        </p:txBody>
      </p:sp>
      <p:sp>
        <p:nvSpPr>
          <p:cNvPr id="4" name="Down Arrow 3"/>
          <p:cNvSpPr/>
          <p:nvPr/>
        </p:nvSpPr>
        <p:spPr>
          <a:xfrm>
            <a:off x="2773680" y="3565822"/>
            <a:ext cx="655320" cy="5029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895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6971"/>
      </a:dk1>
      <a:lt1>
        <a:sysClr val="window" lastClr="FFFFFF"/>
      </a:lt1>
      <a:dk2>
        <a:srgbClr val="9F0927"/>
      </a:dk2>
      <a:lt2>
        <a:srgbClr val="FFFEEF"/>
      </a:lt2>
      <a:accent1>
        <a:srgbClr val="006971"/>
      </a:accent1>
      <a:accent2>
        <a:srgbClr val="BE0A2A"/>
      </a:accent2>
      <a:accent3>
        <a:srgbClr val="F0CC3F"/>
      </a:accent3>
      <a:accent4>
        <a:srgbClr val="A7C784"/>
      </a:accent4>
      <a:accent5>
        <a:srgbClr val="D84725"/>
      </a:accent5>
      <a:accent6>
        <a:srgbClr val="00808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15207</TotalTime>
  <Words>609</Words>
  <Application>Microsoft Office PowerPoint</Application>
  <PresentationFormat>On-screen Show (16:9)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Consolas</vt:lpstr>
      <vt:lpstr>Courier New</vt:lpstr>
      <vt:lpstr>Ebrima</vt:lpstr>
      <vt:lpstr>Helvetica</vt:lpstr>
      <vt:lpstr>Times New Roman</vt:lpstr>
      <vt:lpstr>Wingdings</vt:lpstr>
      <vt:lpstr>Custom Design</vt:lpstr>
      <vt:lpstr>PowerPoint Presentation</vt:lpstr>
      <vt:lpstr>PowerPoint Presentation</vt:lpstr>
      <vt:lpstr>Full Web Site vs Mobile Site</vt:lpstr>
      <vt:lpstr>Responsive Web Design</vt:lpstr>
      <vt:lpstr>Responsive Web Design: Viewport and Box</vt:lpstr>
      <vt:lpstr>Flexible Grids</vt:lpstr>
      <vt:lpstr>Hands-On Exercise</vt:lpstr>
      <vt:lpstr>Hands-On Exercise</vt:lpstr>
      <vt:lpstr>Fluid Images</vt:lpstr>
      <vt:lpstr>PowerPoint Presentation</vt:lpstr>
      <vt:lpstr>Responsive Web vs Separate Mobile Web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campus!</dc:title>
  <dc:creator>Donna Barnet</dc:creator>
  <cp:lastModifiedBy>Lee, Gabe Dr.</cp:lastModifiedBy>
  <cp:revision>1120</cp:revision>
  <cp:lastPrinted>2017-01-26T14:40:25Z</cp:lastPrinted>
  <dcterms:created xsi:type="dcterms:W3CDTF">2011-09-09T19:38:31Z</dcterms:created>
  <dcterms:modified xsi:type="dcterms:W3CDTF">2024-10-02T14:58:22Z</dcterms:modified>
</cp:coreProperties>
</file>