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66" r:id="rId2"/>
    <p:sldId id="257" r:id="rId3"/>
    <p:sldId id="258" r:id="rId4"/>
    <p:sldId id="267"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ille Finlinson" initials="CF" lastIdx="2" clrIdx="0">
    <p:extLst>
      <p:ext uri="{19B8F6BF-5375-455C-9EA6-DF929625EA0E}">
        <p15:presenceInfo xmlns:p15="http://schemas.microsoft.com/office/powerpoint/2012/main" userId="d71e9fa3817db1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4916FA-80B9-4F38-979A-1BFF5B185D98}" v="93" dt="2020-05-12T09:53:05.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9" autoAdjust="0"/>
    <p:restoredTop sz="94660"/>
  </p:normalViewPr>
  <p:slideViewPr>
    <p:cSldViewPr snapToGrid="0" showGuides="1">
      <p:cViewPr varScale="1">
        <p:scale>
          <a:sx n="57" d="100"/>
          <a:sy n="57" d="100"/>
        </p:scale>
        <p:origin x="5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le Finlinson" userId="d71e9fa3817db1d4" providerId="LiveId" clId="{D84916FA-80B9-4F38-979A-1BFF5B185D98}"/>
    <pc:docChg chg="undo custSel addSld delSld modSld sldOrd">
      <pc:chgData name="Camille Finlinson" userId="d71e9fa3817db1d4" providerId="LiveId" clId="{D84916FA-80B9-4F38-979A-1BFF5B185D98}" dt="2020-05-12T10:03:38.226" v="5147" actId="20577"/>
      <pc:docMkLst>
        <pc:docMk/>
      </pc:docMkLst>
      <pc:sldChg chg="modSp mod">
        <pc:chgData name="Camille Finlinson" userId="d71e9fa3817db1d4" providerId="LiveId" clId="{D84916FA-80B9-4F38-979A-1BFF5B185D98}" dt="2020-05-12T07:49:33.289" v="2654" actId="20577"/>
        <pc:sldMkLst>
          <pc:docMk/>
          <pc:sldMk cId="2101789639" sldId="257"/>
        </pc:sldMkLst>
        <pc:spChg chg="mod">
          <ac:chgData name="Camille Finlinson" userId="d71e9fa3817db1d4" providerId="LiveId" clId="{D84916FA-80B9-4F38-979A-1BFF5B185D98}" dt="2020-05-12T07:49:33.289" v="2654" actId="20577"/>
          <ac:spMkLst>
            <pc:docMk/>
            <pc:sldMk cId="2101789639" sldId="257"/>
            <ac:spMk id="3" creationId="{2E9C5755-9572-489A-93C1-9DB150B8FDCB}"/>
          </ac:spMkLst>
        </pc:spChg>
      </pc:sldChg>
      <pc:sldChg chg="addSp delSp modSp mod ord">
        <pc:chgData name="Camille Finlinson" userId="d71e9fa3817db1d4" providerId="LiveId" clId="{D84916FA-80B9-4F38-979A-1BFF5B185D98}" dt="2020-05-12T07:52:55.758" v="2849" actId="20577"/>
        <pc:sldMkLst>
          <pc:docMk/>
          <pc:sldMk cId="1002085978" sldId="258"/>
        </pc:sldMkLst>
        <pc:spChg chg="mod">
          <ac:chgData name="Camille Finlinson" userId="d71e9fa3817db1d4" providerId="LiveId" clId="{D84916FA-80B9-4F38-979A-1BFF5B185D98}" dt="2020-05-12T07:46:34.904" v="2583" actId="14100"/>
          <ac:spMkLst>
            <pc:docMk/>
            <pc:sldMk cId="1002085978" sldId="258"/>
            <ac:spMk id="2" creationId="{2B14794F-124C-4F89-885C-3471E7CAC7FD}"/>
          </ac:spMkLst>
        </pc:spChg>
        <pc:spChg chg="mod">
          <ac:chgData name="Camille Finlinson" userId="d71e9fa3817db1d4" providerId="LiveId" clId="{D84916FA-80B9-4F38-979A-1BFF5B185D98}" dt="2020-05-12T07:52:55.758" v="2849" actId="20577"/>
          <ac:spMkLst>
            <pc:docMk/>
            <pc:sldMk cId="1002085978" sldId="258"/>
            <ac:spMk id="3" creationId="{9D6B5E92-F970-461E-9048-E7D17B1864A0}"/>
          </ac:spMkLst>
        </pc:spChg>
        <pc:spChg chg="add del">
          <ac:chgData name="Camille Finlinson" userId="d71e9fa3817db1d4" providerId="LiveId" clId="{D84916FA-80B9-4F38-979A-1BFF5B185D98}" dt="2020-05-11T22:15:35.995" v="1403"/>
          <ac:spMkLst>
            <pc:docMk/>
            <pc:sldMk cId="1002085978" sldId="258"/>
            <ac:spMk id="4" creationId="{45D6FD14-BC95-4DFB-874C-CF6ED5AA12CA}"/>
          </ac:spMkLst>
        </pc:spChg>
      </pc:sldChg>
      <pc:sldChg chg="addSp modSp mod">
        <pc:chgData name="Camille Finlinson" userId="d71e9fa3817db1d4" providerId="LiveId" clId="{D84916FA-80B9-4F38-979A-1BFF5B185D98}" dt="2020-05-12T10:03:38.226" v="5147" actId="20577"/>
        <pc:sldMkLst>
          <pc:docMk/>
          <pc:sldMk cId="1870384583" sldId="259"/>
        </pc:sldMkLst>
        <pc:spChg chg="mod">
          <ac:chgData name="Camille Finlinson" userId="d71e9fa3817db1d4" providerId="LiveId" clId="{D84916FA-80B9-4F38-979A-1BFF5B185D98}" dt="2020-05-12T10:01:07.717" v="5048" actId="1076"/>
          <ac:spMkLst>
            <pc:docMk/>
            <pc:sldMk cId="1870384583" sldId="259"/>
            <ac:spMk id="2" creationId="{FAB83F97-F08F-42ED-A203-59765317F26C}"/>
          </ac:spMkLst>
        </pc:spChg>
        <pc:spChg chg="mod">
          <ac:chgData name="Camille Finlinson" userId="d71e9fa3817db1d4" providerId="LiveId" clId="{D84916FA-80B9-4F38-979A-1BFF5B185D98}" dt="2020-05-12T10:03:38.226" v="5147" actId="20577"/>
          <ac:spMkLst>
            <pc:docMk/>
            <pc:sldMk cId="1870384583" sldId="259"/>
            <ac:spMk id="5" creationId="{8F30EC58-1B35-497C-B869-CDFFA8C2DEC3}"/>
          </ac:spMkLst>
        </pc:spChg>
        <pc:spChg chg="add mod">
          <ac:chgData name="Camille Finlinson" userId="d71e9fa3817db1d4" providerId="LiveId" clId="{D84916FA-80B9-4F38-979A-1BFF5B185D98}" dt="2020-05-12T09:29:59.611" v="4076" actId="1036"/>
          <ac:spMkLst>
            <pc:docMk/>
            <pc:sldMk cId="1870384583" sldId="259"/>
            <ac:spMk id="7" creationId="{1E6E8319-5EDA-4181-8D2D-98C846350910}"/>
          </ac:spMkLst>
        </pc:spChg>
        <pc:picChg chg="mod">
          <ac:chgData name="Camille Finlinson" userId="d71e9fa3817db1d4" providerId="LiveId" clId="{D84916FA-80B9-4F38-979A-1BFF5B185D98}" dt="2020-05-12T09:30:09.726" v="4077" actId="14100"/>
          <ac:picMkLst>
            <pc:docMk/>
            <pc:sldMk cId="1870384583" sldId="259"/>
            <ac:picMk id="4" creationId="{DA1BCE5D-337F-4C02-9C3F-EEB2B09B20E8}"/>
          </ac:picMkLst>
        </pc:picChg>
        <pc:picChg chg="mod">
          <ac:chgData name="Camille Finlinson" userId="d71e9fa3817db1d4" providerId="LiveId" clId="{D84916FA-80B9-4F38-979A-1BFF5B185D98}" dt="2020-05-12T09:29:41.709" v="4056" actId="1076"/>
          <ac:picMkLst>
            <pc:docMk/>
            <pc:sldMk cId="1870384583" sldId="259"/>
            <ac:picMk id="6" creationId="{1CE52B73-CE19-4BD7-8C1E-12E235587882}"/>
          </ac:picMkLst>
        </pc:picChg>
      </pc:sldChg>
      <pc:sldChg chg="addSp delSp modSp mod ord">
        <pc:chgData name="Camille Finlinson" userId="d71e9fa3817db1d4" providerId="LiveId" clId="{D84916FA-80B9-4F38-979A-1BFF5B185D98}" dt="2020-05-12T09:52:03.813" v="4588" actId="14100"/>
        <pc:sldMkLst>
          <pc:docMk/>
          <pc:sldMk cId="3446217553" sldId="260"/>
        </pc:sldMkLst>
        <pc:spChg chg="mod">
          <ac:chgData name="Camille Finlinson" userId="d71e9fa3817db1d4" providerId="LiveId" clId="{D84916FA-80B9-4F38-979A-1BFF5B185D98}" dt="2020-05-12T09:52:03.813" v="4588" actId="14100"/>
          <ac:spMkLst>
            <pc:docMk/>
            <pc:sldMk cId="3446217553" sldId="260"/>
            <ac:spMk id="2" creationId="{3A67E35A-7400-4239-9104-4851A564EFD4}"/>
          </ac:spMkLst>
        </pc:spChg>
        <pc:spChg chg="mod">
          <ac:chgData name="Camille Finlinson" userId="d71e9fa3817db1d4" providerId="LiveId" clId="{D84916FA-80B9-4F38-979A-1BFF5B185D98}" dt="2020-05-12T09:51:58.627" v="4586" actId="1076"/>
          <ac:spMkLst>
            <pc:docMk/>
            <pc:sldMk cId="3446217553" sldId="260"/>
            <ac:spMk id="3" creationId="{56225B77-3BBF-4F0F-A360-61B837049AD5}"/>
          </ac:spMkLst>
        </pc:spChg>
        <pc:picChg chg="add del mod">
          <ac:chgData name="Camille Finlinson" userId="d71e9fa3817db1d4" providerId="LiveId" clId="{D84916FA-80B9-4F38-979A-1BFF5B185D98}" dt="2020-05-11T21:51:40.803" v="1275" actId="478"/>
          <ac:picMkLst>
            <pc:docMk/>
            <pc:sldMk cId="3446217553" sldId="260"/>
            <ac:picMk id="4" creationId="{1DD520C9-E9BF-40FE-877F-18C03DD74D4B}"/>
          </ac:picMkLst>
        </pc:picChg>
        <pc:picChg chg="add mod">
          <ac:chgData name="Camille Finlinson" userId="d71e9fa3817db1d4" providerId="LiveId" clId="{D84916FA-80B9-4F38-979A-1BFF5B185D98}" dt="2020-05-12T09:51:39.874" v="4582" actId="1076"/>
          <ac:picMkLst>
            <pc:docMk/>
            <pc:sldMk cId="3446217553" sldId="260"/>
            <ac:picMk id="4098" creationId="{EAD2C821-647F-4604-B42B-3A0CAAC6BC6D}"/>
          </ac:picMkLst>
        </pc:picChg>
      </pc:sldChg>
      <pc:sldChg chg="addSp delSp modSp mod ord">
        <pc:chgData name="Camille Finlinson" userId="d71e9fa3817db1d4" providerId="LiveId" clId="{D84916FA-80B9-4F38-979A-1BFF5B185D98}" dt="2020-05-12T09:57:47.069" v="4709" actId="20577"/>
        <pc:sldMkLst>
          <pc:docMk/>
          <pc:sldMk cId="1838124291" sldId="261"/>
        </pc:sldMkLst>
        <pc:spChg chg="mod">
          <ac:chgData name="Camille Finlinson" userId="d71e9fa3817db1d4" providerId="LiveId" clId="{D84916FA-80B9-4F38-979A-1BFF5B185D98}" dt="2020-05-12T08:09:10.999" v="2924" actId="20577"/>
          <ac:spMkLst>
            <pc:docMk/>
            <pc:sldMk cId="1838124291" sldId="261"/>
            <ac:spMk id="2" creationId="{280154AF-08DF-4AC9-9EEE-AB169F8F9BB1}"/>
          </ac:spMkLst>
        </pc:spChg>
        <pc:spChg chg="del">
          <ac:chgData name="Camille Finlinson" userId="d71e9fa3817db1d4" providerId="LiveId" clId="{D84916FA-80B9-4F38-979A-1BFF5B185D98}" dt="2020-05-11T20:58:35.588" v="638"/>
          <ac:spMkLst>
            <pc:docMk/>
            <pc:sldMk cId="1838124291" sldId="261"/>
            <ac:spMk id="3" creationId="{3C348132-03AE-40C1-B765-292CD1328D98}"/>
          </ac:spMkLst>
        </pc:spChg>
        <pc:spChg chg="add mod">
          <ac:chgData name="Camille Finlinson" userId="d71e9fa3817db1d4" providerId="LiveId" clId="{D84916FA-80B9-4F38-979A-1BFF5B185D98}" dt="2020-05-12T09:57:47.069" v="4709" actId="20577"/>
          <ac:spMkLst>
            <pc:docMk/>
            <pc:sldMk cId="1838124291" sldId="261"/>
            <ac:spMk id="5" creationId="{83CAFF54-A27F-4189-BE3B-53484299F50E}"/>
          </ac:spMkLst>
        </pc:spChg>
        <pc:spChg chg="add del mod">
          <ac:chgData name="Camille Finlinson" userId="d71e9fa3817db1d4" providerId="LiveId" clId="{D84916FA-80B9-4F38-979A-1BFF5B185D98}" dt="2020-05-12T08:51:47.325" v="3126" actId="478"/>
          <ac:spMkLst>
            <pc:docMk/>
            <pc:sldMk cId="1838124291" sldId="261"/>
            <ac:spMk id="9" creationId="{6C3C71A9-9BFC-4D3C-95BD-6F7D63C5104C}"/>
          </ac:spMkLst>
        </pc:spChg>
        <pc:spChg chg="add del mod">
          <ac:chgData name="Camille Finlinson" userId="d71e9fa3817db1d4" providerId="LiveId" clId="{D84916FA-80B9-4F38-979A-1BFF5B185D98}" dt="2020-05-12T09:53:05.990" v="4593"/>
          <ac:spMkLst>
            <pc:docMk/>
            <pc:sldMk cId="1838124291" sldId="261"/>
            <ac:spMk id="13" creationId="{F261FFE0-FF39-4220-91C7-4D3FBC49AE04}"/>
          </ac:spMkLst>
        </pc:spChg>
        <pc:picChg chg="add del mod">
          <ac:chgData name="Camille Finlinson" userId="d71e9fa3817db1d4" providerId="LiveId" clId="{D84916FA-80B9-4F38-979A-1BFF5B185D98}" dt="2020-05-12T08:51:31.242" v="3121" actId="478"/>
          <ac:picMkLst>
            <pc:docMk/>
            <pc:sldMk cId="1838124291" sldId="261"/>
            <ac:picMk id="4" creationId="{22CCFE6D-B40B-45C5-9CB6-6F4FF3743D8C}"/>
          </ac:picMkLst>
        </pc:picChg>
        <pc:picChg chg="add del mod">
          <ac:chgData name="Camille Finlinson" userId="d71e9fa3817db1d4" providerId="LiveId" clId="{D84916FA-80B9-4F38-979A-1BFF5B185D98}" dt="2020-05-11T21:52:44.799" v="1281" actId="478"/>
          <ac:picMkLst>
            <pc:docMk/>
            <pc:sldMk cId="1838124291" sldId="261"/>
            <ac:picMk id="6" creationId="{52A4A3C6-EB63-4DC5-ADF1-25E9192ED933}"/>
          </ac:picMkLst>
        </pc:picChg>
        <pc:picChg chg="add mod">
          <ac:chgData name="Camille Finlinson" userId="d71e9fa3817db1d4" providerId="LiveId" clId="{D84916FA-80B9-4F38-979A-1BFF5B185D98}" dt="2020-05-12T09:57:19.263" v="4640" actId="1076"/>
          <ac:picMkLst>
            <pc:docMk/>
            <pc:sldMk cId="1838124291" sldId="261"/>
            <ac:picMk id="11" creationId="{2E350B2E-B61D-443A-955B-130F70514FC1}"/>
          </ac:picMkLst>
        </pc:picChg>
      </pc:sldChg>
      <pc:sldChg chg="addSp delSp modSp mod">
        <pc:chgData name="Camille Finlinson" userId="d71e9fa3817db1d4" providerId="LiveId" clId="{D84916FA-80B9-4F38-979A-1BFF5B185D98}" dt="2020-05-12T09:57:53.849" v="4710" actId="1076"/>
        <pc:sldMkLst>
          <pc:docMk/>
          <pc:sldMk cId="1785207726" sldId="262"/>
        </pc:sldMkLst>
        <pc:spChg chg="mod">
          <ac:chgData name="Camille Finlinson" userId="d71e9fa3817db1d4" providerId="LiveId" clId="{D84916FA-80B9-4F38-979A-1BFF5B185D98}" dt="2020-05-12T09:35:02.520" v="4137" actId="14100"/>
          <ac:spMkLst>
            <pc:docMk/>
            <pc:sldMk cId="1785207726" sldId="262"/>
            <ac:spMk id="2" creationId="{05732147-E8D3-4910-86C5-F0BE0D1F2F23}"/>
          </ac:spMkLst>
        </pc:spChg>
        <pc:spChg chg="del">
          <ac:chgData name="Camille Finlinson" userId="d71e9fa3817db1d4" providerId="LiveId" clId="{D84916FA-80B9-4F38-979A-1BFF5B185D98}" dt="2020-05-11T22:07:33.881" v="1393"/>
          <ac:spMkLst>
            <pc:docMk/>
            <pc:sldMk cId="1785207726" sldId="262"/>
            <ac:spMk id="3" creationId="{481296BE-50F1-4356-93D2-103F2FAD7D72}"/>
          </ac:spMkLst>
        </pc:spChg>
        <pc:spChg chg="add mod">
          <ac:chgData name="Camille Finlinson" userId="d71e9fa3817db1d4" providerId="LiveId" clId="{D84916FA-80B9-4F38-979A-1BFF5B185D98}" dt="2020-05-12T09:57:53.849" v="4710" actId="1076"/>
          <ac:spMkLst>
            <pc:docMk/>
            <pc:sldMk cId="1785207726" sldId="262"/>
            <ac:spMk id="4" creationId="{95591615-3C75-4D76-A21A-230819F58C56}"/>
          </ac:spMkLst>
        </pc:spChg>
        <pc:spChg chg="add del">
          <ac:chgData name="Camille Finlinson" userId="d71e9fa3817db1d4" providerId="LiveId" clId="{D84916FA-80B9-4F38-979A-1BFF5B185D98}" dt="2020-05-12T09:07:05.342" v="3186" actId="478"/>
          <ac:spMkLst>
            <pc:docMk/>
            <pc:sldMk cId="1785207726" sldId="262"/>
            <ac:spMk id="5" creationId="{A248831B-857B-44B4-8DF0-6B9990747BA9}"/>
          </ac:spMkLst>
        </pc:spChg>
        <pc:spChg chg="add del mod">
          <ac:chgData name="Camille Finlinson" userId="d71e9fa3817db1d4" providerId="LiveId" clId="{D84916FA-80B9-4F38-979A-1BFF5B185D98}" dt="2020-05-12T09:01:02.905" v="3152" actId="478"/>
          <ac:spMkLst>
            <pc:docMk/>
            <pc:sldMk cId="1785207726" sldId="262"/>
            <ac:spMk id="6" creationId="{750BAECA-F173-4012-BE43-F1B455B09385}"/>
          </ac:spMkLst>
        </pc:spChg>
        <pc:spChg chg="add del mod">
          <ac:chgData name="Camille Finlinson" userId="d71e9fa3817db1d4" providerId="LiveId" clId="{D84916FA-80B9-4F38-979A-1BFF5B185D98}" dt="2020-05-12T09:01:08.354" v="3154" actId="478"/>
          <ac:spMkLst>
            <pc:docMk/>
            <pc:sldMk cId="1785207726" sldId="262"/>
            <ac:spMk id="7" creationId="{BDC50C32-D185-4625-9EBB-A08B848F6C1B}"/>
          </ac:spMkLst>
        </pc:spChg>
        <pc:picChg chg="add del mod">
          <ac:chgData name="Camille Finlinson" userId="d71e9fa3817db1d4" providerId="LiveId" clId="{D84916FA-80B9-4F38-979A-1BFF5B185D98}" dt="2020-05-12T06:58:49.487" v="1795" actId="478"/>
          <ac:picMkLst>
            <pc:docMk/>
            <pc:sldMk cId="1785207726" sldId="262"/>
            <ac:picMk id="1026" creationId="{0B1AC685-3A87-4A4F-9285-9AA50338DB45}"/>
          </ac:picMkLst>
        </pc:picChg>
        <pc:picChg chg="add del mod">
          <ac:chgData name="Camille Finlinson" userId="d71e9fa3817db1d4" providerId="LiveId" clId="{D84916FA-80B9-4F38-979A-1BFF5B185D98}" dt="2020-05-12T06:58:51.678" v="1796" actId="478"/>
          <ac:picMkLst>
            <pc:docMk/>
            <pc:sldMk cId="1785207726" sldId="262"/>
            <ac:picMk id="1028" creationId="{B5DBA48B-7053-46F1-B3E7-7C18A2D18873}"/>
          </ac:picMkLst>
        </pc:picChg>
        <pc:picChg chg="add del mod">
          <ac:chgData name="Camille Finlinson" userId="d71e9fa3817db1d4" providerId="LiveId" clId="{D84916FA-80B9-4F38-979A-1BFF5B185D98}" dt="2020-05-12T09:33:55.424" v="4117" actId="478"/>
          <ac:picMkLst>
            <pc:docMk/>
            <pc:sldMk cId="1785207726" sldId="262"/>
            <ac:picMk id="1033" creationId="{2AF8FB50-AFDB-4E0F-8633-78092BACDE43}"/>
          </ac:picMkLst>
        </pc:picChg>
        <pc:picChg chg="add del mod">
          <ac:chgData name="Camille Finlinson" userId="d71e9fa3817db1d4" providerId="LiveId" clId="{D84916FA-80B9-4F38-979A-1BFF5B185D98}" dt="2020-05-12T09:33:36.618" v="4114" actId="478"/>
          <ac:picMkLst>
            <pc:docMk/>
            <pc:sldMk cId="1785207726" sldId="262"/>
            <ac:picMk id="1035" creationId="{797C73E4-9F6A-4E2C-BD97-E7C9D969D04D}"/>
          </ac:picMkLst>
        </pc:picChg>
        <pc:picChg chg="add del">
          <ac:chgData name="Camille Finlinson" userId="d71e9fa3817db1d4" providerId="LiveId" clId="{D84916FA-80B9-4F38-979A-1BFF5B185D98}" dt="2020-05-12T09:33:55.424" v="4117" actId="478"/>
          <ac:picMkLst>
            <pc:docMk/>
            <pc:sldMk cId="1785207726" sldId="262"/>
            <ac:picMk id="1037" creationId="{714B06B7-2240-4E1F-AAD3-F41C66B0B637}"/>
          </ac:picMkLst>
        </pc:picChg>
        <pc:picChg chg="add mod">
          <ac:chgData name="Camille Finlinson" userId="d71e9fa3817db1d4" providerId="LiveId" clId="{D84916FA-80B9-4F38-979A-1BFF5B185D98}" dt="2020-05-12T09:35:09.205" v="4139" actId="1076"/>
          <ac:picMkLst>
            <pc:docMk/>
            <pc:sldMk cId="1785207726" sldId="262"/>
            <ac:picMk id="1039" creationId="{FA99DCFB-DE25-425E-AD59-CAA552944B43}"/>
          </ac:picMkLst>
        </pc:picChg>
      </pc:sldChg>
      <pc:sldChg chg="modSp del mod ord">
        <pc:chgData name="Camille Finlinson" userId="d71e9fa3817db1d4" providerId="LiveId" clId="{D84916FA-80B9-4F38-979A-1BFF5B185D98}" dt="2020-05-12T07:45:12.230" v="2520" actId="47"/>
        <pc:sldMkLst>
          <pc:docMk/>
          <pc:sldMk cId="2300043096" sldId="263"/>
        </pc:sldMkLst>
        <pc:spChg chg="mod">
          <ac:chgData name="Camille Finlinson" userId="d71e9fa3817db1d4" providerId="LiveId" clId="{D84916FA-80B9-4F38-979A-1BFF5B185D98}" dt="2020-05-11T22:59:32.450" v="1617" actId="21"/>
          <ac:spMkLst>
            <pc:docMk/>
            <pc:sldMk cId="2300043096" sldId="263"/>
            <ac:spMk id="3" creationId="{CD6CB2DF-E874-497A-AAFB-1165857BCC27}"/>
          </ac:spMkLst>
        </pc:spChg>
      </pc:sldChg>
      <pc:sldChg chg="modSp mod">
        <pc:chgData name="Camille Finlinson" userId="d71e9fa3817db1d4" providerId="LiveId" clId="{D84916FA-80B9-4F38-979A-1BFF5B185D98}" dt="2020-05-12T09:58:39.722" v="4733" actId="20577"/>
        <pc:sldMkLst>
          <pc:docMk/>
          <pc:sldMk cId="1414667063" sldId="264"/>
        </pc:sldMkLst>
        <pc:spChg chg="mod">
          <ac:chgData name="Camille Finlinson" userId="d71e9fa3817db1d4" providerId="LiveId" clId="{D84916FA-80B9-4F38-979A-1BFF5B185D98}" dt="2020-05-12T09:58:39.722" v="4733" actId="20577"/>
          <ac:spMkLst>
            <pc:docMk/>
            <pc:sldMk cId="1414667063" sldId="264"/>
            <ac:spMk id="3" creationId="{09F3D2FF-E234-4434-921D-EE47339DEA88}"/>
          </ac:spMkLst>
        </pc:spChg>
      </pc:sldChg>
      <pc:sldChg chg="modSp mod">
        <pc:chgData name="Camille Finlinson" userId="d71e9fa3817db1d4" providerId="LiveId" clId="{D84916FA-80B9-4F38-979A-1BFF5B185D98}" dt="2020-05-12T10:02:02.213" v="5144" actId="20577"/>
        <pc:sldMkLst>
          <pc:docMk/>
          <pc:sldMk cId="1945071098" sldId="265"/>
        </pc:sldMkLst>
        <pc:spChg chg="mod">
          <ac:chgData name="Camille Finlinson" userId="d71e9fa3817db1d4" providerId="LiveId" clId="{D84916FA-80B9-4F38-979A-1BFF5B185D98}" dt="2020-05-12T10:02:02.213" v="5144" actId="20577"/>
          <ac:spMkLst>
            <pc:docMk/>
            <pc:sldMk cId="1945071098" sldId="265"/>
            <ac:spMk id="3" creationId="{FA9BBD5D-43D2-4F58-872A-C3F91A76517F}"/>
          </ac:spMkLst>
        </pc:spChg>
      </pc:sldChg>
      <pc:sldChg chg="modSp mod">
        <pc:chgData name="Camille Finlinson" userId="d71e9fa3817db1d4" providerId="LiveId" clId="{D84916FA-80B9-4F38-979A-1BFF5B185D98}" dt="2020-05-11T20:18:07.604" v="13" actId="20577"/>
        <pc:sldMkLst>
          <pc:docMk/>
          <pc:sldMk cId="3494343506" sldId="266"/>
        </pc:sldMkLst>
        <pc:spChg chg="mod">
          <ac:chgData name="Camille Finlinson" userId="d71e9fa3817db1d4" providerId="LiveId" clId="{D84916FA-80B9-4F38-979A-1BFF5B185D98}" dt="2020-05-11T20:17:58.912" v="6" actId="20577"/>
          <ac:spMkLst>
            <pc:docMk/>
            <pc:sldMk cId="3494343506" sldId="266"/>
            <ac:spMk id="4" creationId="{E6FEE031-2D18-4C35-B2F3-3778A23636E2}"/>
          </ac:spMkLst>
        </pc:spChg>
        <pc:spChg chg="mod">
          <ac:chgData name="Camille Finlinson" userId="d71e9fa3817db1d4" providerId="LiveId" clId="{D84916FA-80B9-4F38-979A-1BFF5B185D98}" dt="2020-05-11T20:18:07.604" v="13" actId="20577"/>
          <ac:spMkLst>
            <pc:docMk/>
            <pc:sldMk cId="3494343506" sldId="266"/>
            <ac:spMk id="5" creationId="{387CCADB-3EF3-480B-976E-305E6C08852C}"/>
          </ac:spMkLst>
        </pc:spChg>
      </pc:sldChg>
      <pc:sldChg chg="addSp delSp modSp new mod addCm delCm">
        <pc:chgData name="Camille Finlinson" userId="d71e9fa3817db1d4" providerId="LiveId" clId="{D84916FA-80B9-4F38-979A-1BFF5B185D98}" dt="2020-05-12T09:28:06.745" v="4054"/>
        <pc:sldMkLst>
          <pc:docMk/>
          <pc:sldMk cId="3657067541" sldId="267"/>
        </pc:sldMkLst>
        <pc:spChg chg="mod">
          <ac:chgData name="Camille Finlinson" userId="d71e9fa3817db1d4" providerId="LiveId" clId="{D84916FA-80B9-4F38-979A-1BFF5B185D98}" dt="2020-05-12T07:13:10.811" v="2040" actId="1076"/>
          <ac:spMkLst>
            <pc:docMk/>
            <pc:sldMk cId="3657067541" sldId="267"/>
            <ac:spMk id="2" creationId="{525E8B23-D308-4ACD-8E76-C83B8FF40296}"/>
          </ac:spMkLst>
        </pc:spChg>
        <pc:spChg chg="del">
          <ac:chgData name="Camille Finlinson" userId="d71e9fa3817db1d4" providerId="LiveId" clId="{D84916FA-80B9-4F38-979A-1BFF5B185D98}" dt="2020-05-11T22:57:11.788" v="1407"/>
          <ac:spMkLst>
            <pc:docMk/>
            <pc:sldMk cId="3657067541" sldId="267"/>
            <ac:spMk id="3" creationId="{B4AC622F-DE0E-4E8B-8596-919C24A7AEB3}"/>
          </ac:spMkLst>
        </pc:spChg>
        <pc:spChg chg="add mod">
          <ac:chgData name="Camille Finlinson" userId="d71e9fa3817db1d4" providerId="LiveId" clId="{D84916FA-80B9-4F38-979A-1BFF5B185D98}" dt="2020-05-12T07:37:18.450" v="2287" actId="20577"/>
          <ac:spMkLst>
            <pc:docMk/>
            <pc:sldMk cId="3657067541" sldId="267"/>
            <ac:spMk id="4" creationId="{FA69A0E8-5E0F-48A5-AA42-6343635C3C7C}"/>
          </ac:spMkLst>
        </pc:spChg>
        <pc:spChg chg="add mod">
          <ac:chgData name="Camille Finlinson" userId="d71e9fa3817db1d4" providerId="LiveId" clId="{D84916FA-80B9-4F38-979A-1BFF5B185D98}" dt="2020-05-12T07:14:04.201" v="2056" actId="1076"/>
          <ac:spMkLst>
            <pc:docMk/>
            <pc:sldMk cId="3657067541" sldId="267"/>
            <ac:spMk id="5" creationId="{4A074418-F20D-42B0-BD3D-783A7F2B8E05}"/>
          </ac:spMkLst>
        </pc:spChg>
        <pc:spChg chg="add mod">
          <ac:chgData name="Camille Finlinson" userId="d71e9fa3817db1d4" providerId="LiveId" clId="{D84916FA-80B9-4F38-979A-1BFF5B185D98}" dt="2020-05-12T09:28:06.745" v="4054"/>
          <ac:spMkLst>
            <pc:docMk/>
            <pc:sldMk cId="3657067541" sldId="267"/>
            <ac:spMk id="6" creationId="{B8ED6E91-B150-4FCA-BB51-8BCFC91B8BB7}"/>
          </ac:spMkLst>
        </pc:spChg>
        <pc:spChg chg="add mod">
          <ac:chgData name="Camille Finlinson" userId="d71e9fa3817db1d4" providerId="LiveId" clId="{D84916FA-80B9-4F38-979A-1BFF5B185D98}" dt="2020-05-12T07:37:59.078" v="2309" actId="1076"/>
          <ac:spMkLst>
            <pc:docMk/>
            <pc:sldMk cId="3657067541" sldId="267"/>
            <ac:spMk id="7" creationId="{AF7494BB-1087-4406-82A2-C6DC35A0098B}"/>
          </ac:spMkLst>
        </pc:spChg>
        <pc:picChg chg="add mod">
          <ac:chgData name="Camille Finlinson" userId="d71e9fa3817db1d4" providerId="LiveId" clId="{D84916FA-80B9-4F38-979A-1BFF5B185D98}" dt="2020-05-12T07:35:23.065" v="2260" actId="1076"/>
          <ac:picMkLst>
            <pc:docMk/>
            <pc:sldMk cId="3657067541" sldId="267"/>
            <ac:picMk id="3074" creationId="{D2F8D93E-1162-4E06-BE9E-38505D9A4173}"/>
          </ac:picMkLst>
        </pc:picChg>
        <pc:picChg chg="add mod">
          <ac:chgData name="Camille Finlinson" userId="d71e9fa3817db1d4" providerId="LiveId" clId="{D84916FA-80B9-4F38-979A-1BFF5B185D98}" dt="2020-05-12T07:38:02.927" v="2310" actId="14100"/>
          <ac:picMkLst>
            <pc:docMk/>
            <pc:sldMk cId="3657067541" sldId="267"/>
            <ac:picMk id="3076" creationId="{7BD8021A-3BEC-4819-B96F-0B6C55862B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3638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448374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9639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48822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2989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06061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7393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835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4483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841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958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890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935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1371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44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565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5/10/2020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3211712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8" name="Straight Connector 17">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Subtitle 4">
            <a:extLst>
              <a:ext uri="{FF2B5EF4-FFF2-40B4-BE49-F238E27FC236}">
                <a16:creationId xmlns:a16="http://schemas.microsoft.com/office/drawing/2014/main" id="{387CCADB-3EF3-480B-976E-305E6C08852C}"/>
              </a:ext>
            </a:extLst>
          </p:cNvPr>
          <p:cNvSpPr>
            <a:spLocks noGrp="1"/>
          </p:cNvSpPr>
          <p:nvPr>
            <p:ph type="subTitle" idx="1"/>
          </p:nvPr>
        </p:nvSpPr>
        <p:spPr>
          <a:xfrm>
            <a:off x="1507067" y="4050833"/>
            <a:ext cx="7766936" cy="1096899"/>
          </a:xfrm>
        </p:spPr>
        <p:txBody>
          <a:bodyPr>
            <a:normAutofit/>
          </a:bodyPr>
          <a:lstStyle/>
          <a:p>
            <a:r>
              <a:rPr lang="en-US" dirty="0"/>
              <a:t>Camille</a:t>
            </a:r>
          </a:p>
        </p:txBody>
      </p:sp>
      <p:sp>
        <p:nvSpPr>
          <p:cNvPr id="4" name="Title 3">
            <a:extLst>
              <a:ext uri="{FF2B5EF4-FFF2-40B4-BE49-F238E27FC236}">
                <a16:creationId xmlns:a16="http://schemas.microsoft.com/office/drawing/2014/main" id="{E6FEE031-2D18-4C35-B2F3-3778A23636E2}"/>
              </a:ext>
            </a:extLst>
          </p:cNvPr>
          <p:cNvSpPr>
            <a:spLocks noGrp="1"/>
          </p:cNvSpPr>
          <p:nvPr>
            <p:ph type="ctrTitle"/>
          </p:nvPr>
        </p:nvSpPr>
        <p:spPr>
          <a:xfrm>
            <a:off x="1507067" y="1397000"/>
            <a:ext cx="7766936" cy="2653836"/>
          </a:xfrm>
        </p:spPr>
        <p:txBody>
          <a:bodyPr>
            <a:normAutofit/>
          </a:bodyPr>
          <a:lstStyle/>
          <a:p>
            <a:r>
              <a:rPr lang="en-US" dirty="0"/>
              <a:t>Sparse vs Dense Classification</a:t>
            </a:r>
          </a:p>
        </p:txBody>
      </p:sp>
    </p:spTree>
    <p:extLst>
      <p:ext uri="{BB962C8B-B14F-4D97-AF65-F5344CB8AC3E}">
        <p14:creationId xmlns:p14="http://schemas.microsoft.com/office/powerpoint/2010/main" val="349434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DB09-2977-4676-81DA-FDB81126726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A9BBD5D-43D2-4F58-872A-C3F91A76517F}"/>
              </a:ext>
            </a:extLst>
          </p:cNvPr>
          <p:cNvSpPr>
            <a:spLocks noGrp="1"/>
          </p:cNvSpPr>
          <p:nvPr>
            <p:ph idx="1"/>
          </p:nvPr>
        </p:nvSpPr>
        <p:spPr/>
        <p:txBody>
          <a:bodyPr/>
          <a:lstStyle/>
          <a:p>
            <a:r>
              <a:rPr lang="en-US" dirty="0"/>
              <a:t>Sparse Logistic Regression is useful for data where n = p or n &lt; p</a:t>
            </a:r>
          </a:p>
          <a:p>
            <a:r>
              <a:rPr lang="en-US" dirty="0"/>
              <a:t>It can also be useful if we have lots of parameters in our data and we want to have less in our final model</a:t>
            </a:r>
          </a:p>
          <a:p>
            <a:r>
              <a:rPr lang="en-US" dirty="0"/>
              <a:t>For datasets where n is much greater than p, regular logistic regression is probably better</a:t>
            </a:r>
          </a:p>
          <a:p>
            <a:r>
              <a:rPr lang="en-US" dirty="0"/>
              <a:t>There are also other methods that can be useful for highly correlated data like group lasso</a:t>
            </a:r>
          </a:p>
        </p:txBody>
      </p:sp>
    </p:spTree>
    <p:extLst>
      <p:ext uri="{BB962C8B-B14F-4D97-AF65-F5344CB8AC3E}">
        <p14:creationId xmlns:p14="http://schemas.microsoft.com/office/powerpoint/2010/main" val="194507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3799F-03B4-4509-AA9E-E6D231CA054E}"/>
              </a:ext>
            </a:extLst>
          </p:cNvPr>
          <p:cNvSpPr>
            <a:spLocks noGrp="1"/>
          </p:cNvSpPr>
          <p:nvPr>
            <p:ph type="title"/>
          </p:nvPr>
        </p:nvSpPr>
        <p:spPr>
          <a:xfrm>
            <a:off x="1333502" y="609600"/>
            <a:ext cx="8596668" cy="1320800"/>
          </a:xfrm>
        </p:spPr>
        <p:txBody>
          <a:bodyPr>
            <a:normAutofit/>
          </a:bodyPr>
          <a:lstStyle/>
          <a:p>
            <a:r>
              <a:rPr lang="en-US" dirty="0"/>
              <a:t>Datasets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9C5755-9572-489A-93C1-9DB150B8FDCB}"/>
              </a:ext>
            </a:extLst>
          </p:cNvPr>
          <p:cNvSpPr>
            <a:spLocks noGrp="1"/>
          </p:cNvSpPr>
          <p:nvPr>
            <p:ph idx="1"/>
          </p:nvPr>
        </p:nvSpPr>
        <p:spPr>
          <a:xfrm>
            <a:off x="1333502" y="1488613"/>
            <a:ext cx="8596668" cy="5057153"/>
          </a:xfrm>
        </p:spPr>
        <p:txBody>
          <a:bodyPr>
            <a:normAutofit/>
          </a:bodyPr>
          <a:lstStyle/>
          <a:p>
            <a:r>
              <a:rPr lang="en-US" dirty="0"/>
              <a:t>Breast cancer – Wisconsin – small number of features / low dimensions</a:t>
            </a:r>
          </a:p>
          <a:p>
            <a:pPr lvl="1"/>
            <a:r>
              <a:rPr lang="en-US" dirty="0"/>
              <a:t>n=699, p=8</a:t>
            </a:r>
          </a:p>
          <a:p>
            <a:pPr lvl="1"/>
            <a:r>
              <a:rPr lang="en-US" dirty="0"/>
              <a:t>Dense data – lots of data to represent each feature</a:t>
            </a:r>
          </a:p>
          <a:p>
            <a:pPr lvl="1"/>
            <a:r>
              <a:rPr lang="en-US" dirty="0"/>
              <a:t>2 predicted classes: benign and malignant</a:t>
            </a:r>
          </a:p>
          <a:p>
            <a:pPr lvl="1"/>
            <a:endParaRPr lang="en-US" dirty="0"/>
          </a:p>
          <a:p>
            <a:pPr indent="-285750"/>
            <a:r>
              <a:rPr lang="en-US" dirty="0"/>
              <a:t>CAD – large number of features / high dimensions</a:t>
            </a:r>
          </a:p>
          <a:p>
            <a:pPr lvl="1"/>
            <a:r>
              <a:rPr lang="en-US" dirty="0"/>
              <a:t> n = 303, p = 54</a:t>
            </a:r>
          </a:p>
          <a:p>
            <a:pPr lvl="1"/>
            <a:r>
              <a:rPr lang="en-US" dirty="0"/>
              <a:t>More sparse data – less data to represent each feature</a:t>
            </a:r>
          </a:p>
          <a:p>
            <a:pPr lvl="1"/>
            <a:r>
              <a:rPr lang="en-US" dirty="0"/>
              <a:t>2 predicted classes – presence or absence of coronary artery disease (CAD)</a:t>
            </a:r>
          </a:p>
          <a:p>
            <a:pPr lvl="1"/>
            <a:r>
              <a:rPr lang="en-US" dirty="0"/>
              <a:t>R. </a:t>
            </a:r>
            <a:r>
              <a:rPr lang="en-US" dirty="0" err="1"/>
              <a:t>Alizadehsani</a:t>
            </a:r>
            <a:r>
              <a:rPr lang="en-US" dirty="0"/>
              <a:t> et al., “A data mining approach for diagnosis of coronary artery disease,” Computer Methods and Programs in Biomedicine, vol.111, no.1, pp.52-61, Jul. 2013.</a:t>
            </a:r>
          </a:p>
          <a:p>
            <a:pPr lvl="1"/>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178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4794F-124C-4F89-885C-3471E7CAC7FD}"/>
              </a:ext>
            </a:extLst>
          </p:cNvPr>
          <p:cNvSpPr>
            <a:spLocks noGrp="1"/>
          </p:cNvSpPr>
          <p:nvPr>
            <p:ph type="title"/>
          </p:nvPr>
        </p:nvSpPr>
        <p:spPr>
          <a:xfrm>
            <a:off x="1333502" y="609600"/>
            <a:ext cx="9327064" cy="1320800"/>
          </a:xfrm>
        </p:spPr>
        <p:txBody>
          <a:bodyPr>
            <a:normAutofit/>
          </a:bodyPr>
          <a:lstStyle/>
          <a:p>
            <a:r>
              <a:rPr lang="en-US" dirty="0"/>
              <a:t>Analysis Methods / Curse of Dimensionality</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D6B5E92-F970-461E-9048-E7D17B1864A0}"/>
              </a:ext>
            </a:extLst>
          </p:cNvPr>
          <p:cNvSpPr>
            <a:spLocks noGrp="1"/>
          </p:cNvSpPr>
          <p:nvPr>
            <p:ph idx="1"/>
          </p:nvPr>
        </p:nvSpPr>
        <p:spPr>
          <a:xfrm>
            <a:off x="1333502" y="2160589"/>
            <a:ext cx="8596668" cy="3880773"/>
          </a:xfrm>
        </p:spPr>
        <p:txBody>
          <a:bodyPr>
            <a:normAutofit/>
          </a:bodyPr>
          <a:lstStyle/>
          <a:p>
            <a:r>
              <a:rPr lang="en-US" dirty="0"/>
              <a:t>Logistic Regression and Sparse Logistic Regression</a:t>
            </a:r>
          </a:p>
          <a:p>
            <a:r>
              <a:rPr lang="en-US" dirty="0"/>
              <a:t>Too many features results in overfitting the model</a:t>
            </a:r>
          </a:p>
          <a:p>
            <a:r>
              <a:rPr lang="en-US" dirty="0"/>
              <a:t>Classifiers that model decision boundaries very accurately are less prone to overfitting – logistic regression will be less prone to overfitting</a:t>
            </a:r>
          </a:p>
          <a:p>
            <a:r>
              <a:rPr lang="en-US" dirty="0"/>
              <a:t>When n=p or n&lt;p logistic regression still becomes biased</a:t>
            </a:r>
          </a:p>
          <a:p>
            <a:r>
              <a:rPr lang="en-US" dirty="0"/>
              <a:t>We can add a penalty to the equation similar to a lasso penalty with sparse logistic regression. This will force some less important variables to have coefficients of 0 and simplify our model.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0208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8B23-D308-4ACD-8E76-C83B8FF40296}"/>
              </a:ext>
            </a:extLst>
          </p:cNvPr>
          <p:cNvSpPr>
            <a:spLocks noGrp="1"/>
          </p:cNvSpPr>
          <p:nvPr>
            <p:ph type="title"/>
          </p:nvPr>
        </p:nvSpPr>
        <p:spPr>
          <a:xfrm>
            <a:off x="583580" y="259147"/>
            <a:ext cx="3136383" cy="859135"/>
          </a:xfrm>
        </p:spPr>
        <p:txBody>
          <a:bodyPr/>
          <a:lstStyle/>
          <a:p>
            <a:r>
              <a:rPr lang="en-US" dirty="0"/>
              <a:t>Correlation</a:t>
            </a:r>
          </a:p>
        </p:txBody>
      </p:sp>
      <p:pic>
        <p:nvPicPr>
          <p:cNvPr id="3074" name="Picture 2">
            <a:extLst>
              <a:ext uri="{FF2B5EF4-FFF2-40B4-BE49-F238E27FC236}">
                <a16:creationId xmlns:a16="http://schemas.microsoft.com/office/drawing/2014/main" id="{D2F8D93E-1162-4E06-BE9E-38505D9A41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1753" y="0"/>
            <a:ext cx="6020247" cy="6020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69A0E8-5E0F-48A5-AA42-6343635C3C7C}"/>
              </a:ext>
            </a:extLst>
          </p:cNvPr>
          <p:cNvSpPr txBox="1"/>
          <p:nvPr/>
        </p:nvSpPr>
        <p:spPr>
          <a:xfrm>
            <a:off x="492066" y="1118282"/>
            <a:ext cx="45371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When there are correlated groups in the data, it is noisy data. </a:t>
            </a:r>
          </a:p>
          <a:p>
            <a:pPr marL="285750" indent="-285750">
              <a:buFont typeface="Arial" panose="020B0604020202020204" pitchFamily="34" charset="0"/>
              <a:buChar char="•"/>
            </a:pPr>
            <a:r>
              <a:rPr lang="en-US" dirty="0"/>
              <a:t>We can add group lasso – where we make sure to treat groups of correlated variables in the same way – if we have highly correlated data. </a:t>
            </a:r>
          </a:p>
          <a:p>
            <a:pPr marL="285750" indent="-285750">
              <a:buFont typeface="Arial" panose="020B0604020202020204" pitchFamily="34" charset="0"/>
              <a:buChar char="•"/>
            </a:pPr>
            <a:endParaRPr lang="en-US" dirty="0"/>
          </a:p>
        </p:txBody>
      </p:sp>
      <p:pic>
        <p:nvPicPr>
          <p:cNvPr id="3076" name="Picture 4">
            <a:extLst>
              <a:ext uri="{FF2B5EF4-FFF2-40B4-BE49-F238E27FC236}">
                <a16:creationId xmlns:a16="http://schemas.microsoft.com/office/drawing/2014/main" id="{7BD8021A-3BEC-4819-B96F-0B6C55862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30627"/>
            <a:ext cx="3033132" cy="30331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074418-F20D-42B0-BD3D-783A7F2B8E05}"/>
              </a:ext>
            </a:extLst>
          </p:cNvPr>
          <p:cNvSpPr txBox="1"/>
          <p:nvPr/>
        </p:nvSpPr>
        <p:spPr>
          <a:xfrm>
            <a:off x="8619893" y="82055"/>
            <a:ext cx="4092498" cy="369332"/>
          </a:xfrm>
          <a:prstGeom prst="rect">
            <a:avLst/>
          </a:prstGeom>
          <a:noFill/>
        </p:spPr>
        <p:txBody>
          <a:bodyPr wrap="square" rtlCol="0">
            <a:spAutoFit/>
          </a:bodyPr>
          <a:lstStyle/>
          <a:p>
            <a:r>
              <a:rPr lang="en-US" dirty="0"/>
              <a:t>CAD data</a:t>
            </a:r>
          </a:p>
        </p:txBody>
      </p:sp>
      <p:sp>
        <p:nvSpPr>
          <p:cNvPr id="6" name="TextBox 5">
            <a:extLst>
              <a:ext uri="{FF2B5EF4-FFF2-40B4-BE49-F238E27FC236}">
                <a16:creationId xmlns:a16="http://schemas.microsoft.com/office/drawing/2014/main" id="{B8ED6E91-B150-4FCA-BB51-8BCFC91B8BB7}"/>
              </a:ext>
            </a:extLst>
          </p:cNvPr>
          <p:cNvSpPr txBox="1"/>
          <p:nvPr/>
        </p:nvSpPr>
        <p:spPr>
          <a:xfrm>
            <a:off x="3289902" y="3959048"/>
            <a:ext cx="331191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variables are only a little correlated for the CAD data, but they are highly correlated for all of the breast cancer data</a:t>
            </a:r>
          </a:p>
          <a:p>
            <a:pPr marL="285750" indent="-285750">
              <a:buFont typeface="Arial" panose="020B0604020202020204" pitchFamily="34" charset="0"/>
              <a:buChar char="•"/>
            </a:pPr>
            <a:r>
              <a:rPr lang="en-US" dirty="0"/>
              <a:t>Group lasso will not be needed for the CAD data</a:t>
            </a:r>
          </a:p>
          <a:p>
            <a:endParaRPr lang="en-US" dirty="0"/>
          </a:p>
        </p:txBody>
      </p:sp>
      <p:sp>
        <p:nvSpPr>
          <p:cNvPr id="7" name="TextBox 6">
            <a:extLst>
              <a:ext uri="{FF2B5EF4-FFF2-40B4-BE49-F238E27FC236}">
                <a16:creationId xmlns:a16="http://schemas.microsoft.com/office/drawing/2014/main" id="{AF7494BB-1087-4406-82A2-C6DC35A0098B}"/>
              </a:ext>
            </a:extLst>
          </p:cNvPr>
          <p:cNvSpPr txBox="1"/>
          <p:nvPr/>
        </p:nvSpPr>
        <p:spPr>
          <a:xfrm>
            <a:off x="669073" y="3622683"/>
            <a:ext cx="2235637" cy="369332"/>
          </a:xfrm>
          <a:prstGeom prst="rect">
            <a:avLst/>
          </a:prstGeom>
          <a:noFill/>
        </p:spPr>
        <p:txBody>
          <a:bodyPr wrap="square" rtlCol="0">
            <a:spAutoFit/>
          </a:bodyPr>
          <a:lstStyle/>
          <a:p>
            <a:r>
              <a:rPr lang="en-US" dirty="0"/>
              <a:t>Breast Cancer Data</a:t>
            </a:r>
          </a:p>
        </p:txBody>
      </p:sp>
    </p:spTree>
    <p:extLst>
      <p:ext uri="{BB962C8B-B14F-4D97-AF65-F5344CB8AC3E}">
        <p14:creationId xmlns:p14="http://schemas.microsoft.com/office/powerpoint/2010/main" val="365706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83F97-F08F-42ED-A203-59765317F26C}"/>
              </a:ext>
            </a:extLst>
          </p:cNvPr>
          <p:cNvSpPr>
            <a:spLocks noGrp="1"/>
          </p:cNvSpPr>
          <p:nvPr>
            <p:ph type="title"/>
          </p:nvPr>
        </p:nvSpPr>
        <p:spPr>
          <a:xfrm>
            <a:off x="724829" y="227704"/>
            <a:ext cx="4498103" cy="1490063"/>
          </a:xfrm>
        </p:spPr>
        <p:txBody>
          <a:bodyPr>
            <a:normAutofit/>
          </a:bodyPr>
          <a:lstStyle/>
          <a:p>
            <a:r>
              <a:rPr lang="en-US" dirty="0">
                <a:solidFill>
                  <a:schemeClr val="tx1"/>
                </a:solidFill>
              </a:rPr>
              <a:t>Logistic Regression with Cancer Data</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DA1BCE5D-337F-4C02-9C3F-EEB2B09B20E8}"/>
              </a:ext>
            </a:extLst>
          </p:cNvPr>
          <p:cNvPicPr>
            <a:picLocks noGrp="1" noChangeAspect="1"/>
          </p:cNvPicPr>
          <p:nvPr>
            <p:ph idx="1"/>
          </p:nvPr>
        </p:nvPicPr>
        <p:blipFill>
          <a:blip r:embed="rId2"/>
          <a:stretch>
            <a:fillRect/>
          </a:stretch>
        </p:blipFill>
        <p:spPr>
          <a:xfrm>
            <a:off x="5282917" y="169608"/>
            <a:ext cx="6969068" cy="3178336"/>
          </a:xfrm>
          <a:prstGeom prst="rect">
            <a:avLst/>
          </a:prstGeo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F30EC58-1B35-497C-B869-CDFFA8C2DEC3}"/>
              </a:ext>
            </a:extLst>
          </p:cNvPr>
          <p:cNvSpPr txBox="1"/>
          <p:nvPr/>
        </p:nvSpPr>
        <p:spPr>
          <a:xfrm>
            <a:off x="494073" y="1652140"/>
            <a:ext cx="4668941" cy="4739759"/>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dirty="0"/>
              <a:t>After running logistic regression, I can see that not all the variables have significant p-values. Thickness, adhesion, bare nuclei, and bland chromatin are very significant. </a:t>
            </a:r>
          </a:p>
          <a:p>
            <a:pPr marL="285750" indent="-285750">
              <a:spcBef>
                <a:spcPts val="1000"/>
              </a:spcBef>
              <a:buFont typeface="Arial" panose="020B0604020202020204" pitchFamily="34" charset="0"/>
              <a:buChar char="•"/>
            </a:pPr>
            <a:r>
              <a:rPr lang="en-US" dirty="0"/>
              <a:t>When I run ANOVA, every variable significantly decreases the residual deviance, so all should be added to the final model. </a:t>
            </a:r>
          </a:p>
          <a:p>
            <a:pPr marL="285750" indent="-285750">
              <a:spcBef>
                <a:spcPts val="1000"/>
              </a:spcBef>
              <a:buFont typeface="Arial" panose="020B0604020202020204" pitchFamily="34" charset="0"/>
              <a:buChar char="•"/>
            </a:pPr>
            <a:r>
              <a:rPr lang="en-US" dirty="0"/>
              <a:t>With a threshold of .5</a:t>
            </a:r>
          </a:p>
          <a:p>
            <a:pPr marL="285750" indent="-285750">
              <a:spcBef>
                <a:spcPts val="1000"/>
              </a:spcBef>
              <a:buFont typeface="Arial" panose="020B0604020202020204" pitchFamily="34" charset="0"/>
              <a:buChar char="•"/>
            </a:pPr>
            <a:r>
              <a:rPr lang="en-US" dirty="0"/>
              <a:t>Sensitivity = 96.9%</a:t>
            </a:r>
          </a:p>
          <a:p>
            <a:pPr marL="285750" indent="-285750">
              <a:spcBef>
                <a:spcPts val="1000"/>
              </a:spcBef>
              <a:buFont typeface="Arial" panose="020B0604020202020204" pitchFamily="34" charset="0"/>
              <a:buChar char="•"/>
            </a:pPr>
            <a:r>
              <a:rPr lang="en-US" dirty="0"/>
              <a:t>Specificity = 93.3%</a:t>
            </a:r>
          </a:p>
          <a:p>
            <a:pPr marL="285750" indent="-285750">
              <a:spcBef>
                <a:spcPts val="1000"/>
              </a:spcBef>
              <a:buFont typeface="Arial" panose="020B0604020202020204" pitchFamily="34" charset="0"/>
              <a:buChar char="•"/>
            </a:pPr>
            <a:r>
              <a:rPr lang="en-US" dirty="0"/>
              <a:t>The model is performing well. </a:t>
            </a:r>
          </a:p>
          <a:p>
            <a:pPr marL="285750" indent="-285750">
              <a:spcBef>
                <a:spcPts val="1000"/>
              </a:spcBef>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CE52B73-CE19-4BD7-8C1E-12E235587882}"/>
              </a:ext>
            </a:extLst>
          </p:cNvPr>
          <p:cNvPicPr>
            <a:picLocks noChangeAspect="1"/>
          </p:cNvPicPr>
          <p:nvPr/>
        </p:nvPicPr>
        <p:blipFill>
          <a:blip r:embed="rId3"/>
          <a:stretch>
            <a:fillRect/>
          </a:stretch>
        </p:blipFill>
        <p:spPr>
          <a:xfrm>
            <a:off x="5657087" y="4013200"/>
            <a:ext cx="4229317" cy="2565532"/>
          </a:xfrm>
          <a:prstGeom prst="rect">
            <a:avLst/>
          </a:prstGeom>
        </p:spPr>
      </p:pic>
      <p:sp>
        <p:nvSpPr>
          <p:cNvPr id="7" name="TextBox 6">
            <a:extLst>
              <a:ext uri="{FF2B5EF4-FFF2-40B4-BE49-F238E27FC236}">
                <a16:creationId xmlns:a16="http://schemas.microsoft.com/office/drawing/2014/main" id="{1E6E8319-5EDA-4181-8D2D-98C846350910}"/>
              </a:ext>
            </a:extLst>
          </p:cNvPr>
          <p:cNvSpPr txBox="1"/>
          <p:nvPr/>
        </p:nvSpPr>
        <p:spPr>
          <a:xfrm>
            <a:off x="6869151" y="3495906"/>
            <a:ext cx="1918010" cy="369332"/>
          </a:xfrm>
          <a:prstGeom prst="rect">
            <a:avLst/>
          </a:prstGeom>
          <a:noFill/>
        </p:spPr>
        <p:txBody>
          <a:bodyPr wrap="square" rtlCol="0">
            <a:spAutoFit/>
          </a:bodyPr>
          <a:lstStyle/>
          <a:p>
            <a:r>
              <a:rPr lang="en-US" dirty="0"/>
              <a:t>ANOVA</a:t>
            </a:r>
          </a:p>
        </p:txBody>
      </p:sp>
    </p:spTree>
    <p:extLst>
      <p:ext uri="{BB962C8B-B14F-4D97-AF65-F5344CB8AC3E}">
        <p14:creationId xmlns:p14="http://schemas.microsoft.com/office/powerpoint/2010/main" val="187038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7E35A-7400-4239-9104-4851A564EFD4}"/>
              </a:ext>
            </a:extLst>
          </p:cNvPr>
          <p:cNvSpPr>
            <a:spLocks noGrp="1"/>
          </p:cNvSpPr>
          <p:nvPr>
            <p:ph type="title"/>
          </p:nvPr>
        </p:nvSpPr>
        <p:spPr>
          <a:xfrm>
            <a:off x="790307" y="524107"/>
            <a:ext cx="5045247" cy="1290929"/>
          </a:xfrm>
        </p:spPr>
        <p:txBody>
          <a:bodyPr>
            <a:normAutofit fontScale="90000"/>
          </a:bodyPr>
          <a:lstStyle/>
          <a:p>
            <a:pPr algn="ctr"/>
            <a:r>
              <a:rPr lang="en-US" dirty="0">
                <a:solidFill>
                  <a:schemeClr val="tx1"/>
                </a:solidFill>
              </a:rPr>
              <a:t>Sparse Logistic Regression with Cancer Data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6225B77-3BBF-4F0F-A360-61B837049AD5}"/>
              </a:ext>
            </a:extLst>
          </p:cNvPr>
          <p:cNvSpPr>
            <a:spLocks noGrp="1"/>
          </p:cNvSpPr>
          <p:nvPr>
            <p:ph idx="1"/>
          </p:nvPr>
        </p:nvSpPr>
        <p:spPr>
          <a:xfrm>
            <a:off x="842597" y="1815036"/>
            <a:ext cx="5383250" cy="4396328"/>
          </a:xfrm>
        </p:spPr>
        <p:txBody>
          <a:bodyPr>
            <a:normAutofit/>
          </a:bodyPr>
          <a:lstStyle/>
          <a:p>
            <a:r>
              <a:rPr lang="en-US" dirty="0"/>
              <a:t>I chose misclassification error as the optimizer for lambda</a:t>
            </a:r>
          </a:p>
          <a:p>
            <a:r>
              <a:rPr lang="en-US" dirty="0"/>
              <a:t>All of the covariates are included in the final model</a:t>
            </a:r>
          </a:p>
          <a:p>
            <a:r>
              <a:rPr lang="en-US" dirty="0"/>
              <a:t>Sensitivity = 97.4%</a:t>
            </a:r>
          </a:p>
          <a:p>
            <a:r>
              <a:rPr lang="en-US" dirty="0"/>
              <a:t>Specificity = 94.6%</a:t>
            </a:r>
          </a:p>
          <a:p>
            <a:r>
              <a:rPr lang="en-US" dirty="0"/>
              <a:t>The final model is the same and the sensitivity / specificity are about the same for logistic regression and sparse logistic regression. </a:t>
            </a:r>
          </a:p>
          <a:p>
            <a:r>
              <a:rPr lang="en-US" dirty="0"/>
              <a:t>For this dataset, since all covariates are included with both methods, logistic regression is better and simpler. </a:t>
            </a: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a:extLst>
              <a:ext uri="{FF2B5EF4-FFF2-40B4-BE49-F238E27FC236}">
                <a16:creationId xmlns:a16="http://schemas.microsoft.com/office/drawing/2014/main" id="{EAD2C821-647F-4604-B42B-3A0CAAC6B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834" y="524107"/>
            <a:ext cx="5564456" cy="556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21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154AF-08DF-4AC9-9EEE-AB169F8F9BB1}"/>
              </a:ext>
            </a:extLst>
          </p:cNvPr>
          <p:cNvSpPr>
            <a:spLocks noGrp="1"/>
          </p:cNvSpPr>
          <p:nvPr>
            <p:ph type="title"/>
          </p:nvPr>
        </p:nvSpPr>
        <p:spPr>
          <a:xfrm>
            <a:off x="1244292" y="174702"/>
            <a:ext cx="3910182" cy="1520283"/>
          </a:xfrm>
        </p:spPr>
        <p:txBody>
          <a:bodyPr>
            <a:normAutofit fontScale="90000"/>
          </a:bodyPr>
          <a:lstStyle/>
          <a:p>
            <a:r>
              <a:rPr lang="en-US" dirty="0"/>
              <a:t>Logistic Regression with CAD Data</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3CAFF54-A27F-4189-BE3B-53484299F50E}"/>
              </a:ext>
            </a:extLst>
          </p:cNvPr>
          <p:cNvSpPr txBox="1"/>
          <p:nvPr/>
        </p:nvSpPr>
        <p:spPr>
          <a:xfrm>
            <a:off x="556952" y="1694985"/>
            <a:ext cx="4816510" cy="4591000"/>
          </a:xfrm>
          <a:prstGeom prst="rect">
            <a:avLst/>
          </a:prstGeom>
          <a:noFill/>
        </p:spPr>
        <p:txBody>
          <a:bodyPr wrap="square" rtlCol="0">
            <a:spAutoFit/>
          </a:bodyPr>
          <a:lstStyle/>
          <a:p>
            <a:pPr marL="285750" indent="-285750">
              <a:spcBef>
                <a:spcPts val="1000"/>
              </a:spcBef>
              <a:buFont typeface="Courier New" panose="02070309020205020404" pitchFamily="49" charset="0"/>
              <a:buChar char="o"/>
            </a:pPr>
            <a:r>
              <a:rPr lang="en-US" dirty="0"/>
              <a:t>Only a subset of the results are posted. </a:t>
            </a:r>
          </a:p>
          <a:p>
            <a:pPr marL="285750" indent="-285750">
              <a:spcBef>
                <a:spcPts val="1000"/>
              </a:spcBef>
              <a:buFont typeface="Courier New" panose="02070309020205020404" pitchFamily="49" charset="0"/>
              <a:buChar char="o"/>
            </a:pPr>
            <a:r>
              <a:rPr lang="en-US" dirty="0"/>
              <a:t>There are some variables that are significant, but not all</a:t>
            </a:r>
          </a:p>
          <a:p>
            <a:pPr marL="285750" indent="-285750">
              <a:spcBef>
                <a:spcPts val="1000"/>
              </a:spcBef>
              <a:buFont typeface="Courier New" panose="02070309020205020404" pitchFamily="49" charset="0"/>
              <a:buChar char="o"/>
            </a:pPr>
            <a:r>
              <a:rPr lang="en-US" dirty="0"/>
              <a:t>When I run ANOVA, the results are that all 54 variables should be included. </a:t>
            </a:r>
          </a:p>
          <a:p>
            <a:pPr marL="285750" indent="-285750">
              <a:spcBef>
                <a:spcPts val="1000"/>
              </a:spcBef>
              <a:buFont typeface="Courier New" panose="02070309020205020404" pitchFamily="49" charset="0"/>
              <a:buChar char="o"/>
            </a:pPr>
            <a:r>
              <a:rPr lang="en-US" dirty="0"/>
              <a:t>Sensitivity  = 95.8%, </a:t>
            </a:r>
          </a:p>
          <a:p>
            <a:pPr marL="285750" indent="-285750">
              <a:spcBef>
                <a:spcPts val="1000"/>
              </a:spcBef>
              <a:buFont typeface="Courier New" panose="02070309020205020404" pitchFamily="49" charset="0"/>
              <a:buChar char="o"/>
            </a:pPr>
            <a:r>
              <a:rPr lang="en-US" dirty="0"/>
              <a:t>Specificity = 93%</a:t>
            </a:r>
          </a:p>
          <a:p>
            <a:pPr marL="285750" indent="-285750">
              <a:spcBef>
                <a:spcPts val="1000"/>
              </a:spcBef>
              <a:buFont typeface="Courier New" panose="02070309020205020404" pitchFamily="49" charset="0"/>
              <a:buChar char="o"/>
            </a:pPr>
            <a:r>
              <a:rPr lang="en-US" dirty="0"/>
              <a:t>Reasonable rates, difficult to interpret model with so many covariates</a:t>
            </a:r>
          </a:p>
          <a:p>
            <a:pPr marL="285750" indent="-285750">
              <a:spcBef>
                <a:spcPts val="1000"/>
              </a:spcBef>
              <a:buFont typeface="Courier New" panose="02070309020205020404" pitchFamily="49" charset="0"/>
              <a:buChar char="o"/>
            </a:pPr>
            <a:r>
              <a:rPr lang="en-US" dirty="0"/>
              <a:t>It could be more useful to know a few variables that are predictive</a:t>
            </a:r>
          </a:p>
          <a:p>
            <a:pPr marL="285750" indent="-285750">
              <a:spcBef>
                <a:spcPts val="1000"/>
              </a:spcBef>
              <a:buFont typeface="Courier New" panose="02070309020205020404" pitchFamily="49" charset="0"/>
              <a:buChar char="o"/>
            </a:pPr>
            <a:r>
              <a:rPr lang="en-US" dirty="0"/>
              <a:t>Sparse logistic regression can make a model with less covariates</a:t>
            </a:r>
          </a:p>
        </p:txBody>
      </p:sp>
      <p:pic>
        <p:nvPicPr>
          <p:cNvPr id="11" name="Picture 10">
            <a:extLst>
              <a:ext uri="{FF2B5EF4-FFF2-40B4-BE49-F238E27FC236}">
                <a16:creationId xmlns:a16="http://schemas.microsoft.com/office/drawing/2014/main" id="{2E350B2E-B61D-443A-955B-130F70514FC1}"/>
              </a:ext>
            </a:extLst>
          </p:cNvPr>
          <p:cNvPicPr>
            <a:picLocks noChangeAspect="1"/>
          </p:cNvPicPr>
          <p:nvPr/>
        </p:nvPicPr>
        <p:blipFill>
          <a:blip r:embed="rId2"/>
          <a:stretch>
            <a:fillRect/>
          </a:stretch>
        </p:blipFill>
        <p:spPr>
          <a:xfrm>
            <a:off x="5784033" y="934843"/>
            <a:ext cx="6216384" cy="3866973"/>
          </a:xfrm>
          <a:prstGeom prst="rect">
            <a:avLst/>
          </a:prstGeom>
        </p:spPr>
      </p:pic>
    </p:spTree>
    <p:extLst>
      <p:ext uri="{BB962C8B-B14F-4D97-AF65-F5344CB8AC3E}">
        <p14:creationId xmlns:p14="http://schemas.microsoft.com/office/powerpoint/2010/main" val="183812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32147-E8D3-4910-86C5-F0BE0D1F2F23}"/>
              </a:ext>
            </a:extLst>
          </p:cNvPr>
          <p:cNvSpPr>
            <a:spLocks noGrp="1"/>
          </p:cNvSpPr>
          <p:nvPr>
            <p:ph type="title"/>
          </p:nvPr>
        </p:nvSpPr>
        <p:spPr>
          <a:xfrm>
            <a:off x="842597" y="308343"/>
            <a:ext cx="5535901" cy="1052106"/>
          </a:xfrm>
        </p:spPr>
        <p:txBody>
          <a:bodyPr>
            <a:normAutofit fontScale="90000"/>
          </a:bodyPr>
          <a:lstStyle/>
          <a:p>
            <a:r>
              <a:rPr lang="en-US" dirty="0"/>
              <a:t>Sparse Logistic Regression with CAD Data</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95591615-3C75-4D76-A21A-230819F58C56}"/>
              </a:ext>
            </a:extLst>
          </p:cNvPr>
          <p:cNvSpPr>
            <a:spLocks noGrp="1"/>
          </p:cNvSpPr>
          <p:nvPr>
            <p:ph idx="1"/>
          </p:nvPr>
        </p:nvSpPr>
        <p:spPr>
          <a:xfrm>
            <a:off x="677334" y="1526426"/>
            <a:ext cx="4886152" cy="4680913"/>
          </a:xfrm>
        </p:spPr>
        <p:txBody>
          <a:bodyPr>
            <a:normAutofit/>
          </a:bodyPr>
          <a:lstStyle/>
          <a:p>
            <a:r>
              <a:rPr lang="en-US" dirty="0"/>
              <a:t>I chose misclassification error as the optimizer for lambda</a:t>
            </a:r>
          </a:p>
          <a:p>
            <a:r>
              <a:rPr lang="en-US" dirty="0"/>
              <a:t>I didn’t use group lasso</a:t>
            </a:r>
          </a:p>
          <a:p>
            <a:r>
              <a:rPr lang="en-US" dirty="0"/>
              <a:t>The final model includes 24 out of 54 covariates, which is much easier to interpret and use</a:t>
            </a:r>
          </a:p>
          <a:p>
            <a:r>
              <a:rPr lang="en-US" dirty="0"/>
              <a:t>Sensitivity = 94.9%</a:t>
            </a:r>
          </a:p>
          <a:p>
            <a:r>
              <a:rPr lang="en-US" dirty="0"/>
              <a:t>Specificity = 79.3%</a:t>
            </a:r>
          </a:p>
          <a:p>
            <a:r>
              <a:rPr lang="en-US" dirty="0"/>
              <a:t>The specificity of the model is lower, but this is not as important in a medical setting as sensitivity, which is about the same. This model may still be useful.</a:t>
            </a:r>
          </a:p>
        </p:txBody>
      </p:sp>
      <p:pic>
        <p:nvPicPr>
          <p:cNvPr id="1039" name="Picture 15">
            <a:extLst>
              <a:ext uri="{FF2B5EF4-FFF2-40B4-BE49-F238E27FC236}">
                <a16:creationId xmlns:a16="http://schemas.microsoft.com/office/drawing/2014/main" id="{FA99DCFB-DE25-425E-AD59-CAA552944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820" y="308343"/>
            <a:ext cx="5898996" cy="589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0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A917-B132-4A78-A566-A4B129535BD7}"/>
              </a:ext>
            </a:extLst>
          </p:cNvPr>
          <p:cNvSpPr>
            <a:spLocks noGrp="1"/>
          </p:cNvSpPr>
          <p:nvPr>
            <p:ph type="title"/>
          </p:nvPr>
        </p:nvSpPr>
        <p:spPr>
          <a:xfrm>
            <a:off x="1333502" y="609600"/>
            <a:ext cx="8596668" cy="1320800"/>
          </a:xfrm>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09F3D2FF-E234-4434-921D-EE47339DEA88}"/>
              </a:ext>
            </a:extLst>
          </p:cNvPr>
          <p:cNvSpPr>
            <a:spLocks noGrp="1"/>
          </p:cNvSpPr>
          <p:nvPr>
            <p:ph idx="1"/>
          </p:nvPr>
        </p:nvSpPr>
        <p:spPr>
          <a:xfrm>
            <a:off x="1333502" y="1471961"/>
            <a:ext cx="8470898" cy="4117889"/>
          </a:xfrm>
        </p:spPr>
        <p:txBody>
          <a:bodyPr>
            <a:normAutofit/>
          </a:bodyPr>
          <a:lstStyle/>
          <a:p>
            <a:r>
              <a:rPr lang="en-US" dirty="0"/>
              <a:t>The CAD dataset had more sparse data than the cancer dataset, but not enough to have problems with regular logistic regression</a:t>
            </a:r>
          </a:p>
          <a:p>
            <a:r>
              <a:rPr lang="en-US" dirty="0"/>
              <a:t>Finding a model that only needs a small number of covariates is more useful for the medical setting. It is costly and time consuming to measure things, so finding what is most useful to measure to predict an outcome is good.  </a:t>
            </a:r>
          </a:p>
          <a:p>
            <a:r>
              <a:rPr lang="en-US" dirty="0"/>
              <a:t>A dataset where n = p or n &lt; p would likely have more problems with accuracy and be more in need of special methods like sparse logistic regression</a:t>
            </a:r>
          </a:p>
        </p:txBody>
      </p:sp>
    </p:spTree>
    <p:extLst>
      <p:ext uri="{BB962C8B-B14F-4D97-AF65-F5344CB8AC3E}">
        <p14:creationId xmlns:p14="http://schemas.microsoft.com/office/powerpoint/2010/main" val="14146670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2203</TotalTime>
  <Words>782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Trebuchet MS</vt:lpstr>
      <vt:lpstr>Wingdings 3</vt:lpstr>
      <vt:lpstr>Facet</vt:lpstr>
      <vt:lpstr>Sparse vs Dense Classification</vt:lpstr>
      <vt:lpstr>Datasets</vt:lpstr>
      <vt:lpstr>Analysis Methods / Curse of Dimensionality</vt:lpstr>
      <vt:lpstr>Correlation</vt:lpstr>
      <vt:lpstr>Logistic Regression with Cancer Data</vt:lpstr>
      <vt:lpstr>Sparse Logistic Regression with Cancer Data</vt:lpstr>
      <vt:lpstr>Logistic Regression with CAD Data</vt:lpstr>
      <vt:lpstr>Sparse Logistic Regression with CAD Data</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Lasso: Right and Wrong Groups</dc:title>
  <dc:creator>Camille Finlinson</dc:creator>
  <cp:lastModifiedBy>Camille Finlinson</cp:lastModifiedBy>
  <cp:revision>11</cp:revision>
  <dcterms:created xsi:type="dcterms:W3CDTF">2020-05-10T21:20:20Z</dcterms:created>
  <dcterms:modified xsi:type="dcterms:W3CDTF">2020-05-12T10:04:04Z</dcterms:modified>
</cp:coreProperties>
</file>