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5"/>
  </p:notesMasterIdLst>
  <p:handoutMasterIdLst>
    <p:handoutMasterId r:id="rId6"/>
  </p:handoutMasterIdLst>
  <p:sldIdLst>
    <p:sldId id="286" r:id="rId2"/>
    <p:sldId id="438" r:id="rId3"/>
    <p:sldId id="431" r:id="rId4"/>
  </p:sldIdLst>
  <p:sldSz cx="12192000" cy="6858000"/>
  <p:notesSz cx="6858000" cy="9144000"/>
  <p:defaultTextStyle>
    <a:defPPr>
      <a:defRPr lang="en-US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lance" id="{705054ED-DB56-FA4C-BB16-D35BDEFFF4C1}">
          <p14:sldIdLst>
            <p14:sldId id="286"/>
            <p14:sldId id="438"/>
            <p14:sldId id="43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E3C00"/>
    <a:srgbClr val="092240"/>
    <a:srgbClr val="F8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/>
    <p:restoredTop sz="96205"/>
  </p:normalViewPr>
  <p:slideViewPr>
    <p:cSldViewPr snapToGrid="0" snapToObjects="1">
      <p:cViewPr varScale="1">
        <p:scale>
          <a:sx n="126" d="100"/>
          <a:sy n="126" d="100"/>
        </p:scale>
        <p:origin x="45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32" d="100"/>
          <a:sy n="132" d="100"/>
        </p:scale>
        <p:origin x="5344" y="17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0EBAF-D955-C443-AB02-2BCBC7797572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1DC8B-0A09-DC4E-ABCE-FAAA12F0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4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A641A-FC50-3840-A830-42D90553FE8C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96355-3DDC-9949-861F-AD0908BFC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96355-3DDC-9949-861F-AD0908BFC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3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4055602"/>
            <a:ext cx="3748377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738977" y="4055602"/>
            <a:ext cx="3748377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487355" y="4055602"/>
            <a:ext cx="3704646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441411"/>
            <a:ext cx="9753600" cy="810810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294FF8-6963-C348-83CE-28D3491B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1493520"/>
            <a:ext cx="9753600" cy="228600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866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1349951"/>
            <a:ext cx="3748377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738977" y="1349951"/>
            <a:ext cx="3748377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487355" y="1349951"/>
            <a:ext cx="3704646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441411"/>
            <a:ext cx="9753600" cy="81081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294FF8-6963-C348-83CE-28D3491B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4500542"/>
            <a:ext cx="9753600" cy="2050415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7444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7843520" y="0"/>
            <a:ext cx="4348481" cy="685446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64930"/>
            <a:ext cx="5570220" cy="138738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294FF8-6963-C348-83CE-28D3491B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2157025"/>
            <a:ext cx="5570220" cy="405073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2104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7843520" y="1"/>
            <a:ext cx="4348481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64930"/>
            <a:ext cx="5570220" cy="138738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294FF8-6963-C348-83CE-28D3491B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2157025"/>
            <a:ext cx="5570220" cy="405073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A5082EFB-1114-FE47-B838-2915F2B9B91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43520" y="3444241"/>
            <a:ext cx="4348481" cy="341375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410928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8593373" y="1"/>
            <a:ext cx="3598627" cy="228997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8593373" y="2289977"/>
            <a:ext cx="3598627" cy="228997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593373" y="4573989"/>
            <a:ext cx="3598627" cy="228401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65D61D25-2C22-8E45-A9B3-AAB911B769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664930"/>
            <a:ext cx="6129020" cy="1459697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712658E-CB5A-AF48-A644-353403DB0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2157025"/>
            <a:ext cx="6129020" cy="4261852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664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1" y="1561736"/>
            <a:ext cx="2385785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322839" y="1561736"/>
            <a:ext cx="2385785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6778777" y="1561736"/>
            <a:ext cx="4841723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167AA0B1-6033-2F4D-A765-7D17EAA029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664931"/>
            <a:ext cx="9753600" cy="726990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259E27A-E0B3-884A-B625-74AD7AB97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4859381"/>
            <a:ext cx="9753600" cy="178666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71005"/>
            <a:ext cx="9753600" cy="710756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1866900" y="1607819"/>
            <a:ext cx="9753600" cy="4811058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662482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624320" y="0"/>
            <a:ext cx="556768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0269"/>
            <a:ext cx="6414052" cy="243873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443B03-7CB5-694C-A06A-B8D051D07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3667761"/>
            <a:ext cx="4229100" cy="297828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1207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624320" y="0"/>
            <a:ext cx="556768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B7763118-0811-A045-907D-A37A39B473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249" y="664745"/>
            <a:ext cx="4560751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2C4E96E-0DBC-9741-978E-351DF7CF4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249" y="2526750"/>
            <a:ext cx="4560751" cy="367085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235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0"/>
            <a:ext cx="556768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5206448" y="990269"/>
            <a:ext cx="6414052" cy="2438731"/>
          </a:xfrm>
        </p:spPr>
        <p:txBody>
          <a:bodyPr/>
          <a:lstStyle>
            <a:lvl1pPr algn="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443B03-7CB5-694C-A06A-B8D051D07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0" y="3667761"/>
            <a:ext cx="4508500" cy="297828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305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" name="Номер слайда 21"/>
          <p:cNvSpPr txBox="1">
            <a:spLocks/>
          </p:cNvSpPr>
          <p:nvPr userDrawn="1"/>
        </p:nvSpPr>
        <p:spPr>
          <a:xfrm>
            <a:off x="388273" y="65712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30" rtl="0" eaLnBrk="1" latinLnBrk="0" hangingPunct="1">
              <a:defRPr sz="1000" b="0" i="0" kern="1200">
                <a:solidFill>
                  <a:schemeClr val="tx1">
                    <a:alpha val="70000"/>
                  </a:schemeClr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899" y="4246128"/>
            <a:ext cx="8046357" cy="243873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0"/>
            <a:ext cx="51054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6531429" y="664745"/>
            <a:ext cx="5089071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53C0E3-CA06-FF4E-9268-38C763A24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9" y="2526750"/>
            <a:ext cx="5089071" cy="367085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39873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0"/>
            <a:ext cx="11201401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371547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A2D389-5092-B541-B85C-948DD9C9B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480" y="3715470"/>
            <a:ext cx="5240020" cy="2930571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1806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1866900" y="3429000"/>
            <a:ext cx="10325101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913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4CFFCC-3559-F84D-A042-1BAFB2591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480" y="691325"/>
            <a:ext cx="5240020" cy="228555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66609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0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9F1E9CA4-55FC-8A40-824F-09EDA9DCB9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671005"/>
            <a:ext cx="9753600" cy="710756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D910E763-4396-F74C-8903-82D9802B2D7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79701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E94BA5C2-38F4-E14F-AA9C-C3DFC999753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92502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A9FCD912-C26A-6644-A093-938CD0712E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43700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2B2E5B3A-B4B2-BD4F-AB85-BFF95E3A2AD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394898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CC35ADD1-35FD-C44E-BAE2-21F1D63D4DE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0046096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4A064768-5B8B-5740-B764-CCD1215AD7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66900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A8ACE225-1838-3544-957D-AACCA7BE3A1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479701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FD0641E4-640F-8D4E-8C69-BFEE014364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092502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0DBFC0DE-039B-2F4E-BFBC-2E3DA036434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743700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25EA1B11-E5B8-9149-BBE6-13ADFB08F8B5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394898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ECDDA7D5-E29D-2F4F-9BBE-E4BC874FC1D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0046096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D39CEE3D-7E7A-494C-B8D1-6A561A1F8C67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6900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D2F2FBF1-42C4-084B-9B8F-8A6BB412FDF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479701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99001851-0A29-5945-8461-09C32A1DF560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092502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DC1D8B20-1A51-9C4A-ABDD-DD48B5D1C275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743700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5AA24CC2-0B66-B34D-A228-6AE40A8DE75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94898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5FA8BDB8-5757-C142-AC90-BC8AD95844D0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0046096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65AA2FDC-1BAC-F24E-85E0-00EBEC7473C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866900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72982FDD-C863-2C47-A976-BFBF4777637D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79701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1D2AA8B1-2C53-7940-A97F-72E577896EC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092502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B695AF4D-D6DC-0944-98EC-F2C964A6D132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743700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002E033C-4E61-6B4F-B553-C83E76F94D8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394898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750A9437-CEAD-0741-8012-DFC58613492D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10046096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6119794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0" y="163896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9F1E9CA4-55FC-8A40-824F-09EDA9DCB9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671005"/>
            <a:ext cx="9753600" cy="710756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AB69879B-EE95-2340-855D-A9E3FF45B3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866900" y="332552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81755F83-CEE1-CA4F-9CB2-AD8AF9461FE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6900" y="501208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34924851-6C37-C84F-A630-EA87C879C7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96740" y="163896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1591A003-2C51-8747-8121-A00901B695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26580" y="163896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6" name="Picture Placeholder 4">
            <a:extLst>
              <a:ext uri="{FF2B5EF4-FFF2-40B4-BE49-F238E27FC236}">
                <a16:creationId xmlns:a16="http://schemas.microsoft.com/office/drawing/2014/main" id="{E5FC3E9F-0D6F-1A4B-9B98-7EEBF5AEADC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56420" y="163896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7" name="Picture Placeholder 4">
            <a:extLst>
              <a:ext uri="{FF2B5EF4-FFF2-40B4-BE49-F238E27FC236}">
                <a16:creationId xmlns:a16="http://schemas.microsoft.com/office/drawing/2014/main" id="{CEC3CD0E-BFD8-D741-B22E-22F2F41C4FA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96740" y="332552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0460D3CE-95FD-684A-91A1-6CCB6968556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926580" y="332552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9" name="Picture Placeholder 4">
            <a:extLst>
              <a:ext uri="{FF2B5EF4-FFF2-40B4-BE49-F238E27FC236}">
                <a16:creationId xmlns:a16="http://schemas.microsoft.com/office/drawing/2014/main" id="{B8B8D087-5B4B-8141-8DB9-81770800BD1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456420" y="332552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0" name="Picture Placeholder 4">
            <a:extLst>
              <a:ext uri="{FF2B5EF4-FFF2-40B4-BE49-F238E27FC236}">
                <a16:creationId xmlns:a16="http://schemas.microsoft.com/office/drawing/2014/main" id="{BB5C1B6D-1803-8645-8E13-7DE2A58DE4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396740" y="501208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285C2B50-7632-3747-84F1-900493205CD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926580" y="501208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B105B2B0-0C44-D34D-837F-9F695FD2187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56420" y="501208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2405156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866900" y="1634553"/>
            <a:ext cx="2997925" cy="299792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5244737" y="1634553"/>
            <a:ext cx="2997925" cy="299792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8622575" y="1634553"/>
            <a:ext cx="2997925" cy="299792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64745"/>
            <a:ext cx="9753600" cy="757655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F39EDD-56E0-DB41-A5F7-712481027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4844631"/>
            <a:ext cx="9753600" cy="180141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433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086600" y="0"/>
            <a:ext cx="51054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0"/>
            <a:ext cx="11201400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0603505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64745"/>
            <a:ext cx="7510780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866901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3943351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6019801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8096251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10172700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22" hasCustomPrompt="1"/>
          </p:nvPr>
        </p:nvSpPr>
        <p:spPr>
          <a:xfrm>
            <a:off x="1866901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3943351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24" hasCustomPrompt="1"/>
          </p:nvPr>
        </p:nvSpPr>
        <p:spPr>
          <a:xfrm>
            <a:off x="6019801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25" hasCustomPrompt="1"/>
          </p:nvPr>
        </p:nvSpPr>
        <p:spPr>
          <a:xfrm>
            <a:off x="8096251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26" hasCustomPrompt="1"/>
          </p:nvPr>
        </p:nvSpPr>
        <p:spPr>
          <a:xfrm>
            <a:off x="10172700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54585"/>
            <a:ext cx="5935980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866901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3943351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6019801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8096251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10172700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747260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545021" y="671005"/>
            <a:ext cx="10075479" cy="745212"/>
          </a:xfrm>
        </p:spPr>
        <p:txBody>
          <a:bodyPr>
            <a:noAutofit/>
          </a:bodyPr>
          <a:lstStyle>
            <a:lvl1pPr algn="l"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7C995C6-BBB5-3B4F-9763-5F55B3916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021" y="1661159"/>
            <a:ext cx="10075479" cy="475771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545021" y="671005"/>
            <a:ext cx="10075479" cy="745212"/>
          </a:xfrm>
        </p:spPr>
        <p:txBody>
          <a:bodyPr>
            <a:noAutofit/>
          </a:bodyPr>
          <a:lstStyle>
            <a:lvl1pPr algn="l"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7C995C6-BBB5-3B4F-9763-5F55B3916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022" y="1661159"/>
            <a:ext cx="4897342" cy="475771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4657CDC-790B-5B43-A1E2-05ACC7341BB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761020" y="1661159"/>
            <a:ext cx="4897342" cy="475771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734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1C06C6-61D8-E14E-B26A-EC6DF13C5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021" y="665017"/>
            <a:ext cx="10075479" cy="575385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53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0367AB8-F1BD-8C4B-9148-198F7FCF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683755"/>
            <a:ext cx="9753600" cy="1223228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>
              <a:defRPr spc="0"/>
            </a:lvl1pPr>
          </a:lstStyle>
          <a:p>
            <a:r>
              <a:rPr lang="en-US" dirty="0"/>
              <a:t>YOUR TITLE HERE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E6C14DE-F4F4-A44E-8CFA-84E772587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247" y="4061012"/>
            <a:ext cx="9778253" cy="235786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428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181100"/>
            <a:ext cx="6972300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3927944"/>
            <a:ext cx="11201400" cy="293005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49860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6900" y="994934"/>
            <a:ext cx="9753600" cy="1487862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235873" y="64188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ctr">
              <a:defRPr sz="1000" b="0" i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866900" y="2514600"/>
            <a:ext cx="9753600" cy="311044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5E9AFA-5FE4-944B-BC1C-BFB852B88888}"/>
              </a:ext>
            </a:extLst>
          </p:cNvPr>
          <p:cNvSpPr txBox="1"/>
          <p:nvPr userDrawn="1"/>
        </p:nvSpPr>
        <p:spPr>
          <a:xfrm rot="5400000">
            <a:off x="-2107580" y="2687443"/>
            <a:ext cx="518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200" spc="300" dirty="0">
                <a:latin typeface="Arial" panose="020B0604020202020204" pitchFamily="34" charset="0"/>
                <a:cs typeface="Arial" panose="020B0604020202020204" pitchFamily="34" charset="0"/>
              </a:rPr>
              <a:t>   THE UNIVERSITY OF STRATHCLYDE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35" r:id="rId2"/>
    <p:sldLayoutId id="2147484011" r:id="rId3"/>
    <p:sldLayoutId id="2147484012" r:id="rId4"/>
    <p:sldLayoutId id="2147484013" r:id="rId5"/>
    <p:sldLayoutId id="2147484080" r:id="rId6"/>
    <p:sldLayoutId id="2147484081" r:id="rId7"/>
    <p:sldLayoutId id="2147484079" r:id="rId8"/>
    <p:sldLayoutId id="2147484014" r:id="rId9"/>
    <p:sldLayoutId id="2147484015" r:id="rId10"/>
    <p:sldLayoutId id="2147484073" r:id="rId11"/>
    <p:sldLayoutId id="2147484074" r:id="rId12"/>
    <p:sldLayoutId id="2147484076" r:id="rId13"/>
    <p:sldLayoutId id="2147484016" r:id="rId14"/>
    <p:sldLayoutId id="2147484048" r:id="rId15"/>
    <p:sldLayoutId id="2147484024" r:id="rId16"/>
    <p:sldLayoutId id="2147484078" r:id="rId17"/>
    <p:sldLayoutId id="2147484029" r:id="rId18"/>
    <p:sldLayoutId id="2147484075" r:id="rId19"/>
    <p:sldLayoutId id="2147484040" r:id="rId20"/>
    <p:sldLayoutId id="2147484030" r:id="rId21"/>
    <p:sldLayoutId id="2147484031" r:id="rId22"/>
    <p:sldLayoutId id="2147484032" r:id="rId23"/>
    <p:sldLayoutId id="2147484077" r:id="rId24"/>
    <p:sldLayoutId id="2147484036" r:id="rId25"/>
    <p:sldLayoutId id="2147484044" r:id="rId26"/>
    <p:sldLayoutId id="2147484046" r:id="rId27"/>
    <p:sldLayoutId id="2147484049" r:id="rId28"/>
    <p:sldLayoutId id="2147484050" r:id="rId29"/>
  </p:sldLayoutIdLst>
  <p:hf hdr="0" ftr="0" dt="0"/>
  <p:txStyles>
    <p:titleStyle>
      <a:lvl1pPr algn="l" defTabSz="914318" rtl="0" eaLnBrk="1" latinLnBrk="0" hangingPunct="1">
        <a:lnSpc>
          <a:spcPct val="80000"/>
        </a:lnSpc>
        <a:spcBef>
          <a:spcPct val="0"/>
        </a:spcBef>
        <a:buNone/>
        <a:defRPr sz="4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18" rtl="0" eaLnBrk="1" latinLnBrk="0" hangingPunct="1">
        <a:lnSpc>
          <a:spcPct val="120000"/>
        </a:lnSpc>
        <a:spcBef>
          <a:spcPts val="1000"/>
        </a:spcBef>
        <a:buClr>
          <a:srgbClr val="002060"/>
        </a:buClr>
        <a:buFont typeface="Wingdings" pitchFamily="2" charset="2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20000"/>
        </a:lnSpc>
        <a:spcBef>
          <a:spcPts val="499"/>
        </a:spcBef>
        <a:buClr>
          <a:srgbClr val="002060"/>
        </a:buClr>
        <a:buFont typeface="Wingdings" pitchFamily="2" charset="2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20000"/>
        </a:lnSpc>
        <a:spcBef>
          <a:spcPts val="499"/>
        </a:spcBef>
        <a:buClr>
          <a:srgbClr val="002060"/>
        </a:buClr>
        <a:buFont typeface="Wingdings" pitchFamily="2" charset="2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20000"/>
        </a:lnSpc>
        <a:spcBef>
          <a:spcPts val="499"/>
        </a:spcBef>
        <a:buClr>
          <a:srgbClr val="002060"/>
        </a:buClr>
        <a:buFont typeface="Wingdings" pitchFamily="2" charset="2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20000"/>
        </a:lnSpc>
        <a:spcBef>
          <a:spcPts val="499"/>
        </a:spcBef>
        <a:buClr>
          <a:srgbClr val="002060"/>
        </a:buClr>
        <a:buFont typeface="Wingdings" pitchFamily="2" charset="2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28" pos="624" userDrawn="1">
          <p15:clr>
            <a:srgbClr val="F26B43"/>
          </p15:clr>
        </p15:guide>
        <p15:guide id="29" pos="7320" userDrawn="1">
          <p15:clr>
            <a:srgbClr val="F26B43"/>
          </p15:clr>
        </p15:guide>
        <p15:guide id="48" pos="1176" userDrawn="1">
          <p15:clr>
            <a:srgbClr val="F26B43"/>
          </p15:clr>
        </p15:guide>
        <p15:guide id="51" orient="horz" pos="7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narrow city street with cars parked on the side of a road&#10;&#10;Description automatically generated">
            <a:extLst>
              <a:ext uri="{FF2B5EF4-FFF2-40B4-BE49-F238E27FC236}">
                <a16:creationId xmlns:a16="http://schemas.microsoft.com/office/drawing/2014/main" id="{E566D67D-5EC4-C64B-B715-8305BD4FC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206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>
                <a:solidFill>
                  <a:schemeClr val="bg1">
                    <a:alpha val="70000"/>
                  </a:schemeClr>
                </a:solidFill>
              </a:rPr>
              <a:pPr/>
              <a:t>1</a:t>
            </a:fld>
            <a:endParaRPr lang="en-US" dirty="0">
              <a:solidFill>
                <a:schemeClr val="bg1">
                  <a:alpha val="70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86110" y="0"/>
            <a:ext cx="0" cy="6858000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2"/>
          <p:cNvSpPr txBox="1">
            <a:spLocks/>
          </p:cNvSpPr>
          <p:nvPr/>
        </p:nvSpPr>
        <p:spPr>
          <a:xfrm>
            <a:off x="1112140" y="2196957"/>
            <a:ext cx="10947523" cy="3221644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spc="0" dirty="0">
                <a:solidFill>
                  <a:schemeClr val="bg1"/>
                </a:solidFill>
              </a:rPr>
              <a:t>Tutorial Week 4</a:t>
            </a:r>
          </a:p>
          <a:p>
            <a:endParaRPr lang="en-US" sz="6000" spc="0" dirty="0">
              <a:solidFill>
                <a:schemeClr val="bg1"/>
              </a:solidFill>
            </a:endParaRPr>
          </a:p>
          <a:p>
            <a:r>
              <a:rPr lang="en-US" sz="4000" spc="0" dirty="0">
                <a:solidFill>
                  <a:schemeClr val="bg1"/>
                </a:solidFill>
              </a:rPr>
              <a:t>EE469/EE669/EE869/EE969</a:t>
            </a:r>
          </a:p>
          <a:p>
            <a:endParaRPr lang="en-US" sz="6000" spc="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2140" y="6314707"/>
            <a:ext cx="5693627" cy="43550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carmine.clemente@strath.ac.uk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26385C-432A-3144-9F69-E71B7958A415}"/>
              </a:ext>
            </a:extLst>
          </p:cNvPr>
          <p:cNvSpPr txBox="1"/>
          <p:nvPr/>
        </p:nvSpPr>
        <p:spPr>
          <a:xfrm rot="5400000">
            <a:off x="-2107580" y="2687443"/>
            <a:ext cx="518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300" dirty="0">
                <a:solidFill>
                  <a:schemeClr val="bg1"/>
                </a:solidFill>
                <a:latin typeface="Montserrat" pitchFamily="2" charset="77"/>
              </a:rPr>
              <a:t>Module Introduction</a:t>
            </a:r>
            <a:endParaRPr lang="en-US" sz="1200" spc="3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781222-DB4E-4541-BEB5-CEB6BFF74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581" y="511630"/>
            <a:ext cx="1865573" cy="134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0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F16FAB-A2B2-144C-8683-85F64BD6E0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497BBD-86B5-D648-B19A-9DB3349E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060" y="182602"/>
            <a:ext cx="9753600" cy="1794116"/>
          </a:xfrm>
        </p:spPr>
        <p:txBody>
          <a:bodyPr/>
          <a:lstStyle/>
          <a:p>
            <a:r>
              <a:rPr lang="en-US" sz="4800" spc="0" dirty="0">
                <a:solidFill>
                  <a:srgbClr val="0070C0"/>
                </a:solidFill>
              </a:rPr>
              <a:t>Question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73A8E01A-F3B2-BB4E-B252-2EAEEAD79A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90486" y="1166019"/>
                <a:ext cx="10889753" cy="5480022"/>
              </a:xfrm>
            </p:spPr>
            <p:txBody>
              <a:bodyPr>
                <a:noAutofit/>
              </a:bodyPr>
              <a:lstStyle/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 dirty="0"/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 b="1" dirty="0">
                    <a:solidFill>
                      <a:srgbClr val="0070C0"/>
                    </a:solidFill>
                  </a:rPr>
                  <a:t>Q1</a:t>
                </a:r>
                <a:r>
                  <a:rPr lang="en-GB" altLang="en-US" sz="1800" dirty="0">
                    <a:solidFill>
                      <a:srgbClr val="0070C0"/>
                    </a:solidFill>
                  </a:rPr>
                  <a:t>:</a:t>
                </a:r>
                <a:r>
                  <a:rPr lang="en-GB" altLang="en-US" sz="1800" dirty="0"/>
                  <a:t>  </a:t>
                </a:r>
                <a:r>
                  <a:rPr lang="en-GB" altLang="en-US" sz="1800" dirty="0">
                    <a:solidFill>
                      <a:srgbClr val="000000"/>
                    </a:solidFill>
                  </a:rPr>
                  <a:t>An audio signal is recorded by a recoding device, the signal is a tone (assume a cosine form)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alt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altLang="en-US" sz="1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GB" alt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 2</m:t>
                    </m:r>
                    <m:r>
                      <a:rPr lang="en-GB" alt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𝑘𝐻𝑧</m:t>
                    </m:r>
                  </m:oMath>
                </a14:m>
                <a:r>
                  <a:rPr lang="en-GB" altLang="en-US" sz="1800" dirty="0">
                    <a:solidFill>
                      <a:srgbClr val="000000"/>
                    </a:solidFill>
                  </a:rPr>
                  <a:t>, write the expression of the sampled signal when using 4 times the Nyquist rate. Tabulate the values of one fundamental period of the sampled signal </a:t>
                </a:r>
                <a14:m>
                  <m:oMath xmlns:m="http://schemas.openxmlformats.org/officeDocument/2006/math">
                    <m:r>
                      <a:rPr lang="en-GB" alt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alt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alt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alt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].</m:t>
                    </m:r>
                  </m:oMath>
                </a14:m>
                <a:endParaRPr lang="en-GB" altLang="en-US" sz="1800" dirty="0">
                  <a:solidFill>
                    <a:srgbClr val="000000"/>
                  </a:solidFill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 dirty="0"/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 b="1" dirty="0">
                    <a:solidFill>
                      <a:srgbClr val="0070C0"/>
                    </a:solidFill>
                  </a:rPr>
                  <a:t>Q2: </a:t>
                </a:r>
                <a:r>
                  <a:rPr lang="en-GB" altLang="en-US" sz="1800" dirty="0">
                    <a:solidFill>
                      <a:srgbClr val="000000"/>
                    </a:solidFill>
                  </a:rPr>
                  <a:t>Before being stored, the signal is </a:t>
                </a:r>
                <a:r>
                  <a:rPr lang="en-GB" altLang="en-US" sz="1800" dirty="0" err="1">
                    <a:solidFill>
                      <a:srgbClr val="000000"/>
                    </a:solidFill>
                  </a:rPr>
                  <a:t>downsampled</a:t>
                </a:r>
                <a:r>
                  <a:rPr lang="en-GB" altLang="en-US" sz="1800" dirty="0">
                    <a:solidFill>
                      <a:srgbClr val="000000"/>
                    </a:solidFill>
                  </a:rPr>
                  <a:t> with a factor </a:t>
                </a:r>
                <a14:m>
                  <m:oMath xmlns:m="http://schemas.openxmlformats.org/officeDocument/2006/math">
                    <m:r>
                      <a:rPr lang="en-GB" alt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alt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altLang="en-US" sz="1800" dirty="0">
                    <a:solidFill>
                      <a:srgbClr val="000000"/>
                    </a:solidFill>
                  </a:rPr>
                  <a:t>, tabulate the values of one fundamental period of the down sampled signal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alt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GB" alt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altLang="en-US" sz="1800" dirty="0">
                    <a:solidFill>
                      <a:srgbClr val="000000"/>
                    </a:solidFill>
                  </a:rPr>
                  <a:t>. 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800" dirty="0">
                  <a:solidFill>
                    <a:srgbClr val="000000"/>
                  </a:solidFill>
                </a:endParaRPr>
              </a:p>
              <a:p>
                <a:pPr>
                  <a:spcBef>
                    <a:spcPct val="0"/>
                  </a:spcBef>
                </a:pPr>
                <a:r>
                  <a:rPr lang="en-GB" altLang="en-US" sz="1800" b="1" dirty="0">
                    <a:solidFill>
                      <a:srgbClr val="0070C0"/>
                    </a:solidFill>
                  </a:rPr>
                  <a:t>Q3</a:t>
                </a:r>
                <a:r>
                  <a:rPr lang="en-GB" altLang="en-US" sz="1800" dirty="0">
                    <a:solidFill>
                      <a:srgbClr val="000000"/>
                    </a:solidFill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alt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GB" alt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alt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altLang="en-US" sz="1800" dirty="0">
                    <a:solidFill>
                      <a:srgbClr val="000000"/>
                    </a:solidFill>
                  </a:rPr>
                  <a:t>is then filtered with a filter with impulse response </a:t>
                </a:r>
                <a14:m>
                  <m:oMath xmlns:m="http://schemas.openxmlformats.org/officeDocument/2006/math">
                    <m:r>
                      <a:rPr lang="en-GB" alt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alt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alt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alt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 = [1 0 −1], </m:t>
                    </m:r>
                  </m:oMath>
                </a14:m>
                <a:r>
                  <a:rPr lang="en-GB" altLang="en-US" sz="1800" dirty="0">
                    <a:solidFill>
                      <a:srgbClr val="000000"/>
                    </a:solidFill>
                  </a:rPr>
                  <a:t>compute the output of the filter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alt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GB" alt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alt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altLang="en-US" sz="1800" b="0" dirty="0">
                  <a:solidFill>
                    <a:srgbClr val="000000"/>
                  </a:solidFill>
                </a:endParaRPr>
              </a:p>
              <a:p>
                <a:pPr>
                  <a:spcBef>
                    <a:spcPct val="0"/>
                  </a:spcBef>
                </a:pPr>
                <a:endParaRPr lang="en-GB" altLang="en-US" sz="1800" b="1" dirty="0">
                  <a:solidFill>
                    <a:schemeClr val="accent4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spcBef>
                    <a:spcPct val="0"/>
                  </a:spcBef>
                </a:pPr>
                <a:r>
                  <a:rPr lang="en-GB" altLang="en-US" sz="1800" b="1" dirty="0">
                    <a:solidFill>
                      <a:srgbClr val="0070C0"/>
                    </a:solidFill>
                  </a:rPr>
                  <a:t>Q4: </a:t>
                </a:r>
                <a:r>
                  <a:rPr lang="en-GB" altLang="en-US" sz="1800" dirty="0">
                    <a:solidFill>
                      <a:srgbClr val="000000"/>
                    </a:solidFill>
                  </a:rPr>
                  <a:t>Draw the two sided magnitude spectrum of the signal </a:t>
                </a:r>
                <a14:m>
                  <m:oMath xmlns:m="http://schemas.openxmlformats.org/officeDocument/2006/math">
                    <m:r>
                      <a:rPr lang="en-GB" alt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alt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alt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alt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GB" altLang="en-US" sz="1800" dirty="0">
                    <a:solidFill>
                      <a:srgbClr val="000000"/>
                    </a:solidFill>
                  </a:rPr>
                  <a:t>and of the signal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alt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GB" alt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altLang="en-US" sz="1800" u="sng" dirty="0">
                    <a:solidFill>
                      <a:srgbClr val="000000"/>
                    </a:solidFill>
                  </a:rPr>
                  <a:t> vs frequency and vs normalized discrete frequency</a:t>
                </a:r>
              </a:p>
              <a:p>
                <a:pPr>
                  <a:spcBef>
                    <a:spcPct val="0"/>
                  </a:spcBef>
                </a:pPr>
                <a:endParaRPr lang="en-GB" altLang="en-US" sz="1800" u="sng" dirty="0">
                  <a:solidFill>
                    <a:srgbClr val="000000"/>
                  </a:solidFill>
                </a:endParaRPr>
              </a:p>
              <a:p>
                <a:pPr>
                  <a:spcBef>
                    <a:spcPct val="0"/>
                  </a:spcBef>
                </a:pPr>
                <a:r>
                  <a:rPr lang="en-GB" altLang="en-US" sz="1800" b="1" dirty="0">
                    <a:solidFill>
                      <a:srgbClr val="0070C0"/>
                    </a:solidFill>
                  </a:rPr>
                  <a:t>Q5: </a:t>
                </a:r>
                <a:r>
                  <a:rPr lang="en-GB" altLang="en-US" sz="1800" dirty="0">
                    <a:solidFill>
                      <a:schemeClr val="bg1">
                        <a:lumMod val="10000"/>
                      </a:schemeClr>
                    </a:solidFill>
                  </a:rPr>
                  <a:t>Draw the two sided magnitude spectra </a:t>
                </a:r>
                <a:r>
                  <a:rPr lang="en-GB" altLang="en-US" sz="1800" dirty="0">
                    <a:solidFill>
                      <a:srgbClr val="000000"/>
                    </a:solidFill>
                  </a:rPr>
                  <a:t>of the signal </a:t>
                </a:r>
                <a14:m>
                  <m:oMath xmlns:m="http://schemas.openxmlformats.org/officeDocument/2006/math">
                    <m:r>
                      <a:rPr lang="en-GB" alt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alt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alt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alt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altLang="en-US" sz="1800" dirty="0">
                    <a:solidFill>
                      <a:srgbClr val="000000"/>
                    </a:solidFill>
                  </a:rPr>
                  <a:t> and of the signal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alt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GB" alt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altLang="en-US" sz="1800" u="sng" dirty="0">
                    <a:solidFill>
                      <a:srgbClr val="000000"/>
                    </a:solidFill>
                  </a:rPr>
                  <a:t> vs frequency and vs normalized discrete frequency </a:t>
                </a:r>
                <a:r>
                  <a:rPr lang="en-GB" altLang="en-US" sz="1800" dirty="0">
                    <a:solidFill>
                      <a:srgbClr val="000000"/>
                    </a:solidFill>
                  </a:rPr>
                  <a:t>in the case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alt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alt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=7 </m:t>
                    </m:r>
                    <m:r>
                      <a:rPr lang="en-GB" alt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𝑘𝐻𝑧</m:t>
                    </m:r>
                    <m:r>
                      <a:rPr lang="en-GB" alt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altLang="en-US" sz="1800" b="0" dirty="0">
                  <a:solidFill>
                    <a:srgbClr val="000000"/>
                  </a:solidFill>
                </a:endParaRPr>
              </a:p>
              <a:p>
                <a:pPr>
                  <a:spcBef>
                    <a:spcPct val="0"/>
                  </a:spcBef>
                </a:pPr>
                <a:endParaRPr lang="en-GB" altLang="en-US" sz="1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73A8E01A-F3B2-BB4E-B252-2EAEEAD79A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0486" y="1166019"/>
                <a:ext cx="10889753" cy="5480022"/>
              </a:xfrm>
              <a:blipFill>
                <a:blip r:embed="rId2"/>
                <a:stretch>
                  <a:fillRect l="-1281" r="-1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">
            <a:extLst>
              <a:ext uri="{FF2B5EF4-FFF2-40B4-BE49-F238E27FC236}">
                <a16:creationId xmlns:a16="http://schemas.microsoft.com/office/drawing/2014/main" id="{0F37C91E-15A0-3143-B2F8-268616FFF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4280" y="559845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5418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>
                <a:solidFill>
                  <a:schemeClr val="bg1">
                    <a:alpha val="70000"/>
                  </a:schemeClr>
                </a:solidFill>
              </a:rPr>
              <a:pPr/>
              <a:t>3</a:t>
            </a:fld>
            <a:endParaRPr lang="en-US" dirty="0">
              <a:solidFill>
                <a:schemeClr val="bg1">
                  <a:alpha val="70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86110" y="0"/>
            <a:ext cx="0" cy="6858000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26385C-432A-3144-9F69-E71B7958A415}"/>
              </a:ext>
            </a:extLst>
          </p:cNvPr>
          <p:cNvSpPr txBox="1"/>
          <p:nvPr/>
        </p:nvSpPr>
        <p:spPr>
          <a:xfrm rot="5400000">
            <a:off x="-2107580" y="2687443"/>
            <a:ext cx="518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300" dirty="0">
                <a:solidFill>
                  <a:schemeClr val="bg1"/>
                </a:solidFill>
                <a:latin typeface="Montserrat" pitchFamily="2" charset="77"/>
              </a:rPr>
              <a:t>X</a:t>
            </a:r>
            <a:r>
              <a:rPr lang="en-US" sz="1200" spc="300" dirty="0"/>
              <a:t>  </a:t>
            </a:r>
            <a:r>
              <a:rPr lang="en-US" sz="1200" spc="300" dirty="0">
                <a:solidFill>
                  <a:schemeClr val="bg1"/>
                </a:solidFill>
              </a:rPr>
              <a:t> THE PLACE OF USEFUL LEARNING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781222-DB4E-4541-BEB5-CEB6BFF74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146" y="1360365"/>
            <a:ext cx="5717706" cy="413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47423"/>
      </p:ext>
    </p:extLst>
  </p:cSld>
  <p:clrMapOvr>
    <a:masterClrMapping/>
  </p:clrMapOvr>
</p:sld>
</file>

<file path=ppt/theme/theme1.xml><?xml version="1.0" encoding="utf-8"?>
<a:theme xmlns:a="http://schemas.openxmlformats.org/drawingml/2006/main" name="B&amp;D-Powerpoint Template_16x9">
  <a:themeElements>
    <a:clrScheme name="Custom 1">
      <a:dk1>
        <a:srgbClr val="2B2B2B"/>
      </a:dk1>
      <a:lt1>
        <a:srgbClr val="F6F8F8"/>
      </a:lt1>
      <a:dk2>
        <a:srgbClr val="2B2B2B"/>
      </a:dk2>
      <a:lt2>
        <a:srgbClr val="FFFFFF"/>
      </a:lt2>
      <a:accent1>
        <a:srgbClr val="092140"/>
      </a:accent1>
      <a:accent2>
        <a:srgbClr val="092140"/>
      </a:accent2>
      <a:accent3>
        <a:srgbClr val="092140"/>
      </a:accent3>
      <a:accent4>
        <a:srgbClr val="092140"/>
      </a:accent4>
      <a:accent5>
        <a:srgbClr val="092140"/>
      </a:accent5>
      <a:accent6>
        <a:srgbClr val="092140"/>
      </a:accent6>
      <a:hlink>
        <a:srgbClr val="092140"/>
      </a:hlink>
      <a:folHlink>
        <a:srgbClr val="09214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221</Words>
  <Application>Microsoft Macintosh PowerPoint</Application>
  <PresentationFormat>Widescreen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Arial Black</vt:lpstr>
      <vt:lpstr>Calibri</vt:lpstr>
      <vt:lpstr>Cambria Math</vt:lpstr>
      <vt:lpstr>Montserrat</vt:lpstr>
      <vt:lpstr>Montserrat Medium</vt:lpstr>
      <vt:lpstr>Wingdings</vt:lpstr>
      <vt:lpstr>B&amp;D-Powerpoint Template_16x9</vt:lpstr>
      <vt:lpstr>PowerPoint Presentation</vt:lpstr>
      <vt:lpstr>Question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O'Donnell</dc:creator>
  <cp:lastModifiedBy>Carmine Clemente</cp:lastModifiedBy>
  <cp:revision>82</cp:revision>
  <dcterms:created xsi:type="dcterms:W3CDTF">2020-02-05T16:03:23Z</dcterms:created>
  <dcterms:modified xsi:type="dcterms:W3CDTF">2023-10-12T11:19:54Z</dcterms:modified>
</cp:coreProperties>
</file>