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19"/>
  </p:notesMasterIdLst>
  <p:handoutMasterIdLst>
    <p:handoutMasterId r:id="rId20"/>
  </p:handoutMasterIdLst>
  <p:sldIdLst>
    <p:sldId id="455" r:id="rId2"/>
    <p:sldId id="456" r:id="rId3"/>
    <p:sldId id="470" r:id="rId4"/>
    <p:sldId id="471" r:id="rId5"/>
    <p:sldId id="457" r:id="rId6"/>
    <p:sldId id="458" r:id="rId7"/>
    <p:sldId id="460" r:id="rId8"/>
    <p:sldId id="459" r:id="rId9"/>
    <p:sldId id="461" r:id="rId10"/>
    <p:sldId id="462" r:id="rId11"/>
    <p:sldId id="463" r:id="rId12"/>
    <p:sldId id="464" r:id="rId13"/>
    <p:sldId id="465" r:id="rId14"/>
    <p:sldId id="466" r:id="rId15"/>
    <p:sldId id="467" r:id="rId16"/>
    <p:sldId id="468" r:id="rId17"/>
    <p:sldId id="469" r:id="rId18"/>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455"/>
            <p14:sldId id="456"/>
            <p14:sldId id="470"/>
            <p14:sldId id="471"/>
            <p14:sldId id="457"/>
            <p14:sldId id="458"/>
            <p14:sldId id="460"/>
            <p14:sldId id="459"/>
            <p14:sldId id="461"/>
            <p14:sldId id="462"/>
            <p14:sldId id="463"/>
            <p14:sldId id="464"/>
            <p14:sldId id="465"/>
            <p14:sldId id="466"/>
            <p14:sldId id="467"/>
            <p14:sldId id="468"/>
            <p14:sldId id="46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BD85F7"/>
    <a:srgbClr val="0D2477"/>
    <a:srgbClr val="092240"/>
    <a:srgbClr val="FF919C"/>
    <a:srgbClr val="FE3C00"/>
    <a:srgbClr val="F8F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04"/>
    <p:restoredTop sz="96005"/>
  </p:normalViewPr>
  <p:slideViewPr>
    <p:cSldViewPr snapToGrid="0" snapToObjects="1">
      <p:cViewPr varScale="1">
        <p:scale>
          <a:sx n="126" d="100"/>
          <a:sy n="126" d="100"/>
        </p:scale>
        <p:origin x="33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32" d="100"/>
          <a:sy n="132" d="100"/>
        </p:scale>
        <p:origin x="5344"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10/18/21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10/18/21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896355-3DDC-9949-861F-AD0908BFCC23}" type="slidenum">
              <a:rPr lang="en-US" smtClean="0"/>
              <a:t>1</a:t>
            </a:fld>
            <a:endParaRPr lang="en-US"/>
          </a:p>
        </p:txBody>
      </p:sp>
    </p:spTree>
    <p:extLst>
      <p:ext uri="{BB962C8B-B14F-4D97-AF65-F5344CB8AC3E}">
        <p14:creationId xmlns:p14="http://schemas.microsoft.com/office/powerpoint/2010/main" val="14981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990600" y="4055602"/>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2" hasCustomPrompt="1"/>
          </p:nvPr>
        </p:nvSpPr>
        <p:spPr>
          <a:xfrm>
            <a:off x="4738977" y="4055602"/>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3" hasCustomPrompt="1"/>
          </p:nvPr>
        </p:nvSpPr>
        <p:spPr>
          <a:xfrm>
            <a:off x="8487355" y="4055602"/>
            <a:ext cx="3704646"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441411"/>
            <a:ext cx="9753600" cy="810810"/>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5D294FF8-6963-C348-83CE-28D3491B5C0B}"/>
              </a:ext>
            </a:extLst>
          </p:cNvPr>
          <p:cNvSpPr>
            <a:spLocks noGrp="1"/>
          </p:cNvSpPr>
          <p:nvPr>
            <p:ph idx="1"/>
          </p:nvPr>
        </p:nvSpPr>
        <p:spPr>
          <a:xfrm>
            <a:off x="1866900" y="1493520"/>
            <a:ext cx="9753600" cy="2286000"/>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866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990600" y="1349951"/>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2" hasCustomPrompt="1"/>
          </p:nvPr>
        </p:nvSpPr>
        <p:spPr>
          <a:xfrm>
            <a:off x="4738977" y="1349951"/>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3" hasCustomPrompt="1"/>
          </p:nvPr>
        </p:nvSpPr>
        <p:spPr>
          <a:xfrm>
            <a:off x="8487355" y="1349951"/>
            <a:ext cx="3704646"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441411"/>
            <a:ext cx="9753600" cy="810810"/>
          </a:xfrm>
        </p:spPr>
        <p:txBody>
          <a:bodyPr/>
          <a:lstStyle>
            <a:lvl1pPr>
              <a:defRPr sz="3600"/>
            </a:lvl1pPr>
          </a:lstStyle>
          <a:p>
            <a:r>
              <a:rPr lang="en-US" dirty="0"/>
              <a:t>CLICK TO EDIT MASTER TITLE STYLE</a:t>
            </a:r>
          </a:p>
        </p:txBody>
      </p:sp>
      <p:sp>
        <p:nvSpPr>
          <p:cNvPr id="9" name="Content Placeholder 2">
            <a:extLst>
              <a:ext uri="{FF2B5EF4-FFF2-40B4-BE49-F238E27FC236}">
                <a16:creationId xmlns:a16="http://schemas.microsoft.com/office/drawing/2014/main" id="{5D294FF8-6963-C348-83CE-28D3491B5C0B}"/>
              </a:ext>
            </a:extLst>
          </p:cNvPr>
          <p:cNvSpPr>
            <a:spLocks noGrp="1"/>
          </p:cNvSpPr>
          <p:nvPr>
            <p:ph idx="1"/>
          </p:nvPr>
        </p:nvSpPr>
        <p:spPr>
          <a:xfrm>
            <a:off x="1866900" y="4500542"/>
            <a:ext cx="9753600" cy="2050415"/>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744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7" name="Picture Placeholder 4"/>
          <p:cNvSpPr>
            <a:spLocks noGrp="1"/>
          </p:cNvSpPr>
          <p:nvPr>
            <p:ph type="pic" sz="quarter" idx="13" hasCustomPrompt="1"/>
          </p:nvPr>
        </p:nvSpPr>
        <p:spPr>
          <a:xfrm>
            <a:off x="7843520" y="0"/>
            <a:ext cx="4348481" cy="685446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664930"/>
            <a:ext cx="5570220" cy="1387389"/>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5D294FF8-6963-C348-83CE-28D3491B5C0B}"/>
              </a:ext>
            </a:extLst>
          </p:cNvPr>
          <p:cNvSpPr>
            <a:spLocks noGrp="1"/>
          </p:cNvSpPr>
          <p:nvPr>
            <p:ph idx="1"/>
          </p:nvPr>
        </p:nvSpPr>
        <p:spPr>
          <a:xfrm>
            <a:off x="1866900" y="2157025"/>
            <a:ext cx="5570220" cy="4050736"/>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210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7" name="Picture Placeholder 4"/>
          <p:cNvSpPr>
            <a:spLocks noGrp="1"/>
          </p:cNvSpPr>
          <p:nvPr>
            <p:ph type="pic" sz="quarter" idx="13" hasCustomPrompt="1"/>
          </p:nvPr>
        </p:nvSpPr>
        <p:spPr>
          <a:xfrm>
            <a:off x="7843520" y="1"/>
            <a:ext cx="4348481" cy="3429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664930"/>
            <a:ext cx="5570220" cy="1387389"/>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5D294FF8-6963-C348-83CE-28D3491B5C0B}"/>
              </a:ext>
            </a:extLst>
          </p:cNvPr>
          <p:cNvSpPr>
            <a:spLocks noGrp="1"/>
          </p:cNvSpPr>
          <p:nvPr>
            <p:ph idx="1"/>
          </p:nvPr>
        </p:nvSpPr>
        <p:spPr>
          <a:xfrm>
            <a:off x="1866900" y="2157025"/>
            <a:ext cx="5570220" cy="4050736"/>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4">
            <a:extLst>
              <a:ext uri="{FF2B5EF4-FFF2-40B4-BE49-F238E27FC236}">
                <a16:creationId xmlns:a16="http://schemas.microsoft.com/office/drawing/2014/main" id="{A5082EFB-1114-FE47-B838-2915F2B9B91D}"/>
              </a:ext>
            </a:extLst>
          </p:cNvPr>
          <p:cNvSpPr>
            <a:spLocks noGrp="1"/>
          </p:cNvSpPr>
          <p:nvPr>
            <p:ph type="pic" sz="quarter" idx="14" hasCustomPrompt="1"/>
          </p:nvPr>
        </p:nvSpPr>
        <p:spPr>
          <a:xfrm>
            <a:off x="7843520" y="3444241"/>
            <a:ext cx="4348481" cy="341375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410928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8593373" y="1"/>
            <a:ext cx="3598627"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2" hasCustomPrompt="1"/>
          </p:nvPr>
        </p:nvSpPr>
        <p:spPr>
          <a:xfrm>
            <a:off x="8593373" y="2289977"/>
            <a:ext cx="3598627"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3" hasCustomPrompt="1"/>
          </p:nvPr>
        </p:nvSpPr>
        <p:spPr>
          <a:xfrm>
            <a:off x="8593373" y="4573989"/>
            <a:ext cx="3598627" cy="228401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9" name="Title 4">
            <a:extLst>
              <a:ext uri="{FF2B5EF4-FFF2-40B4-BE49-F238E27FC236}">
                <a16:creationId xmlns:a16="http://schemas.microsoft.com/office/drawing/2014/main" id="{65D61D25-2C22-8E45-A9B3-AAB911B769EF}"/>
              </a:ext>
            </a:extLst>
          </p:cNvPr>
          <p:cNvSpPr>
            <a:spLocks noGrp="1"/>
          </p:cNvSpPr>
          <p:nvPr>
            <p:ph type="title" hasCustomPrompt="1"/>
          </p:nvPr>
        </p:nvSpPr>
        <p:spPr>
          <a:xfrm>
            <a:off x="1866900" y="664930"/>
            <a:ext cx="6129020" cy="1459697"/>
          </a:xfrm>
        </p:spPr>
        <p:txBody>
          <a:bodyPr/>
          <a:lstStyle>
            <a:lvl1pPr>
              <a:defRPr sz="3600" spc="0"/>
            </a:lvl1pPr>
          </a:lstStyle>
          <a:p>
            <a:r>
              <a:rPr lang="en-US" dirty="0"/>
              <a:t>CLICK TO EDIT MASTER TITLE STYLE</a:t>
            </a:r>
          </a:p>
        </p:txBody>
      </p:sp>
      <p:sp>
        <p:nvSpPr>
          <p:cNvPr id="10" name="Content Placeholder 2">
            <a:extLst>
              <a:ext uri="{FF2B5EF4-FFF2-40B4-BE49-F238E27FC236}">
                <a16:creationId xmlns:a16="http://schemas.microsoft.com/office/drawing/2014/main" id="{4712658E-CB5A-AF48-A644-353403DB00D4}"/>
              </a:ext>
            </a:extLst>
          </p:cNvPr>
          <p:cNvSpPr>
            <a:spLocks noGrp="1"/>
          </p:cNvSpPr>
          <p:nvPr>
            <p:ph idx="1"/>
          </p:nvPr>
        </p:nvSpPr>
        <p:spPr>
          <a:xfrm>
            <a:off x="1866900" y="2157025"/>
            <a:ext cx="6129020" cy="4261852"/>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6645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2" hasCustomPrompt="1"/>
          </p:nvPr>
        </p:nvSpPr>
        <p:spPr>
          <a:xfrm>
            <a:off x="1866901" y="156173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3" name="Picture Placeholder 4"/>
          <p:cNvSpPr>
            <a:spLocks noGrp="1"/>
          </p:cNvSpPr>
          <p:nvPr>
            <p:ph type="pic" sz="quarter" idx="13" hasCustomPrompt="1"/>
          </p:nvPr>
        </p:nvSpPr>
        <p:spPr>
          <a:xfrm>
            <a:off x="4322839" y="156173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4" name="Picture Placeholder 4"/>
          <p:cNvSpPr>
            <a:spLocks noGrp="1"/>
          </p:cNvSpPr>
          <p:nvPr>
            <p:ph type="pic" sz="quarter" idx="14" hasCustomPrompt="1"/>
          </p:nvPr>
        </p:nvSpPr>
        <p:spPr>
          <a:xfrm>
            <a:off x="6778777" y="1561736"/>
            <a:ext cx="4841723"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a:extLst>
              <a:ext uri="{FF2B5EF4-FFF2-40B4-BE49-F238E27FC236}">
                <a16:creationId xmlns:a16="http://schemas.microsoft.com/office/drawing/2014/main" id="{167AA0B1-6033-2F4D-A765-7D17EAA0292C}"/>
              </a:ext>
            </a:extLst>
          </p:cNvPr>
          <p:cNvSpPr>
            <a:spLocks noGrp="1"/>
          </p:cNvSpPr>
          <p:nvPr>
            <p:ph type="title" hasCustomPrompt="1"/>
          </p:nvPr>
        </p:nvSpPr>
        <p:spPr>
          <a:xfrm>
            <a:off x="1866900" y="664931"/>
            <a:ext cx="9753600" cy="726990"/>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F259E27A-E0B3-884A-B625-74AD7AB9771C}"/>
              </a:ext>
            </a:extLst>
          </p:cNvPr>
          <p:cNvSpPr>
            <a:spLocks noGrp="1"/>
          </p:cNvSpPr>
          <p:nvPr>
            <p:ph idx="1"/>
          </p:nvPr>
        </p:nvSpPr>
        <p:spPr>
          <a:xfrm>
            <a:off x="1866900" y="4859381"/>
            <a:ext cx="9753600" cy="1786660"/>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671005"/>
            <a:ext cx="9753600" cy="710756"/>
          </a:xfrm>
        </p:spPr>
        <p:txBody>
          <a:bodyPr/>
          <a:lstStyle>
            <a:lvl1pPr>
              <a:defRPr sz="3600"/>
            </a:lvl1pPr>
          </a:lstStyle>
          <a:p>
            <a:r>
              <a:rPr lang="en-US" dirty="0"/>
              <a:t>CLICK TO EDIT MASTER TITLE STYLE</a:t>
            </a:r>
          </a:p>
        </p:txBody>
      </p:sp>
      <p:sp>
        <p:nvSpPr>
          <p:cNvPr id="6" name="Picture Placeholder 4"/>
          <p:cNvSpPr>
            <a:spLocks noGrp="1"/>
          </p:cNvSpPr>
          <p:nvPr>
            <p:ph type="pic" sz="quarter" idx="11" hasCustomPrompt="1"/>
          </p:nvPr>
        </p:nvSpPr>
        <p:spPr>
          <a:xfrm>
            <a:off x="1866900" y="1607819"/>
            <a:ext cx="9753600" cy="481105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1662482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6624320" y="0"/>
            <a:ext cx="556768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1866900" y="990269"/>
            <a:ext cx="6414052" cy="2438731"/>
          </a:xfrm>
        </p:spPr>
        <p:txBody>
          <a:bodyPr/>
          <a:lstStyle>
            <a:lvl1pPr>
              <a:defRPr sz="5400"/>
            </a:lvl1pPr>
          </a:lstStyle>
          <a:p>
            <a:r>
              <a:rPr lang="en-US" dirty="0"/>
              <a:t>CLICK TO EDIT MASTER TITLE STYLE</a:t>
            </a:r>
          </a:p>
        </p:txBody>
      </p:sp>
      <p:sp>
        <p:nvSpPr>
          <p:cNvPr id="7" name="Content Placeholder 2">
            <a:extLst>
              <a:ext uri="{FF2B5EF4-FFF2-40B4-BE49-F238E27FC236}">
                <a16:creationId xmlns:a16="http://schemas.microsoft.com/office/drawing/2014/main" id="{9B443B03-7CB5-694C-A06A-B8D051D07491}"/>
              </a:ext>
            </a:extLst>
          </p:cNvPr>
          <p:cNvSpPr>
            <a:spLocks noGrp="1"/>
          </p:cNvSpPr>
          <p:nvPr>
            <p:ph idx="1"/>
          </p:nvPr>
        </p:nvSpPr>
        <p:spPr>
          <a:xfrm>
            <a:off x="1866900" y="3667761"/>
            <a:ext cx="4229100" cy="2978280"/>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1207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6624320" y="0"/>
            <a:ext cx="556768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a:extLst>
              <a:ext uri="{FF2B5EF4-FFF2-40B4-BE49-F238E27FC236}">
                <a16:creationId xmlns:a16="http://schemas.microsoft.com/office/drawing/2014/main" id="{B7763118-0811-A045-907D-A37A39B473C7}"/>
              </a:ext>
            </a:extLst>
          </p:cNvPr>
          <p:cNvSpPr>
            <a:spLocks noGrp="1"/>
          </p:cNvSpPr>
          <p:nvPr>
            <p:ph type="title" hasCustomPrompt="1"/>
          </p:nvPr>
        </p:nvSpPr>
        <p:spPr>
          <a:xfrm>
            <a:off x="1535249" y="664745"/>
            <a:ext cx="4560751" cy="1621619"/>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E2C4E96E-0DBC-9741-978E-351DF7CF4BEA}"/>
              </a:ext>
            </a:extLst>
          </p:cNvPr>
          <p:cNvSpPr>
            <a:spLocks noGrp="1"/>
          </p:cNvSpPr>
          <p:nvPr>
            <p:ph idx="1"/>
          </p:nvPr>
        </p:nvSpPr>
        <p:spPr>
          <a:xfrm>
            <a:off x="1535249" y="2526750"/>
            <a:ext cx="4560751" cy="3670850"/>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235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990600" y="0"/>
            <a:ext cx="556768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206448" y="990269"/>
            <a:ext cx="6414052" cy="2438731"/>
          </a:xfrm>
        </p:spPr>
        <p:txBody>
          <a:bodyPr/>
          <a:lstStyle>
            <a:lvl1pPr algn="r">
              <a:defRPr sz="5400"/>
            </a:lvl1pPr>
          </a:lstStyle>
          <a:p>
            <a:r>
              <a:rPr lang="en-US" dirty="0"/>
              <a:t>CLICK TO EDIT MASTER TITLE STYLE</a:t>
            </a:r>
          </a:p>
        </p:txBody>
      </p:sp>
      <p:sp>
        <p:nvSpPr>
          <p:cNvPr id="7" name="Content Placeholder 2">
            <a:extLst>
              <a:ext uri="{FF2B5EF4-FFF2-40B4-BE49-F238E27FC236}">
                <a16:creationId xmlns:a16="http://schemas.microsoft.com/office/drawing/2014/main" id="{9B443B03-7CB5-694C-A06A-B8D051D07491}"/>
              </a:ext>
            </a:extLst>
          </p:cNvPr>
          <p:cNvSpPr>
            <a:spLocks noGrp="1"/>
          </p:cNvSpPr>
          <p:nvPr>
            <p:ph idx="1"/>
          </p:nvPr>
        </p:nvSpPr>
        <p:spPr>
          <a:xfrm>
            <a:off x="7112000" y="3667761"/>
            <a:ext cx="4508500" cy="2978280"/>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305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Номер слайда 21"/>
          <p:cNvSpPr txBox="1">
            <a:spLocks/>
          </p:cNvSpPr>
          <p:nvPr userDrawn="1"/>
        </p:nvSpPr>
        <p:spPr>
          <a:xfrm>
            <a:off x="388273" y="65712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1866899" y="4246128"/>
            <a:ext cx="8046357" cy="2438731"/>
          </a:xfrm>
        </p:spPr>
        <p:txBody>
          <a:bodyPr/>
          <a:lstStyle>
            <a:lvl1pPr>
              <a:defRPr sz="5400"/>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990600" y="0"/>
            <a:ext cx="51054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6531429" y="664745"/>
            <a:ext cx="5089071" cy="1621619"/>
          </a:xfrm>
        </p:spPr>
        <p:txBody>
          <a:bodyPr/>
          <a:lstStyle>
            <a:lvl1pPr>
              <a:defRPr sz="3600" spc="0"/>
            </a:lvl1pPr>
          </a:lstStyle>
          <a:p>
            <a:r>
              <a:rPr lang="en-US" dirty="0"/>
              <a:t>CLICK TO EDIT MASTER TITLE STYLE</a:t>
            </a:r>
          </a:p>
        </p:txBody>
      </p:sp>
      <p:sp>
        <p:nvSpPr>
          <p:cNvPr id="7" name="Content Placeholder 2">
            <a:extLst>
              <a:ext uri="{FF2B5EF4-FFF2-40B4-BE49-F238E27FC236}">
                <a16:creationId xmlns:a16="http://schemas.microsoft.com/office/drawing/2014/main" id="{0353C0E3-CA06-FF4E-9268-38C763A245CD}"/>
              </a:ext>
            </a:extLst>
          </p:cNvPr>
          <p:cNvSpPr>
            <a:spLocks noGrp="1"/>
          </p:cNvSpPr>
          <p:nvPr>
            <p:ph idx="1"/>
          </p:nvPr>
        </p:nvSpPr>
        <p:spPr>
          <a:xfrm>
            <a:off x="6531429" y="2526750"/>
            <a:ext cx="5089071" cy="3670850"/>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3987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990600" y="0"/>
            <a:ext cx="11201401" cy="3429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Title 4"/>
          <p:cNvSpPr>
            <a:spLocks noGrp="1"/>
          </p:cNvSpPr>
          <p:nvPr>
            <p:ph type="title" hasCustomPrompt="1"/>
          </p:nvPr>
        </p:nvSpPr>
        <p:spPr>
          <a:xfrm>
            <a:off x="1866900" y="3715470"/>
            <a:ext cx="4229100" cy="1621619"/>
          </a:xfrm>
        </p:spPr>
        <p:txBody>
          <a:bodyPr/>
          <a:lstStyle>
            <a:lvl1pPr>
              <a:defRPr sz="3600"/>
            </a:lvl1pPr>
          </a:lstStyle>
          <a:p>
            <a:r>
              <a:rPr lang="en-US" dirty="0"/>
              <a:t>CLICK TO EDIT MASTER TITLE STYLE</a:t>
            </a:r>
          </a:p>
        </p:txBody>
      </p:sp>
      <p:sp>
        <p:nvSpPr>
          <p:cNvPr id="6" name="Content Placeholder 2">
            <a:extLst>
              <a:ext uri="{FF2B5EF4-FFF2-40B4-BE49-F238E27FC236}">
                <a16:creationId xmlns:a16="http://schemas.microsoft.com/office/drawing/2014/main" id="{E8A2D389-5092-B541-B85C-948DD9C9B7AA}"/>
              </a:ext>
            </a:extLst>
          </p:cNvPr>
          <p:cNvSpPr>
            <a:spLocks noGrp="1"/>
          </p:cNvSpPr>
          <p:nvPr>
            <p:ph idx="1"/>
          </p:nvPr>
        </p:nvSpPr>
        <p:spPr>
          <a:xfrm>
            <a:off x="6380480" y="3715470"/>
            <a:ext cx="5240020" cy="2930571"/>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1806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866900" y="3429000"/>
            <a:ext cx="10325101" cy="3429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Title 4"/>
          <p:cNvSpPr>
            <a:spLocks noGrp="1"/>
          </p:cNvSpPr>
          <p:nvPr>
            <p:ph type="title" hasCustomPrompt="1"/>
          </p:nvPr>
        </p:nvSpPr>
        <p:spPr>
          <a:xfrm>
            <a:off x="1866900" y="691324"/>
            <a:ext cx="4229100" cy="1621619"/>
          </a:xfrm>
        </p:spPr>
        <p:txBody>
          <a:bodyPr/>
          <a:lstStyle>
            <a:lvl1pPr>
              <a:defRPr sz="3600"/>
            </a:lvl1pPr>
          </a:lstStyle>
          <a:p>
            <a:r>
              <a:rPr lang="en-US" dirty="0"/>
              <a:t>CLICK TO EDIT MASTER TITLE STYLE</a:t>
            </a:r>
          </a:p>
        </p:txBody>
      </p:sp>
      <p:sp>
        <p:nvSpPr>
          <p:cNvPr id="6" name="Content Placeholder 2">
            <a:extLst>
              <a:ext uri="{FF2B5EF4-FFF2-40B4-BE49-F238E27FC236}">
                <a16:creationId xmlns:a16="http://schemas.microsoft.com/office/drawing/2014/main" id="{A64CFFCC-3559-F84D-A042-1BAFB259196A}"/>
              </a:ext>
            </a:extLst>
          </p:cNvPr>
          <p:cNvSpPr>
            <a:spLocks noGrp="1"/>
          </p:cNvSpPr>
          <p:nvPr>
            <p:ph idx="1"/>
          </p:nvPr>
        </p:nvSpPr>
        <p:spPr>
          <a:xfrm>
            <a:off x="6380480" y="691325"/>
            <a:ext cx="5240020" cy="2285556"/>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66609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2" hasCustomPrompt="1"/>
          </p:nvPr>
        </p:nvSpPr>
        <p:spPr>
          <a:xfrm>
            <a:off x="1866900"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Title 4">
            <a:extLst>
              <a:ext uri="{FF2B5EF4-FFF2-40B4-BE49-F238E27FC236}">
                <a16:creationId xmlns:a16="http://schemas.microsoft.com/office/drawing/2014/main" id="{9F1E9CA4-55FC-8A40-824F-09EDA9DCB9E9}"/>
              </a:ext>
            </a:extLst>
          </p:cNvPr>
          <p:cNvSpPr>
            <a:spLocks noGrp="1"/>
          </p:cNvSpPr>
          <p:nvPr>
            <p:ph type="title" hasCustomPrompt="1"/>
          </p:nvPr>
        </p:nvSpPr>
        <p:spPr>
          <a:xfrm>
            <a:off x="1866900" y="671005"/>
            <a:ext cx="9753600" cy="710756"/>
          </a:xfrm>
        </p:spPr>
        <p:txBody>
          <a:bodyPr/>
          <a:lstStyle>
            <a:lvl1pPr>
              <a:defRPr sz="3600"/>
            </a:lvl1pPr>
          </a:lstStyle>
          <a:p>
            <a:r>
              <a:rPr lang="en-US" dirty="0"/>
              <a:t>CLICK TO EDIT MASTER TITLE STYLE</a:t>
            </a:r>
          </a:p>
        </p:txBody>
      </p:sp>
      <p:sp>
        <p:nvSpPr>
          <p:cNvPr id="11" name="Picture Placeholder 4">
            <a:extLst>
              <a:ext uri="{FF2B5EF4-FFF2-40B4-BE49-F238E27FC236}">
                <a16:creationId xmlns:a16="http://schemas.microsoft.com/office/drawing/2014/main" id="{D910E763-4396-F74C-8903-82D9802B2D74}"/>
              </a:ext>
            </a:extLst>
          </p:cNvPr>
          <p:cNvSpPr>
            <a:spLocks noGrp="1"/>
          </p:cNvSpPr>
          <p:nvPr>
            <p:ph type="pic" sz="quarter" idx="13" hasCustomPrompt="1"/>
          </p:nvPr>
        </p:nvSpPr>
        <p:spPr>
          <a:xfrm>
            <a:off x="3479701"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2" name="Picture Placeholder 4">
            <a:extLst>
              <a:ext uri="{FF2B5EF4-FFF2-40B4-BE49-F238E27FC236}">
                <a16:creationId xmlns:a16="http://schemas.microsoft.com/office/drawing/2014/main" id="{E94BA5C2-38F4-E14F-AA9C-C3DFC999753E}"/>
              </a:ext>
            </a:extLst>
          </p:cNvPr>
          <p:cNvSpPr>
            <a:spLocks noGrp="1"/>
          </p:cNvSpPr>
          <p:nvPr>
            <p:ph type="pic" sz="quarter" idx="14" hasCustomPrompt="1"/>
          </p:nvPr>
        </p:nvSpPr>
        <p:spPr>
          <a:xfrm>
            <a:off x="5092502"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3" name="Picture Placeholder 4">
            <a:extLst>
              <a:ext uri="{FF2B5EF4-FFF2-40B4-BE49-F238E27FC236}">
                <a16:creationId xmlns:a16="http://schemas.microsoft.com/office/drawing/2014/main" id="{A9FCD912-C26A-6644-A093-938CD0712E60}"/>
              </a:ext>
            </a:extLst>
          </p:cNvPr>
          <p:cNvSpPr>
            <a:spLocks noGrp="1"/>
          </p:cNvSpPr>
          <p:nvPr>
            <p:ph type="pic" sz="quarter" idx="15" hasCustomPrompt="1"/>
          </p:nvPr>
        </p:nvSpPr>
        <p:spPr>
          <a:xfrm>
            <a:off x="6743700"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2" name="Picture Placeholder 4">
            <a:extLst>
              <a:ext uri="{FF2B5EF4-FFF2-40B4-BE49-F238E27FC236}">
                <a16:creationId xmlns:a16="http://schemas.microsoft.com/office/drawing/2014/main" id="{2B2E5B3A-B4B2-BD4F-AB85-BFF95E3A2AD7}"/>
              </a:ext>
            </a:extLst>
          </p:cNvPr>
          <p:cNvSpPr>
            <a:spLocks noGrp="1"/>
          </p:cNvSpPr>
          <p:nvPr>
            <p:ph type="pic" sz="quarter" idx="24" hasCustomPrompt="1"/>
          </p:nvPr>
        </p:nvSpPr>
        <p:spPr>
          <a:xfrm>
            <a:off x="8394898"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3" name="Picture Placeholder 4">
            <a:extLst>
              <a:ext uri="{FF2B5EF4-FFF2-40B4-BE49-F238E27FC236}">
                <a16:creationId xmlns:a16="http://schemas.microsoft.com/office/drawing/2014/main" id="{CC35ADD1-35FD-C44E-BAE2-21F1D63D4DEC}"/>
              </a:ext>
            </a:extLst>
          </p:cNvPr>
          <p:cNvSpPr>
            <a:spLocks noGrp="1"/>
          </p:cNvSpPr>
          <p:nvPr>
            <p:ph type="pic" sz="quarter" idx="25" hasCustomPrompt="1"/>
          </p:nvPr>
        </p:nvSpPr>
        <p:spPr>
          <a:xfrm>
            <a:off x="10046096"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4" name="Picture Placeholder 4">
            <a:extLst>
              <a:ext uri="{FF2B5EF4-FFF2-40B4-BE49-F238E27FC236}">
                <a16:creationId xmlns:a16="http://schemas.microsoft.com/office/drawing/2014/main" id="{4A064768-5B8B-5740-B764-CCD1215AD7E3}"/>
              </a:ext>
            </a:extLst>
          </p:cNvPr>
          <p:cNvSpPr>
            <a:spLocks noGrp="1"/>
          </p:cNvSpPr>
          <p:nvPr>
            <p:ph type="pic" sz="quarter" idx="26" hasCustomPrompt="1"/>
          </p:nvPr>
        </p:nvSpPr>
        <p:spPr>
          <a:xfrm>
            <a:off x="1866900"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5" name="Picture Placeholder 4">
            <a:extLst>
              <a:ext uri="{FF2B5EF4-FFF2-40B4-BE49-F238E27FC236}">
                <a16:creationId xmlns:a16="http://schemas.microsoft.com/office/drawing/2014/main" id="{A8ACE225-1838-3544-957D-AACCA7BE3A1A}"/>
              </a:ext>
            </a:extLst>
          </p:cNvPr>
          <p:cNvSpPr>
            <a:spLocks noGrp="1"/>
          </p:cNvSpPr>
          <p:nvPr>
            <p:ph type="pic" sz="quarter" idx="27" hasCustomPrompt="1"/>
          </p:nvPr>
        </p:nvSpPr>
        <p:spPr>
          <a:xfrm>
            <a:off x="3479701"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6" name="Picture Placeholder 4">
            <a:extLst>
              <a:ext uri="{FF2B5EF4-FFF2-40B4-BE49-F238E27FC236}">
                <a16:creationId xmlns:a16="http://schemas.microsoft.com/office/drawing/2014/main" id="{FD0641E4-640F-8D4E-8C69-BFEE014364E3}"/>
              </a:ext>
            </a:extLst>
          </p:cNvPr>
          <p:cNvSpPr>
            <a:spLocks noGrp="1"/>
          </p:cNvSpPr>
          <p:nvPr>
            <p:ph type="pic" sz="quarter" idx="28" hasCustomPrompt="1"/>
          </p:nvPr>
        </p:nvSpPr>
        <p:spPr>
          <a:xfrm>
            <a:off x="5092502"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7" name="Picture Placeholder 4">
            <a:extLst>
              <a:ext uri="{FF2B5EF4-FFF2-40B4-BE49-F238E27FC236}">
                <a16:creationId xmlns:a16="http://schemas.microsoft.com/office/drawing/2014/main" id="{0DBFC0DE-039B-2F4E-BFBC-2E3DA0364347}"/>
              </a:ext>
            </a:extLst>
          </p:cNvPr>
          <p:cNvSpPr>
            <a:spLocks noGrp="1"/>
          </p:cNvSpPr>
          <p:nvPr>
            <p:ph type="pic" sz="quarter" idx="29" hasCustomPrompt="1"/>
          </p:nvPr>
        </p:nvSpPr>
        <p:spPr>
          <a:xfrm>
            <a:off x="6743700"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8" name="Picture Placeholder 4">
            <a:extLst>
              <a:ext uri="{FF2B5EF4-FFF2-40B4-BE49-F238E27FC236}">
                <a16:creationId xmlns:a16="http://schemas.microsoft.com/office/drawing/2014/main" id="{25EA1B11-E5B8-9149-BBE6-13ADFB08F8B5}"/>
              </a:ext>
            </a:extLst>
          </p:cNvPr>
          <p:cNvSpPr>
            <a:spLocks noGrp="1"/>
          </p:cNvSpPr>
          <p:nvPr>
            <p:ph type="pic" sz="quarter" idx="30" hasCustomPrompt="1"/>
          </p:nvPr>
        </p:nvSpPr>
        <p:spPr>
          <a:xfrm>
            <a:off x="8394898"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icture Placeholder 4">
            <a:extLst>
              <a:ext uri="{FF2B5EF4-FFF2-40B4-BE49-F238E27FC236}">
                <a16:creationId xmlns:a16="http://schemas.microsoft.com/office/drawing/2014/main" id="{ECDDA7D5-E29D-2F4F-9BBE-E4BC874FC1DF}"/>
              </a:ext>
            </a:extLst>
          </p:cNvPr>
          <p:cNvSpPr>
            <a:spLocks noGrp="1"/>
          </p:cNvSpPr>
          <p:nvPr>
            <p:ph type="pic" sz="quarter" idx="31" hasCustomPrompt="1"/>
          </p:nvPr>
        </p:nvSpPr>
        <p:spPr>
          <a:xfrm>
            <a:off x="10046096"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0" name="Picture Placeholder 4">
            <a:extLst>
              <a:ext uri="{FF2B5EF4-FFF2-40B4-BE49-F238E27FC236}">
                <a16:creationId xmlns:a16="http://schemas.microsoft.com/office/drawing/2014/main" id="{D39CEE3D-7E7A-494C-B8D1-6A561A1F8C67}"/>
              </a:ext>
            </a:extLst>
          </p:cNvPr>
          <p:cNvSpPr>
            <a:spLocks noGrp="1"/>
          </p:cNvSpPr>
          <p:nvPr>
            <p:ph type="pic" sz="quarter" idx="32" hasCustomPrompt="1"/>
          </p:nvPr>
        </p:nvSpPr>
        <p:spPr>
          <a:xfrm>
            <a:off x="1866900"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1" name="Picture Placeholder 4">
            <a:extLst>
              <a:ext uri="{FF2B5EF4-FFF2-40B4-BE49-F238E27FC236}">
                <a16:creationId xmlns:a16="http://schemas.microsoft.com/office/drawing/2014/main" id="{D2F2FBF1-42C4-084B-9B8F-8A6BB412FDFF}"/>
              </a:ext>
            </a:extLst>
          </p:cNvPr>
          <p:cNvSpPr>
            <a:spLocks noGrp="1"/>
          </p:cNvSpPr>
          <p:nvPr>
            <p:ph type="pic" sz="quarter" idx="33" hasCustomPrompt="1"/>
          </p:nvPr>
        </p:nvSpPr>
        <p:spPr>
          <a:xfrm>
            <a:off x="3479701"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2" name="Picture Placeholder 4">
            <a:extLst>
              <a:ext uri="{FF2B5EF4-FFF2-40B4-BE49-F238E27FC236}">
                <a16:creationId xmlns:a16="http://schemas.microsoft.com/office/drawing/2014/main" id="{99001851-0A29-5945-8461-09C32A1DF560}"/>
              </a:ext>
            </a:extLst>
          </p:cNvPr>
          <p:cNvSpPr>
            <a:spLocks noGrp="1"/>
          </p:cNvSpPr>
          <p:nvPr>
            <p:ph type="pic" sz="quarter" idx="34" hasCustomPrompt="1"/>
          </p:nvPr>
        </p:nvSpPr>
        <p:spPr>
          <a:xfrm>
            <a:off x="5092502"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3" name="Picture Placeholder 4">
            <a:extLst>
              <a:ext uri="{FF2B5EF4-FFF2-40B4-BE49-F238E27FC236}">
                <a16:creationId xmlns:a16="http://schemas.microsoft.com/office/drawing/2014/main" id="{DC1D8B20-1A51-9C4A-ABDD-DD48B5D1C275}"/>
              </a:ext>
            </a:extLst>
          </p:cNvPr>
          <p:cNvSpPr>
            <a:spLocks noGrp="1"/>
          </p:cNvSpPr>
          <p:nvPr>
            <p:ph type="pic" sz="quarter" idx="35" hasCustomPrompt="1"/>
          </p:nvPr>
        </p:nvSpPr>
        <p:spPr>
          <a:xfrm>
            <a:off x="6743700"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4" name="Picture Placeholder 4">
            <a:extLst>
              <a:ext uri="{FF2B5EF4-FFF2-40B4-BE49-F238E27FC236}">
                <a16:creationId xmlns:a16="http://schemas.microsoft.com/office/drawing/2014/main" id="{5AA24CC2-0B66-B34D-A228-6AE40A8DE753}"/>
              </a:ext>
            </a:extLst>
          </p:cNvPr>
          <p:cNvSpPr>
            <a:spLocks noGrp="1"/>
          </p:cNvSpPr>
          <p:nvPr>
            <p:ph type="pic" sz="quarter" idx="36" hasCustomPrompt="1"/>
          </p:nvPr>
        </p:nvSpPr>
        <p:spPr>
          <a:xfrm>
            <a:off x="8394898"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5" name="Picture Placeholder 4">
            <a:extLst>
              <a:ext uri="{FF2B5EF4-FFF2-40B4-BE49-F238E27FC236}">
                <a16:creationId xmlns:a16="http://schemas.microsoft.com/office/drawing/2014/main" id="{5FA8BDB8-5757-C142-AC90-BC8AD95844D0}"/>
              </a:ext>
            </a:extLst>
          </p:cNvPr>
          <p:cNvSpPr>
            <a:spLocks noGrp="1"/>
          </p:cNvSpPr>
          <p:nvPr>
            <p:ph type="pic" sz="quarter" idx="37" hasCustomPrompt="1"/>
          </p:nvPr>
        </p:nvSpPr>
        <p:spPr>
          <a:xfrm>
            <a:off x="10046096"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6" name="Picture Placeholder 4">
            <a:extLst>
              <a:ext uri="{FF2B5EF4-FFF2-40B4-BE49-F238E27FC236}">
                <a16:creationId xmlns:a16="http://schemas.microsoft.com/office/drawing/2014/main" id="{65AA2FDC-1BAC-F24E-85E0-00EBEC7473C7}"/>
              </a:ext>
            </a:extLst>
          </p:cNvPr>
          <p:cNvSpPr>
            <a:spLocks noGrp="1"/>
          </p:cNvSpPr>
          <p:nvPr>
            <p:ph type="pic" sz="quarter" idx="38" hasCustomPrompt="1"/>
          </p:nvPr>
        </p:nvSpPr>
        <p:spPr>
          <a:xfrm>
            <a:off x="1866900"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7" name="Picture Placeholder 4">
            <a:extLst>
              <a:ext uri="{FF2B5EF4-FFF2-40B4-BE49-F238E27FC236}">
                <a16:creationId xmlns:a16="http://schemas.microsoft.com/office/drawing/2014/main" id="{72982FDD-C863-2C47-A976-BFBF4777637D}"/>
              </a:ext>
            </a:extLst>
          </p:cNvPr>
          <p:cNvSpPr>
            <a:spLocks noGrp="1"/>
          </p:cNvSpPr>
          <p:nvPr>
            <p:ph type="pic" sz="quarter" idx="39" hasCustomPrompt="1"/>
          </p:nvPr>
        </p:nvSpPr>
        <p:spPr>
          <a:xfrm>
            <a:off x="3479701"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8" name="Picture Placeholder 4">
            <a:extLst>
              <a:ext uri="{FF2B5EF4-FFF2-40B4-BE49-F238E27FC236}">
                <a16:creationId xmlns:a16="http://schemas.microsoft.com/office/drawing/2014/main" id="{1D2AA8B1-2C53-7940-A97F-72E577896EC9}"/>
              </a:ext>
            </a:extLst>
          </p:cNvPr>
          <p:cNvSpPr>
            <a:spLocks noGrp="1"/>
          </p:cNvSpPr>
          <p:nvPr>
            <p:ph type="pic" sz="quarter" idx="40" hasCustomPrompt="1"/>
          </p:nvPr>
        </p:nvSpPr>
        <p:spPr>
          <a:xfrm>
            <a:off x="5092502"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9" name="Picture Placeholder 4">
            <a:extLst>
              <a:ext uri="{FF2B5EF4-FFF2-40B4-BE49-F238E27FC236}">
                <a16:creationId xmlns:a16="http://schemas.microsoft.com/office/drawing/2014/main" id="{B695AF4D-D6DC-0944-98EC-F2C964A6D132}"/>
              </a:ext>
            </a:extLst>
          </p:cNvPr>
          <p:cNvSpPr>
            <a:spLocks noGrp="1"/>
          </p:cNvSpPr>
          <p:nvPr>
            <p:ph type="pic" sz="quarter" idx="41" hasCustomPrompt="1"/>
          </p:nvPr>
        </p:nvSpPr>
        <p:spPr>
          <a:xfrm>
            <a:off x="6743700"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0" name="Picture Placeholder 4">
            <a:extLst>
              <a:ext uri="{FF2B5EF4-FFF2-40B4-BE49-F238E27FC236}">
                <a16:creationId xmlns:a16="http://schemas.microsoft.com/office/drawing/2014/main" id="{002E033C-4E61-6B4F-B553-C83E76F94D8B}"/>
              </a:ext>
            </a:extLst>
          </p:cNvPr>
          <p:cNvSpPr>
            <a:spLocks noGrp="1"/>
          </p:cNvSpPr>
          <p:nvPr>
            <p:ph type="pic" sz="quarter" idx="42" hasCustomPrompt="1"/>
          </p:nvPr>
        </p:nvSpPr>
        <p:spPr>
          <a:xfrm>
            <a:off x="8394898"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1" name="Picture Placeholder 4">
            <a:extLst>
              <a:ext uri="{FF2B5EF4-FFF2-40B4-BE49-F238E27FC236}">
                <a16:creationId xmlns:a16="http://schemas.microsoft.com/office/drawing/2014/main" id="{750A9437-CEAD-0741-8012-DFC58613492D}"/>
              </a:ext>
            </a:extLst>
          </p:cNvPr>
          <p:cNvSpPr>
            <a:spLocks noGrp="1"/>
          </p:cNvSpPr>
          <p:nvPr>
            <p:ph type="pic" sz="quarter" idx="43" hasCustomPrompt="1"/>
          </p:nvPr>
        </p:nvSpPr>
        <p:spPr>
          <a:xfrm>
            <a:off x="10046096"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2" hasCustomPrompt="1"/>
          </p:nvPr>
        </p:nvSpPr>
        <p:spPr>
          <a:xfrm>
            <a:off x="1866900" y="163896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Title 4">
            <a:extLst>
              <a:ext uri="{FF2B5EF4-FFF2-40B4-BE49-F238E27FC236}">
                <a16:creationId xmlns:a16="http://schemas.microsoft.com/office/drawing/2014/main" id="{9F1E9CA4-55FC-8A40-824F-09EDA9DCB9E9}"/>
              </a:ext>
            </a:extLst>
          </p:cNvPr>
          <p:cNvSpPr>
            <a:spLocks noGrp="1"/>
          </p:cNvSpPr>
          <p:nvPr>
            <p:ph type="title" hasCustomPrompt="1"/>
          </p:nvPr>
        </p:nvSpPr>
        <p:spPr>
          <a:xfrm>
            <a:off x="1866900" y="671005"/>
            <a:ext cx="9753600" cy="710756"/>
          </a:xfrm>
        </p:spPr>
        <p:txBody>
          <a:bodyPr/>
          <a:lstStyle>
            <a:lvl1pPr>
              <a:defRPr sz="3600"/>
            </a:lvl1pPr>
          </a:lstStyle>
          <a:p>
            <a:r>
              <a:rPr lang="en-US" dirty="0"/>
              <a:t>CLICK TO EDIT MASTER TITLE STYLE</a:t>
            </a:r>
          </a:p>
        </p:txBody>
      </p:sp>
      <p:sp>
        <p:nvSpPr>
          <p:cNvPr id="42" name="Picture Placeholder 4">
            <a:extLst>
              <a:ext uri="{FF2B5EF4-FFF2-40B4-BE49-F238E27FC236}">
                <a16:creationId xmlns:a16="http://schemas.microsoft.com/office/drawing/2014/main" id="{AB69879B-EE95-2340-855D-A9E3FF45B369}"/>
              </a:ext>
            </a:extLst>
          </p:cNvPr>
          <p:cNvSpPr>
            <a:spLocks noGrp="1"/>
          </p:cNvSpPr>
          <p:nvPr>
            <p:ph type="pic" sz="quarter" idx="13" hasCustomPrompt="1"/>
          </p:nvPr>
        </p:nvSpPr>
        <p:spPr>
          <a:xfrm>
            <a:off x="1866900" y="332552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3" name="Picture Placeholder 4">
            <a:extLst>
              <a:ext uri="{FF2B5EF4-FFF2-40B4-BE49-F238E27FC236}">
                <a16:creationId xmlns:a16="http://schemas.microsoft.com/office/drawing/2014/main" id="{81755F83-CEE1-CA4F-9CB2-AD8AF9461FE6}"/>
              </a:ext>
            </a:extLst>
          </p:cNvPr>
          <p:cNvSpPr>
            <a:spLocks noGrp="1"/>
          </p:cNvSpPr>
          <p:nvPr>
            <p:ph type="pic" sz="quarter" idx="14" hasCustomPrompt="1"/>
          </p:nvPr>
        </p:nvSpPr>
        <p:spPr>
          <a:xfrm>
            <a:off x="1866900" y="501208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4" name="Picture Placeholder 4">
            <a:extLst>
              <a:ext uri="{FF2B5EF4-FFF2-40B4-BE49-F238E27FC236}">
                <a16:creationId xmlns:a16="http://schemas.microsoft.com/office/drawing/2014/main" id="{34924851-6C37-C84F-A630-EA87C879C7DF}"/>
              </a:ext>
            </a:extLst>
          </p:cNvPr>
          <p:cNvSpPr>
            <a:spLocks noGrp="1"/>
          </p:cNvSpPr>
          <p:nvPr>
            <p:ph type="pic" sz="quarter" idx="15" hasCustomPrompt="1"/>
          </p:nvPr>
        </p:nvSpPr>
        <p:spPr>
          <a:xfrm>
            <a:off x="4396740" y="163896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5" name="Picture Placeholder 4">
            <a:extLst>
              <a:ext uri="{FF2B5EF4-FFF2-40B4-BE49-F238E27FC236}">
                <a16:creationId xmlns:a16="http://schemas.microsoft.com/office/drawing/2014/main" id="{1591A003-2C51-8747-8121-A00901B69530}"/>
              </a:ext>
            </a:extLst>
          </p:cNvPr>
          <p:cNvSpPr>
            <a:spLocks noGrp="1"/>
          </p:cNvSpPr>
          <p:nvPr>
            <p:ph type="pic" sz="quarter" idx="16" hasCustomPrompt="1"/>
          </p:nvPr>
        </p:nvSpPr>
        <p:spPr>
          <a:xfrm>
            <a:off x="6926580" y="163896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6" name="Picture Placeholder 4">
            <a:extLst>
              <a:ext uri="{FF2B5EF4-FFF2-40B4-BE49-F238E27FC236}">
                <a16:creationId xmlns:a16="http://schemas.microsoft.com/office/drawing/2014/main" id="{E5FC3E9F-0D6F-1A4B-9B98-7EEBF5AEADC0}"/>
              </a:ext>
            </a:extLst>
          </p:cNvPr>
          <p:cNvSpPr>
            <a:spLocks noGrp="1"/>
          </p:cNvSpPr>
          <p:nvPr>
            <p:ph type="pic" sz="quarter" idx="17" hasCustomPrompt="1"/>
          </p:nvPr>
        </p:nvSpPr>
        <p:spPr>
          <a:xfrm>
            <a:off x="9456420" y="163896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7" name="Picture Placeholder 4">
            <a:extLst>
              <a:ext uri="{FF2B5EF4-FFF2-40B4-BE49-F238E27FC236}">
                <a16:creationId xmlns:a16="http://schemas.microsoft.com/office/drawing/2014/main" id="{CEC3CD0E-BFD8-D741-B22E-22F2F41C4FAF}"/>
              </a:ext>
            </a:extLst>
          </p:cNvPr>
          <p:cNvSpPr>
            <a:spLocks noGrp="1"/>
          </p:cNvSpPr>
          <p:nvPr>
            <p:ph type="pic" sz="quarter" idx="18" hasCustomPrompt="1"/>
          </p:nvPr>
        </p:nvSpPr>
        <p:spPr>
          <a:xfrm>
            <a:off x="4396740" y="332552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8" name="Picture Placeholder 4">
            <a:extLst>
              <a:ext uri="{FF2B5EF4-FFF2-40B4-BE49-F238E27FC236}">
                <a16:creationId xmlns:a16="http://schemas.microsoft.com/office/drawing/2014/main" id="{0460D3CE-95FD-684A-91A1-6CCB6968556D}"/>
              </a:ext>
            </a:extLst>
          </p:cNvPr>
          <p:cNvSpPr>
            <a:spLocks noGrp="1"/>
          </p:cNvSpPr>
          <p:nvPr>
            <p:ph type="pic" sz="quarter" idx="19" hasCustomPrompt="1"/>
          </p:nvPr>
        </p:nvSpPr>
        <p:spPr>
          <a:xfrm>
            <a:off x="6926580" y="332552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9" name="Picture Placeholder 4">
            <a:extLst>
              <a:ext uri="{FF2B5EF4-FFF2-40B4-BE49-F238E27FC236}">
                <a16:creationId xmlns:a16="http://schemas.microsoft.com/office/drawing/2014/main" id="{B8B8D087-5B4B-8141-8DB9-81770800BD18}"/>
              </a:ext>
            </a:extLst>
          </p:cNvPr>
          <p:cNvSpPr>
            <a:spLocks noGrp="1"/>
          </p:cNvSpPr>
          <p:nvPr>
            <p:ph type="pic" sz="quarter" idx="20" hasCustomPrompt="1"/>
          </p:nvPr>
        </p:nvSpPr>
        <p:spPr>
          <a:xfrm>
            <a:off x="9456420" y="332552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0" name="Picture Placeholder 4">
            <a:extLst>
              <a:ext uri="{FF2B5EF4-FFF2-40B4-BE49-F238E27FC236}">
                <a16:creationId xmlns:a16="http://schemas.microsoft.com/office/drawing/2014/main" id="{BB5C1B6D-1803-8645-8E13-7DE2A58DE4D3}"/>
              </a:ext>
            </a:extLst>
          </p:cNvPr>
          <p:cNvSpPr>
            <a:spLocks noGrp="1"/>
          </p:cNvSpPr>
          <p:nvPr>
            <p:ph type="pic" sz="quarter" idx="21" hasCustomPrompt="1"/>
          </p:nvPr>
        </p:nvSpPr>
        <p:spPr>
          <a:xfrm>
            <a:off x="4396740" y="501208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1" name="Picture Placeholder 4">
            <a:extLst>
              <a:ext uri="{FF2B5EF4-FFF2-40B4-BE49-F238E27FC236}">
                <a16:creationId xmlns:a16="http://schemas.microsoft.com/office/drawing/2014/main" id="{285C2B50-7632-3747-84F1-900493205CDB}"/>
              </a:ext>
            </a:extLst>
          </p:cNvPr>
          <p:cNvSpPr>
            <a:spLocks noGrp="1"/>
          </p:cNvSpPr>
          <p:nvPr>
            <p:ph type="pic" sz="quarter" idx="22" hasCustomPrompt="1"/>
          </p:nvPr>
        </p:nvSpPr>
        <p:spPr>
          <a:xfrm>
            <a:off x="6926580" y="501208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2" name="Picture Placeholder 4">
            <a:extLst>
              <a:ext uri="{FF2B5EF4-FFF2-40B4-BE49-F238E27FC236}">
                <a16:creationId xmlns:a16="http://schemas.microsoft.com/office/drawing/2014/main" id="{B105B2B0-0C44-D34D-837F-9F695FD2187F}"/>
              </a:ext>
            </a:extLst>
          </p:cNvPr>
          <p:cNvSpPr>
            <a:spLocks noGrp="1"/>
          </p:cNvSpPr>
          <p:nvPr>
            <p:ph type="pic" sz="quarter" idx="23" hasCustomPrompt="1"/>
          </p:nvPr>
        </p:nvSpPr>
        <p:spPr>
          <a:xfrm>
            <a:off x="9456420" y="501208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1240515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7" hasCustomPrompt="1"/>
          </p:nvPr>
        </p:nvSpPr>
        <p:spPr>
          <a:xfrm>
            <a:off x="1866900" y="1634553"/>
            <a:ext cx="2997925" cy="2997925"/>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8" hasCustomPrompt="1"/>
          </p:nvPr>
        </p:nvSpPr>
        <p:spPr>
          <a:xfrm>
            <a:off x="5244737" y="1634553"/>
            <a:ext cx="2997925" cy="2997925"/>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9" hasCustomPrompt="1"/>
          </p:nvPr>
        </p:nvSpPr>
        <p:spPr>
          <a:xfrm>
            <a:off x="8622575" y="1634553"/>
            <a:ext cx="2997925" cy="2997925"/>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664745"/>
            <a:ext cx="9753600" cy="757655"/>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68F39EDD-56E0-DB41-A5F7-712481027C17}"/>
              </a:ext>
            </a:extLst>
          </p:cNvPr>
          <p:cNvSpPr>
            <a:spLocks noGrp="1"/>
          </p:cNvSpPr>
          <p:nvPr>
            <p:ph idx="1"/>
          </p:nvPr>
        </p:nvSpPr>
        <p:spPr>
          <a:xfrm>
            <a:off x="1866900" y="4844631"/>
            <a:ext cx="9753600" cy="1801410"/>
          </a:xfrm>
        </p:spPr>
        <p:txBody>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643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4" name="Picture Placeholder 4"/>
          <p:cNvSpPr>
            <a:spLocks noGrp="1"/>
          </p:cNvSpPr>
          <p:nvPr>
            <p:ph type="pic" sz="quarter" idx="11" hasCustomPrompt="1"/>
          </p:nvPr>
        </p:nvSpPr>
        <p:spPr>
          <a:xfrm>
            <a:off x="7086600" y="0"/>
            <a:ext cx="51054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1866900" y="2618190"/>
            <a:ext cx="4229100" cy="1621619"/>
          </a:xfrm>
        </p:spPr>
        <p:txBody>
          <a:bodyPr/>
          <a:lstStyle>
            <a:lvl1pPr>
              <a:defRPr sz="3600"/>
            </a:lvl1pPr>
          </a:lstStyle>
          <a:p>
            <a:r>
              <a:rPr lang="en-US" dirty="0"/>
              <a:t>CLICK TO EDIT MASTER 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Picture Placeholder 4"/>
          <p:cNvSpPr>
            <a:spLocks noGrp="1"/>
          </p:cNvSpPr>
          <p:nvPr>
            <p:ph type="pic" sz="quarter" idx="11" hasCustomPrompt="1"/>
          </p:nvPr>
        </p:nvSpPr>
        <p:spPr>
          <a:xfrm>
            <a:off x="990600" y="0"/>
            <a:ext cx="11201400" cy="685799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20603505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664745"/>
            <a:ext cx="7510780" cy="1621619"/>
          </a:xfrm>
        </p:spPr>
        <p:txBody>
          <a:bodyPr/>
          <a:lstStyle>
            <a:lvl1pPr>
              <a:defRPr sz="3600" spc="0"/>
            </a:lvl1pPr>
          </a:lstStyle>
          <a:p>
            <a:r>
              <a:rPr lang="en-US" dirty="0"/>
              <a:t>CLICK TO EDIT MASTER TITLE STYLE</a:t>
            </a:r>
          </a:p>
        </p:txBody>
      </p:sp>
      <p:sp>
        <p:nvSpPr>
          <p:cNvPr id="10" name="Picture Placeholder 4"/>
          <p:cNvSpPr>
            <a:spLocks noGrp="1"/>
          </p:cNvSpPr>
          <p:nvPr>
            <p:ph type="pic" sz="quarter" idx="17" hasCustomPrompt="1"/>
          </p:nvPr>
        </p:nvSpPr>
        <p:spPr>
          <a:xfrm>
            <a:off x="186690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1" name="Picture Placeholder 4"/>
          <p:cNvSpPr>
            <a:spLocks noGrp="1"/>
          </p:cNvSpPr>
          <p:nvPr>
            <p:ph type="pic" sz="quarter" idx="18" hasCustomPrompt="1"/>
          </p:nvPr>
        </p:nvSpPr>
        <p:spPr>
          <a:xfrm>
            <a:off x="394335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2" name="Picture Placeholder 4"/>
          <p:cNvSpPr>
            <a:spLocks noGrp="1"/>
          </p:cNvSpPr>
          <p:nvPr>
            <p:ph type="pic" sz="quarter" idx="19" hasCustomPrompt="1"/>
          </p:nvPr>
        </p:nvSpPr>
        <p:spPr>
          <a:xfrm>
            <a:off x="601980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3" name="Picture Placeholder 4"/>
          <p:cNvSpPr>
            <a:spLocks noGrp="1"/>
          </p:cNvSpPr>
          <p:nvPr>
            <p:ph type="pic" sz="quarter" idx="20" hasCustomPrompt="1"/>
          </p:nvPr>
        </p:nvSpPr>
        <p:spPr>
          <a:xfrm>
            <a:off x="809625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4" name="Picture Placeholder 4"/>
          <p:cNvSpPr>
            <a:spLocks noGrp="1"/>
          </p:cNvSpPr>
          <p:nvPr>
            <p:ph type="pic" sz="quarter" idx="21" hasCustomPrompt="1"/>
          </p:nvPr>
        </p:nvSpPr>
        <p:spPr>
          <a:xfrm>
            <a:off x="10172700"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5" name="Picture Placeholder 4"/>
          <p:cNvSpPr>
            <a:spLocks noGrp="1"/>
          </p:cNvSpPr>
          <p:nvPr>
            <p:ph type="pic" sz="quarter" idx="22" hasCustomPrompt="1"/>
          </p:nvPr>
        </p:nvSpPr>
        <p:spPr>
          <a:xfrm>
            <a:off x="186690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6" name="Picture Placeholder 4"/>
          <p:cNvSpPr>
            <a:spLocks noGrp="1"/>
          </p:cNvSpPr>
          <p:nvPr>
            <p:ph type="pic" sz="quarter" idx="23" hasCustomPrompt="1"/>
          </p:nvPr>
        </p:nvSpPr>
        <p:spPr>
          <a:xfrm>
            <a:off x="394335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7" name="Picture Placeholder 4"/>
          <p:cNvSpPr>
            <a:spLocks noGrp="1"/>
          </p:cNvSpPr>
          <p:nvPr>
            <p:ph type="pic" sz="quarter" idx="24" hasCustomPrompt="1"/>
          </p:nvPr>
        </p:nvSpPr>
        <p:spPr>
          <a:xfrm>
            <a:off x="601980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8" name="Picture Placeholder 4"/>
          <p:cNvSpPr>
            <a:spLocks noGrp="1"/>
          </p:cNvSpPr>
          <p:nvPr>
            <p:ph type="pic" sz="quarter" idx="25" hasCustomPrompt="1"/>
          </p:nvPr>
        </p:nvSpPr>
        <p:spPr>
          <a:xfrm>
            <a:off x="809625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9" name="Picture Placeholder 4"/>
          <p:cNvSpPr>
            <a:spLocks noGrp="1"/>
          </p:cNvSpPr>
          <p:nvPr>
            <p:ph type="pic" sz="quarter" idx="26" hasCustomPrompt="1"/>
          </p:nvPr>
        </p:nvSpPr>
        <p:spPr>
          <a:xfrm>
            <a:off x="10172700"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654585"/>
            <a:ext cx="5935980" cy="1621619"/>
          </a:xfrm>
        </p:spPr>
        <p:txBody>
          <a:bodyPr/>
          <a:lstStyle>
            <a:lvl1pPr>
              <a:defRPr sz="3600" spc="0"/>
            </a:lvl1pPr>
          </a:lstStyle>
          <a:p>
            <a:r>
              <a:rPr lang="en-US" dirty="0"/>
              <a:t>CLICK TO EDIT MASTER TITLE STYLE</a:t>
            </a:r>
          </a:p>
        </p:txBody>
      </p:sp>
      <p:sp>
        <p:nvSpPr>
          <p:cNvPr id="10" name="Picture Placeholder 4"/>
          <p:cNvSpPr>
            <a:spLocks noGrp="1"/>
          </p:cNvSpPr>
          <p:nvPr>
            <p:ph type="pic" sz="quarter" idx="17" hasCustomPrompt="1"/>
          </p:nvPr>
        </p:nvSpPr>
        <p:spPr>
          <a:xfrm>
            <a:off x="186690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1" name="Picture Placeholder 4"/>
          <p:cNvSpPr>
            <a:spLocks noGrp="1"/>
          </p:cNvSpPr>
          <p:nvPr>
            <p:ph type="pic" sz="quarter" idx="18" hasCustomPrompt="1"/>
          </p:nvPr>
        </p:nvSpPr>
        <p:spPr>
          <a:xfrm>
            <a:off x="394335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2" name="Picture Placeholder 4"/>
          <p:cNvSpPr>
            <a:spLocks noGrp="1"/>
          </p:cNvSpPr>
          <p:nvPr>
            <p:ph type="pic" sz="quarter" idx="19" hasCustomPrompt="1"/>
          </p:nvPr>
        </p:nvSpPr>
        <p:spPr>
          <a:xfrm>
            <a:off x="601980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3" name="Picture Placeholder 4"/>
          <p:cNvSpPr>
            <a:spLocks noGrp="1"/>
          </p:cNvSpPr>
          <p:nvPr>
            <p:ph type="pic" sz="quarter" idx="20" hasCustomPrompt="1"/>
          </p:nvPr>
        </p:nvSpPr>
        <p:spPr>
          <a:xfrm>
            <a:off x="809625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4" name="Picture Placeholder 4"/>
          <p:cNvSpPr>
            <a:spLocks noGrp="1"/>
          </p:cNvSpPr>
          <p:nvPr>
            <p:ph type="pic" sz="quarter" idx="21" hasCustomPrompt="1"/>
          </p:nvPr>
        </p:nvSpPr>
        <p:spPr>
          <a:xfrm>
            <a:off x="10172700"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2618190"/>
            <a:ext cx="4747260" cy="1621619"/>
          </a:xfrm>
        </p:spPr>
        <p:txBody>
          <a:bodyPr/>
          <a:lstStyle>
            <a:lvl1pPr>
              <a:defRPr sz="3600" spc="0"/>
            </a:lvl1pPr>
          </a:lstStyle>
          <a:p>
            <a:r>
              <a:rPr lang="en-US" dirty="0"/>
              <a:t>CLICK TO EDIT MASTER TITLE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08921"/>
            <a:ext cx="10972800" cy="34172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C47C3808-D0E5-4D15-A9FF-8BA6ECFFB88B}" type="datetimeFigureOut">
              <a:rPr lang="en-GB" smtClean="0"/>
              <a:t>18/10/2021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2E422D-0E65-4B81-9088-EA407164B4A1}" type="slidenum">
              <a:rPr lang="en-GB" smtClean="0"/>
              <a:t>‹#›</a:t>
            </a:fld>
            <a:endParaRPr lang="en-GB"/>
          </a:p>
        </p:txBody>
      </p:sp>
      <p:sp>
        <p:nvSpPr>
          <p:cNvPr id="7" name="Title 1"/>
          <p:cNvSpPr>
            <a:spLocks noGrp="1"/>
          </p:cNvSpPr>
          <p:nvPr>
            <p:ph type="ctrTitle"/>
          </p:nvPr>
        </p:nvSpPr>
        <p:spPr>
          <a:xfrm>
            <a:off x="623392" y="1700809"/>
            <a:ext cx="10945216" cy="720080"/>
          </a:xfrm>
          <a:prstGeom prst="rect">
            <a:avLst/>
          </a:prstGeom>
        </p:spPr>
        <p:txBody>
          <a:bodyPr/>
          <a:lstStyle>
            <a:lvl1pPr algn="l">
              <a:defRPr sz="3600"/>
            </a:lvl1pPr>
          </a:lstStyle>
          <a:p>
            <a:r>
              <a:rPr lang="en-US" dirty="0"/>
              <a:t>Click to edit Master title style</a:t>
            </a:r>
            <a:endParaRPr lang="en-GB" dirty="0"/>
          </a:p>
        </p:txBody>
      </p:sp>
    </p:spTree>
    <p:extLst>
      <p:ext uri="{BB962C8B-B14F-4D97-AF65-F5344CB8AC3E}">
        <p14:creationId xmlns:p14="http://schemas.microsoft.com/office/powerpoint/2010/main" val="6222821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996124"/>
            <a:ext cx="4229100" cy="1621619"/>
          </a:xfrm>
        </p:spPr>
        <p:txBody>
          <a:bodyPr/>
          <a:lstStyle>
            <a:lvl1pPr>
              <a:defRPr sz="3600" spc="0"/>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545021" y="671005"/>
            <a:ext cx="10075479" cy="745212"/>
          </a:xfrm>
        </p:spPr>
        <p:txBody>
          <a:bodyPr>
            <a:noAutofit/>
          </a:bodyPr>
          <a:lstStyle>
            <a:lvl1pPr algn="l">
              <a:defRPr sz="3600" spc="0"/>
            </a:lvl1pPr>
          </a:lstStyle>
          <a:p>
            <a:r>
              <a:rPr lang="en-US" dirty="0"/>
              <a:t>CLICK TO EDIT MASTER TITLE STYLE</a:t>
            </a:r>
          </a:p>
        </p:txBody>
      </p:sp>
      <p:sp>
        <p:nvSpPr>
          <p:cNvPr id="4" name="Text Placeholder 10">
            <a:extLst>
              <a:ext uri="{FF2B5EF4-FFF2-40B4-BE49-F238E27FC236}">
                <a16:creationId xmlns:a16="http://schemas.microsoft.com/office/drawing/2014/main" id="{67C995C6-BBB5-3B4F-9763-5F55B3916FE7}"/>
              </a:ext>
            </a:extLst>
          </p:cNvPr>
          <p:cNvSpPr>
            <a:spLocks noGrp="1"/>
          </p:cNvSpPr>
          <p:nvPr>
            <p:ph idx="1"/>
          </p:nvPr>
        </p:nvSpPr>
        <p:spPr>
          <a:xfrm>
            <a:off x="1545021" y="1661159"/>
            <a:ext cx="10075479" cy="4757717"/>
          </a:xfrm>
          <a:prstGeom prst="rect">
            <a:avLst/>
          </a:prstGeom>
        </p:spPr>
        <p:txBody>
          <a:bodyPr vert="horz" lIns="0" tIns="45720" rIns="0" bIns="45720" rtlCol="0">
            <a:noAutofit/>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545021" y="671005"/>
            <a:ext cx="10075479" cy="745212"/>
          </a:xfrm>
        </p:spPr>
        <p:txBody>
          <a:bodyPr>
            <a:noAutofit/>
          </a:bodyPr>
          <a:lstStyle>
            <a:lvl1pPr algn="l">
              <a:defRPr sz="3600" spc="0"/>
            </a:lvl1pPr>
          </a:lstStyle>
          <a:p>
            <a:r>
              <a:rPr lang="en-US" dirty="0"/>
              <a:t>CLICK TO EDIT MASTER TITLE STYLE</a:t>
            </a:r>
          </a:p>
        </p:txBody>
      </p:sp>
      <p:sp>
        <p:nvSpPr>
          <p:cNvPr id="4" name="Text Placeholder 10">
            <a:extLst>
              <a:ext uri="{FF2B5EF4-FFF2-40B4-BE49-F238E27FC236}">
                <a16:creationId xmlns:a16="http://schemas.microsoft.com/office/drawing/2014/main" id="{67C995C6-BBB5-3B4F-9763-5F55B3916FE7}"/>
              </a:ext>
            </a:extLst>
          </p:cNvPr>
          <p:cNvSpPr>
            <a:spLocks noGrp="1"/>
          </p:cNvSpPr>
          <p:nvPr>
            <p:ph idx="1"/>
          </p:nvPr>
        </p:nvSpPr>
        <p:spPr>
          <a:xfrm>
            <a:off x="1545022" y="1661159"/>
            <a:ext cx="4897342" cy="4757717"/>
          </a:xfrm>
          <a:prstGeom prst="rect">
            <a:avLst/>
          </a:prstGeom>
        </p:spPr>
        <p:txBody>
          <a:bodyPr vert="horz" lIns="0" tIns="45720" rIns="0" bIns="45720" rtlCol="0">
            <a:noAutofit/>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0">
            <a:extLst>
              <a:ext uri="{FF2B5EF4-FFF2-40B4-BE49-F238E27FC236}">
                <a16:creationId xmlns:a16="http://schemas.microsoft.com/office/drawing/2014/main" id="{54657CDC-790B-5B43-A1E2-05ACC7341BB9}"/>
              </a:ext>
            </a:extLst>
          </p:cNvPr>
          <p:cNvSpPr>
            <a:spLocks noGrp="1"/>
          </p:cNvSpPr>
          <p:nvPr>
            <p:ph idx="11"/>
          </p:nvPr>
        </p:nvSpPr>
        <p:spPr>
          <a:xfrm>
            <a:off x="6761020" y="1661159"/>
            <a:ext cx="4897342" cy="4757717"/>
          </a:xfrm>
          <a:prstGeom prst="rect">
            <a:avLst/>
          </a:prstGeom>
        </p:spPr>
        <p:txBody>
          <a:bodyPr vert="horz" lIns="0" tIns="45720" rIns="0" bIns="45720" rtlCol="0">
            <a:noAutofit/>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734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ext Placeholder 10">
            <a:extLst>
              <a:ext uri="{FF2B5EF4-FFF2-40B4-BE49-F238E27FC236}">
                <a16:creationId xmlns:a16="http://schemas.microsoft.com/office/drawing/2014/main" id="{AB1C06C6-61D8-E14E-B26A-EC6DF13C56CE}"/>
              </a:ext>
            </a:extLst>
          </p:cNvPr>
          <p:cNvSpPr>
            <a:spLocks noGrp="1"/>
          </p:cNvSpPr>
          <p:nvPr>
            <p:ph idx="1"/>
          </p:nvPr>
        </p:nvSpPr>
        <p:spPr>
          <a:xfrm>
            <a:off x="1545021" y="665017"/>
            <a:ext cx="10075479" cy="5753859"/>
          </a:xfrm>
          <a:prstGeom prst="rect">
            <a:avLst/>
          </a:prstGeom>
        </p:spPr>
        <p:txBody>
          <a:bodyPr vert="horz" lIns="0" tIns="45720" rIns="0" bIns="45720" rtlCol="0">
            <a:noAutofit/>
          </a:bodyPr>
          <a:lstStyle>
            <a:lvl1pPr marL="457200" indent="-457200">
              <a:buFont typeface="Arial" panose="020B0604020202020204" pitchFamily="34" charset="0"/>
              <a:buChar char="•"/>
              <a:defRPr/>
            </a:lvl1pPr>
            <a:lvl2pPr marL="285750" indent="-285750">
              <a:buFont typeface="Arial" panose="020B0604020202020204" pitchFamily="34" charset="0"/>
              <a:buChar char="•"/>
              <a:defRPr/>
            </a:lvl2pPr>
            <a:lvl3pPr marL="171450" indent="-171450">
              <a:buFont typeface="Arial" panose="020B0604020202020204" pitchFamily="34" charset="0"/>
              <a:buChar char="•"/>
              <a:defRPr/>
            </a:lvl3pPr>
            <a:lvl4pPr marL="171450" indent="-171450">
              <a:buFont typeface="Arial" panose="020B0604020202020204" pitchFamily="34" charset="0"/>
              <a:buChar char="•"/>
              <a:defRPr/>
            </a:lvl4pPr>
            <a:lvl5pPr marL="171450" indent="-1714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5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Заголовок 1">
            <a:extLst>
              <a:ext uri="{FF2B5EF4-FFF2-40B4-BE49-F238E27FC236}">
                <a16:creationId xmlns:a16="http://schemas.microsoft.com/office/drawing/2014/main" id="{50367AB8-F1BD-8C4B-9148-198F7FCF43DB}"/>
              </a:ext>
            </a:extLst>
          </p:cNvPr>
          <p:cNvSpPr>
            <a:spLocks noGrp="1"/>
          </p:cNvSpPr>
          <p:nvPr>
            <p:ph type="title"/>
          </p:nvPr>
        </p:nvSpPr>
        <p:spPr>
          <a:xfrm>
            <a:off x="1866900" y="2683755"/>
            <a:ext cx="9753600" cy="1223228"/>
          </a:xfrm>
          <a:prstGeom prst="rect">
            <a:avLst/>
          </a:prstGeom>
          <a:effectLst/>
        </p:spPr>
        <p:txBody>
          <a:bodyPr vert="horz" lIns="0" tIns="192024" rIns="0" bIns="0" rtlCol="0" anchor="t" anchorCtr="0">
            <a:noAutofit/>
          </a:bodyPr>
          <a:lstStyle>
            <a:lvl1pPr>
              <a:defRPr spc="0"/>
            </a:lvl1pPr>
          </a:lstStyle>
          <a:p>
            <a:r>
              <a:rPr lang="en-US" dirty="0"/>
              <a:t>YOUR TITLE HERE</a:t>
            </a:r>
          </a:p>
        </p:txBody>
      </p:sp>
      <p:sp>
        <p:nvSpPr>
          <p:cNvPr id="8" name="Text Placeholder 10">
            <a:extLst>
              <a:ext uri="{FF2B5EF4-FFF2-40B4-BE49-F238E27FC236}">
                <a16:creationId xmlns:a16="http://schemas.microsoft.com/office/drawing/2014/main" id="{9E6C14DE-F4F4-A44E-8CFA-84E772587412}"/>
              </a:ext>
            </a:extLst>
          </p:cNvPr>
          <p:cNvSpPr>
            <a:spLocks noGrp="1"/>
          </p:cNvSpPr>
          <p:nvPr>
            <p:ph idx="1"/>
          </p:nvPr>
        </p:nvSpPr>
        <p:spPr>
          <a:xfrm>
            <a:off x="1842247" y="4061012"/>
            <a:ext cx="9778253" cy="2357864"/>
          </a:xfrm>
          <a:prstGeom prst="rect">
            <a:avLst/>
          </a:prstGeom>
        </p:spPr>
        <p:txBody>
          <a:bodyPr vert="horz" lIns="0" tIns="45720" rIns="0" bIns="45720" rtlCol="0">
            <a:noAutofit/>
          </a:bodyPr>
          <a:lstStyle>
            <a:lvl1pPr marL="0" indent="0">
              <a:buFont typeface="Arial" panose="020B0604020202020204" pitchFamily="34" charset="0"/>
              <a:buNone/>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428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1181100"/>
            <a:ext cx="6972300" cy="1621619"/>
          </a:xfrm>
        </p:spPr>
        <p:txBody>
          <a:bodyPr/>
          <a:lstStyle>
            <a:lvl1pPr>
              <a:defRPr sz="3600" spc="0"/>
            </a:lvl1pPr>
          </a:lstStyle>
          <a:p>
            <a:r>
              <a:rPr lang="en-US" dirty="0"/>
              <a:t>CLICK TO EDIT MASTER TITLE STYLE</a:t>
            </a:r>
          </a:p>
        </p:txBody>
      </p:sp>
      <p:sp>
        <p:nvSpPr>
          <p:cNvPr id="6" name="Picture Placeholder 4"/>
          <p:cNvSpPr>
            <a:spLocks noGrp="1"/>
          </p:cNvSpPr>
          <p:nvPr>
            <p:ph type="pic" sz="quarter" idx="11" hasCustomPrompt="1"/>
          </p:nvPr>
        </p:nvSpPr>
        <p:spPr>
          <a:xfrm>
            <a:off x="990600" y="3927944"/>
            <a:ext cx="11201400" cy="293005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498607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6900" y="994934"/>
            <a:ext cx="9753600" cy="148786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235873" y="6418877"/>
            <a:ext cx="513735" cy="227164"/>
          </a:xfrm>
          <a:prstGeom prst="rect">
            <a:avLst/>
          </a:prstGeom>
          <a:noFill/>
        </p:spPr>
        <p:txBody>
          <a:bodyPr vert="horz" lIns="0" tIns="0" rIns="0" bIns="0" rtlCol="0" anchor="ctr"/>
          <a:lstStyle>
            <a:lvl1pPr algn="ctr">
              <a:defRPr sz="1000" b="0" i="0">
                <a:solidFill>
                  <a:schemeClr val="tx1">
                    <a:alpha val="70000"/>
                  </a:schemeClr>
                </a:solidFill>
                <a:latin typeface="Arial" panose="020B0604020202020204" pitchFamily="34" charset="0"/>
                <a:ea typeface="Arial" panose="020B0604020202020204" pitchFamily="34" charset="0"/>
                <a:cs typeface="Arial" panose="020B0604020202020204" pitchFamily="34"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1866900" y="2514600"/>
            <a:ext cx="9753600" cy="3110442"/>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985480"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A5E9AFA-5FE4-944B-BC1C-BFB852B88888}"/>
              </a:ext>
            </a:extLst>
          </p:cNvPr>
          <p:cNvSpPr txBox="1"/>
          <p:nvPr userDrawn="1"/>
        </p:nvSpPr>
        <p:spPr>
          <a:xfrm rot="5400000">
            <a:off x="-2107580" y="2687443"/>
            <a:ext cx="5185317" cy="276999"/>
          </a:xfrm>
          <a:prstGeom prst="rect">
            <a:avLst/>
          </a:prstGeom>
          <a:noFill/>
        </p:spPr>
        <p:txBody>
          <a:bodyPr wrap="square" rtlCol="0">
            <a:spAutoFit/>
          </a:bodyPr>
          <a:lstStyle/>
          <a:p>
            <a:r>
              <a:rPr lang="en-US" sz="1200" spc="300" dirty="0">
                <a:solidFill>
                  <a:schemeClr val="bg1">
                    <a:lumMod val="65000"/>
                  </a:schemeClr>
                </a:solidFill>
                <a:latin typeface="Arial" panose="020B0604020202020204" pitchFamily="34" charset="0"/>
                <a:cs typeface="Arial" panose="020B0604020202020204" pitchFamily="34" charset="0"/>
              </a:rPr>
              <a:t>X</a:t>
            </a:r>
            <a:r>
              <a:rPr lang="en-US" sz="1200" spc="300" dirty="0">
                <a:latin typeface="Arial" panose="020B0604020202020204" pitchFamily="34" charset="0"/>
                <a:cs typeface="Arial" panose="020B0604020202020204" pitchFamily="34" charset="0"/>
              </a:rPr>
              <a:t>   THE UNIVERSITY OF STRATHCLYDE</a:t>
            </a:r>
          </a:p>
        </p:txBody>
      </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23" r:id="rId1"/>
    <p:sldLayoutId id="2147484035" r:id="rId2"/>
    <p:sldLayoutId id="2147484011" r:id="rId3"/>
    <p:sldLayoutId id="2147484012" r:id="rId4"/>
    <p:sldLayoutId id="2147484013" r:id="rId5"/>
    <p:sldLayoutId id="2147484080" r:id="rId6"/>
    <p:sldLayoutId id="2147484081" r:id="rId7"/>
    <p:sldLayoutId id="2147484079" r:id="rId8"/>
    <p:sldLayoutId id="2147484014" r:id="rId9"/>
    <p:sldLayoutId id="2147484015" r:id="rId10"/>
    <p:sldLayoutId id="2147484073" r:id="rId11"/>
    <p:sldLayoutId id="2147484074" r:id="rId12"/>
    <p:sldLayoutId id="2147484076" r:id="rId13"/>
    <p:sldLayoutId id="2147484016" r:id="rId14"/>
    <p:sldLayoutId id="2147484048" r:id="rId15"/>
    <p:sldLayoutId id="2147484024" r:id="rId16"/>
    <p:sldLayoutId id="2147484078" r:id="rId17"/>
    <p:sldLayoutId id="2147484029" r:id="rId18"/>
    <p:sldLayoutId id="2147484075" r:id="rId19"/>
    <p:sldLayoutId id="2147484040" r:id="rId20"/>
    <p:sldLayoutId id="2147484030" r:id="rId21"/>
    <p:sldLayoutId id="2147484031" r:id="rId22"/>
    <p:sldLayoutId id="2147484032" r:id="rId23"/>
    <p:sldLayoutId id="2147484077" r:id="rId24"/>
    <p:sldLayoutId id="2147484036" r:id="rId25"/>
    <p:sldLayoutId id="2147484044" r:id="rId26"/>
    <p:sldLayoutId id="2147484046" r:id="rId27"/>
    <p:sldLayoutId id="2147484049" r:id="rId28"/>
    <p:sldLayoutId id="2147484050" r:id="rId29"/>
    <p:sldLayoutId id="2147484082" r:id="rId30"/>
  </p:sldLayoutIdLst>
  <p:hf hdr="0" ftr="0" dt="0"/>
  <p:txStyles>
    <p:titleStyle>
      <a:lvl1pPr algn="l" defTabSz="914318" rtl="0" eaLnBrk="1" latinLnBrk="0" hangingPunct="1">
        <a:lnSpc>
          <a:spcPct val="80000"/>
        </a:lnSpc>
        <a:spcBef>
          <a:spcPct val="0"/>
        </a:spcBef>
        <a:buNone/>
        <a:defRPr sz="4400" kern="1200" spc="0" baseline="0">
          <a:solidFill>
            <a:schemeClr val="tx1"/>
          </a:solidFill>
          <a:latin typeface="+mj-lt"/>
          <a:ea typeface="+mj-ea"/>
          <a:cs typeface="+mj-cs"/>
        </a:defRPr>
      </a:lvl1pPr>
    </p:titleStyle>
    <p:bodyStyle>
      <a:lvl1pPr marL="0" indent="0" algn="l" defTabSz="914318" rtl="0" eaLnBrk="1" latinLnBrk="0" hangingPunct="1">
        <a:lnSpc>
          <a:spcPct val="120000"/>
        </a:lnSpc>
        <a:spcBef>
          <a:spcPts val="1000"/>
        </a:spcBef>
        <a:buClr>
          <a:srgbClr val="002060"/>
        </a:buClr>
        <a:buFont typeface="Wingdings" pitchFamily="2" charset="2"/>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Clr>
          <a:srgbClr val="002060"/>
        </a:buClr>
        <a:buFont typeface="Wingdings" pitchFamily="2" charset="2"/>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Clr>
          <a:srgbClr val="002060"/>
        </a:buClr>
        <a:buFont typeface="Wingdings" pitchFamily="2" charset="2"/>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Clr>
          <a:srgbClr val="002060"/>
        </a:buClr>
        <a:buFont typeface="Wingdings" pitchFamily="2" charset="2"/>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Clr>
          <a:srgbClr val="002060"/>
        </a:buClr>
        <a:buFont typeface="Wingdings" pitchFamily="2" charset="2"/>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orient="horz" pos="2160">
          <p15:clr>
            <a:srgbClr val="F26B43"/>
          </p15:clr>
        </p15:guide>
        <p15:guide id="28" pos="624" userDrawn="1">
          <p15:clr>
            <a:srgbClr val="F26B43"/>
          </p15:clr>
        </p15:guide>
        <p15:guide id="29" pos="7320" userDrawn="1">
          <p15:clr>
            <a:srgbClr val="F26B43"/>
          </p15:clr>
        </p15:guide>
        <p15:guide id="48" pos="1176" userDrawn="1">
          <p15:clr>
            <a:srgbClr val="F26B43"/>
          </p15:clr>
        </p15:guide>
        <p15:guide id="51" orient="horz" pos="74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narrow city street with cars parked on the side of a road&#10;&#10;Description automatically generated">
            <a:extLst>
              <a:ext uri="{FF2B5EF4-FFF2-40B4-BE49-F238E27FC236}">
                <a16:creationId xmlns:a16="http://schemas.microsoft.com/office/drawing/2014/main" id="{E566D67D-5EC4-C64B-B715-8305BD4FC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0" y="5080"/>
            <a:ext cx="12191999" cy="6858000"/>
          </a:xfrm>
          <a:prstGeom prst="rect">
            <a:avLst/>
          </a:prstGeom>
          <a:solidFill>
            <a:srgbClr val="00206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Slide Number Placeholder 1"/>
          <p:cNvSpPr>
            <a:spLocks noGrp="1"/>
          </p:cNvSpPr>
          <p:nvPr>
            <p:ph type="sldNum" sz="quarter" idx="10"/>
          </p:nvPr>
        </p:nvSpPr>
        <p:spPr/>
        <p:txBody>
          <a:bodyPr/>
          <a:lstStyle/>
          <a:p>
            <a:fld id="{D8D877B3-D348-4611-9BDB-C5374591D951}" type="slidenum">
              <a:rPr lang="en-US" smtClean="0">
                <a:solidFill>
                  <a:schemeClr val="bg1">
                    <a:alpha val="70000"/>
                  </a:schemeClr>
                </a:solidFill>
              </a:rPr>
              <a:pPr/>
              <a:t>1</a:t>
            </a:fld>
            <a:endParaRPr lang="en-US" dirty="0">
              <a:solidFill>
                <a:schemeClr val="bg1">
                  <a:alpha val="70000"/>
                </a:schemeClr>
              </a:solidFill>
            </a:endParaRPr>
          </a:p>
        </p:txBody>
      </p:sp>
      <p:cxnSp>
        <p:nvCxnSpPr>
          <p:cNvPr id="7" name="Straight Connector 6"/>
          <p:cNvCxnSpPr/>
          <p:nvPr/>
        </p:nvCxnSpPr>
        <p:spPr>
          <a:xfrm>
            <a:off x="986110" y="0"/>
            <a:ext cx="0" cy="68580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 name="Title 2"/>
          <p:cNvSpPr txBox="1">
            <a:spLocks/>
          </p:cNvSpPr>
          <p:nvPr/>
        </p:nvSpPr>
        <p:spPr>
          <a:xfrm>
            <a:off x="2331341" y="2825942"/>
            <a:ext cx="9514080" cy="3221644"/>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r>
              <a:rPr lang="en-US" sz="6000" spc="0" dirty="0">
                <a:solidFill>
                  <a:schemeClr val="bg1"/>
                </a:solidFill>
              </a:rPr>
              <a:t>Transform Tools with Applications</a:t>
            </a:r>
          </a:p>
          <a:p>
            <a:endParaRPr lang="en-US" sz="6000" spc="0" dirty="0">
              <a:solidFill>
                <a:schemeClr val="bg1"/>
              </a:solidFill>
            </a:endParaRPr>
          </a:p>
          <a:p>
            <a:endParaRPr lang="en-US" sz="4000" spc="0" dirty="0">
              <a:solidFill>
                <a:schemeClr val="bg1"/>
              </a:solidFill>
            </a:endParaRPr>
          </a:p>
          <a:p>
            <a:endParaRPr lang="en-US" sz="6000" spc="0" dirty="0">
              <a:solidFill>
                <a:schemeClr val="bg1"/>
              </a:solidFill>
            </a:endParaRPr>
          </a:p>
        </p:txBody>
      </p:sp>
      <p:sp>
        <p:nvSpPr>
          <p:cNvPr id="11" name="TextBox 10"/>
          <p:cNvSpPr txBox="1"/>
          <p:nvPr/>
        </p:nvSpPr>
        <p:spPr>
          <a:xfrm>
            <a:off x="1112140" y="6314707"/>
            <a:ext cx="5693627" cy="435504"/>
          </a:xfrm>
          <a:prstGeom prst="rect">
            <a:avLst/>
          </a:prstGeom>
          <a:noFill/>
        </p:spPr>
        <p:txBody>
          <a:bodyPr wrap="square" lIns="0" rIns="0" rtlCol="0">
            <a:spAutoFit/>
          </a:bodyPr>
          <a:lstStyle/>
          <a:p>
            <a:pPr>
              <a:lnSpc>
                <a:spcPct val="120000"/>
              </a:lnSpc>
            </a:pP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carmine.clemente@strath.ac.uk</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26385C-432A-3144-9F69-E71B7958A415}"/>
              </a:ext>
            </a:extLst>
          </p:cNvPr>
          <p:cNvSpPr txBox="1"/>
          <p:nvPr/>
        </p:nvSpPr>
        <p:spPr>
          <a:xfrm rot="5400000">
            <a:off x="-2107580" y="2687443"/>
            <a:ext cx="5185317" cy="276999"/>
          </a:xfrm>
          <a:prstGeom prst="rect">
            <a:avLst/>
          </a:prstGeom>
          <a:noFill/>
        </p:spPr>
        <p:txBody>
          <a:bodyPr wrap="square" rtlCol="0">
            <a:spAutoFit/>
          </a:bodyPr>
          <a:lstStyle/>
          <a:p>
            <a:r>
              <a:rPr lang="en-US" sz="1200" spc="300" dirty="0">
                <a:solidFill>
                  <a:schemeClr val="bg1"/>
                </a:solidFill>
                <a:latin typeface="Montserrat" pitchFamily="2" charset="77"/>
              </a:rPr>
              <a:t>Transform Tools with Applications	</a:t>
            </a:r>
            <a:endParaRPr lang="en-US" sz="1200" spc="300" dirty="0">
              <a:solidFill>
                <a:schemeClr val="bg1"/>
              </a:solidFill>
            </a:endParaRPr>
          </a:p>
        </p:txBody>
      </p:sp>
      <p:pic>
        <p:nvPicPr>
          <p:cNvPr id="9" name="Picture 8">
            <a:extLst>
              <a:ext uri="{FF2B5EF4-FFF2-40B4-BE49-F238E27FC236}">
                <a16:creationId xmlns:a16="http://schemas.microsoft.com/office/drawing/2014/main" id="{29781222-DB4E-4541-BEB5-CEB6BFF74A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7581" y="511630"/>
            <a:ext cx="1865573" cy="1349563"/>
          </a:xfrm>
          <a:prstGeom prst="rect">
            <a:avLst/>
          </a:prstGeom>
        </p:spPr>
      </p:pic>
    </p:spTree>
    <p:extLst>
      <p:ext uri="{BB962C8B-B14F-4D97-AF65-F5344CB8AC3E}">
        <p14:creationId xmlns:p14="http://schemas.microsoft.com/office/powerpoint/2010/main" val="37142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10</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Negative Frequencies</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AA67A82-C637-3546-A067-0952E5782409}"/>
                  </a:ext>
                </a:extLst>
              </p:cNvPr>
              <p:cNvSpPr/>
              <p:nvPr/>
            </p:nvSpPr>
            <p:spPr>
              <a:xfrm>
                <a:off x="1093929" y="1481574"/>
                <a:ext cx="10830339" cy="4985980"/>
              </a:xfrm>
              <a:prstGeom prst="rect">
                <a:avLst/>
              </a:prstGeom>
            </p:spPr>
            <p:txBody>
              <a:bodyPr wrap="square">
                <a:spAutoFit/>
              </a:bodyPr>
              <a:lstStyle/>
              <a:p>
                <a:pPr marL="342900" indent="-342900">
                  <a:spcBef>
                    <a:spcPct val="0"/>
                  </a:spcBef>
                  <a:buFont typeface="Arial" panose="020B0604020202020204" pitchFamily="34" charset="0"/>
                  <a:buChar char="•"/>
                </a:pPr>
                <a:r>
                  <a:rPr lang="en-GB" altLang="en-US" sz="2000" dirty="0">
                    <a:solidFill>
                      <a:schemeClr val="bg1">
                        <a:lumMod val="10000"/>
                      </a:schemeClr>
                    </a:solidFill>
                    <a:latin typeface="Arial" panose="020B0604020202020204" pitchFamily="34" charset="0"/>
                    <a:cs typeface="Arial" panose="020B0604020202020204" pitchFamily="34" charset="0"/>
                  </a:rPr>
                  <a:t>Rather than taking the period related to the indices </a:t>
                </a:r>
                <a14:m>
                  <m:oMath xmlns:m="http://schemas.openxmlformats.org/officeDocument/2006/math">
                    <m:r>
                      <a:rPr lang="en-GB" altLang="en-US" sz="2000" i="1" dirty="0" smtClean="0">
                        <a:solidFill>
                          <a:schemeClr val="bg1">
                            <a:lumMod val="10000"/>
                          </a:schemeClr>
                        </a:solidFill>
                        <a:latin typeface="Cambria Math" panose="02040503050406030204" pitchFamily="18" charset="0"/>
                        <a:cs typeface="Arial" panose="020B0604020202020204" pitchFamily="34" charset="0"/>
                      </a:rPr>
                      <m:t>𝑘</m:t>
                    </m:r>
                    <m:r>
                      <a:rPr lang="en-GB" altLang="en-US" sz="2000" i="1" dirty="0" smtClean="0">
                        <a:solidFill>
                          <a:schemeClr val="bg1">
                            <a:lumMod val="10000"/>
                          </a:schemeClr>
                        </a:solidFill>
                        <a:latin typeface="Cambria Math" panose="02040503050406030204" pitchFamily="18" charset="0"/>
                        <a:cs typeface="Arial" panose="020B0604020202020204" pitchFamily="34" charset="0"/>
                      </a:rPr>
                      <m:t>=0,1,2…</m:t>
                    </m:r>
                    <m:r>
                      <a:rPr lang="en-GB" altLang="en-US" sz="2000" i="1" dirty="0" smtClean="0">
                        <a:solidFill>
                          <a:schemeClr val="bg1">
                            <a:lumMod val="10000"/>
                          </a:schemeClr>
                        </a:solidFill>
                        <a:latin typeface="Cambria Math" panose="02040503050406030204" pitchFamily="18" charset="0"/>
                        <a:cs typeface="Arial" panose="020B0604020202020204" pitchFamily="34" charset="0"/>
                      </a:rPr>
                      <m:t>𝑁</m:t>
                    </m:r>
                    <m:r>
                      <a:rPr lang="en-GB" altLang="en-US" sz="2000" i="1" dirty="0" smtClean="0">
                        <a:solidFill>
                          <a:schemeClr val="bg1">
                            <a:lumMod val="10000"/>
                          </a:schemeClr>
                        </a:solidFill>
                        <a:latin typeface="Cambria Math" panose="02040503050406030204" pitchFamily="18" charset="0"/>
                        <a:cs typeface="Arial" panose="020B0604020202020204" pitchFamily="34" charset="0"/>
                      </a:rPr>
                      <m:t>−1   </m:t>
                    </m:r>
                  </m:oMath>
                </a14:m>
                <a:r>
                  <a:rPr lang="en-GB" altLang="en-US" sz="2000" dirty="0">
                    <a:solidFill>
                      <a:schemeClr val="bg1">
                        <a:lumMod val="10000"/>
                      </a:schemeClr>
                    </a:solidFill>
                    <a:latin typeface="Arial" panose="020B0604020202020204" pitchFamily="34" charset="0"/>
                    <a:cs typeface="Arial" panose="020B0604020202020204" pitchFamily="34" charset="0"/>
                  </a:rPr>
                  <a:t>we could have considered an equivalent period related to the indices </a:t>
                </a:r>
                <a14:m>
                  <m:oMath xmlns:m="http://schemas.openxmlformats.org/officeDocument/2006/math">
                    <m:r>
                      <a:rPr lang="en-GB" altLang="en-US" sz="2000" i="1" dirty="0" smtClean="0">
                        <a:solidFill>
                          <a:schemeClr val="bg1">
                            <a:lumMod val="10000"/>
                          </a:schemeClr>
                        </a:solidFill>
                        <a:latin typeface="Cambria Math" panose="02040503050406030204" pitchFamily="18" charset="0"/>
                        <a:cs typeface="Arial" panose="020B0604020202020204" pitchFamily="34" charset="0"/>
                      </a:rPr>
                      <m:t>𝑘</m:t>
                    </m:r>
                    <m:r>
                      <a:rPr lang="en-GB" altLang="en-US" sz="2000" i="1" dirty="0" smtClean="0">
                        <a:solidFill>
                          <a:schemeClr val="bg1">
                            <a:lumMod val="10000"/>
                          </a:schemeClr>
                        </a:solidFill>
                        <a:latin typeface="Cambria Math" panose="02040503050406030204" pitchFamily="18" charset="0"/>
                        <a:cs typeface="Arial" panose="020B0604020202020204" pitchFamily="34" charset="0"/>
                      </a:rPr>
                      <m:t>= [−</m:t>
                    </m:r>
                    <m:r>
                      <a:rPr lang="en-GB" altLang="en-US" sz="2000" i="1" dirty="0" smtClean="0">
                        <a:solidFill>
                          <a:schemeClr val="bg1">
                            <a:lumMod val="10000"/>
                          </a:schemeClr>
                        </a:solidFill>
                        <a:latin typeface="Cambria Math" panose="02040503050406030204" pitchFamily="18" charset="0"/>
                        <a:cs typeface="Arial" panose="020B0604020202020204" pitchFamily="34" charset="0"/>
                      </a:rPr>
                      <m:t>𝑁</m:t>
                    </m:r>
                    <m:r>
                      <a:rPr lang="en-GB" altLang="en-US" sz="2000" i="1" dirty="0" smtClean="0">
                        <a:solidFill>
                          <a:schemeClr val="bg1">
                            <a:lumMod val="10000"/>
                          </a:schemeClr>
                        </a:solidFill>
                        <a:latin typeface="Cambria Math" panose="02040503050406030204" pitchFamily="18" charset="0"/>
                        <a:cs typeface="Arial" panose="020B0604020202020204" pitchFamily="34" charset="0"/>
                      </a:rPr>
                      <m:t>/2+1, −</m:t>
                    </m:r>
                    <m:r>
                      <a:rPr lang="en-GB" altLang="en-US" sz="2000" i="1" dirty="0" smtClean="0">
                        <a:solidFill>
                          <a:schemeClr val="bg1">
                            <a:lumMod val="10000"/>
                          </a:schemeClr>
                        </a:solidFill>
                        <a:latin typeface="Cambria Math" panose="02040503050406030204" pitchFamily="18" charset="0"/>
                        <a:cs typeface="Arial" panose="020B0604020202020204" pitchFamily="34" charset="0"/>
                      </a:rPr>
                      <m:t>𝑁</m:t>
                    </m:r>
                    <m:r>
                      <a:rPr lang="en-GB" altLang="en-US" sz="2000" i="1" dirty="0" smtClean="0">
                        <a:solidFill>
                          <a:schemeClr val="bg1">
                            <a:lumMod val="10000"/>
                          </a:schemeClr>
                        </a:solidFill>
                        <a:latin typeface="Cambria Math" panose="02040503050406030204" pitchFamily="18" charset="0"/>
                        <a:cs typeface="Arial" panose="020B0604020202020204" pitchFamily="34" charset="0"/>
                      </a:rPr>
                      <m:t>/2−2…−2,−1,0,1,2….</m:t>
                    </m:r>
                    <m:r>
                      <a:rPr lang="en-GB" altLang="en-US" sz="2000" i="1" dirty="0" smtClean="0">
                        <a:solidFill>
                          <a:schemeClr val="bg1">
                            <a:lumMod val="10000"/>
                          </a:schemeClr>
                        </a:solidFill>
                        <a:latin typeface="Cambria Math" panose="02040503050406030204" pitchFamily="18" charset="0"/>
                        <a:cs typeface="Arial" panose="020B0604020202020204" pitchFamily="34" charset="0"/>
                      </a:rPr>
                      <m:t>𝑁</m:t>
                    </m:r>
                    <m:r>
                      <a:rPr lang="en-GB" altLang="en-US" sz="2000" i="1" dirty="0" smtClean="0">
                        <a:solidFill>
                          <a:schemeClr val="bg1">
                            <a:lumMod val="10000"/>
                          </a:schemeClr>
                        </a:solidFill>
                        <a:latin typeface="Cambria Math" panose="02040503050406030204" pitchFamily="18" charset="0"/>
                        <a:cs typeface="Arial" panose="020B0604020202020204" pitchFamily="34" charset="0"/>
                      </a:rPr>
                      <m:t>/2] </m:t>
                    </m:r>
                  </m:oMath>
                </a14:m>
                <a:r>
                  <a:rPr lang="en-GB" altLang="en-US" sz="2000" dirty="0">
                    <a:solidFill>
                      <a:schemeClr val="bg1">
                        <a:lumMod val="10000"/>
                      </a:schemeClr>
                    </a:solidFill>
                    <a:latin typeface="Arial" panose="020B0604020202020204" pitchFamily="34" charset="0"/>
                    <a:cs typeface="Arial" panose="020B0604020202020204" pitchFamily="34" charset="0"/>
                  </a:rPr>
                  <a:t>where we have assumed </a:t>
                </a:r>
                <a14:m>
                  <m:oMath xmlns:m="http://schemas.openxmlformats.org/officeDocument/2006/math">
                    <m:r>
                      <a:rPr lang="en-GB" altLang="en-US" sz="2000" i="1" dirty="0" smtClean="0">
                        <a:solidFill>
                          <a:schemeClr val="bg1">
                            <a:lumMod val="10000"/>
                          </a:schemeClr>
                        </a:solidFill>
                        <a:latin typeface="Cambria Math" panose="02040503050406030204" pitchFamily="18" charset="0"/>
                        <a:cs typeface="Arial" panose="020B0604020202020204" pitchFamily="34" charset="0"/>
                      </a:rPr>
                      <m:t>𝑁</m:t>
                    </m:r>
                  </m:oMath>
                </a14:m>
                <a:r>
                  <a:rPr lang="en-GB" altLang="en-US" sz="2000" dirty="0">
                    <a:solidFill>
                      <a:schemeClr val="bg1">
                        <a:lumMod val="10000"/>
                      </a:schemeClr>
                    </a:solidFill>
                    <a:latin typeface="Arial" panose="020B0604020202020204" pitchFamily="34" charset="0"/>
                    <a:cs typeface="Arial" panose="020B0604020202020204" pitchFamily="34" charset="0"/>
                  </a:rPr>
                  <a:t> is even.</a:t>
                </a:r>
              </a:p>
              <a:p>
                <a:endParaRPr lang="en-GB" altLang="en-US" sz="2000" dirty="0"/>
              </a:p>
              <a:p>
                <a:pPr marL="342900" indent="-342900">
                  <a:spcBef>
                    <a:spcPct val="0"/>
                  </a:spcBef>
                  <a:buFont typeface="Arial" panose="020B0604020202020204" pitchFamily="34" charset="0"/>
                  <a:buChar char="•"/>
                </a:pPr>
                <a:r>
                  <a:rPr lang="en-GB" altLang="en-US" sz="2000" dirty="0">
                    <a:latin typeface="Arial" panose="020B0604020202020204" pitchFamily="34" charset="0"/>
                    <a:cs typeface="Arial" panose="020B0604020202020204" pitchFamily="34" charset="0"/>
                  </a:rPr>
                  <a:t>For example consider </a:t>
                </a:r>
                <a14:m>
                  <m:oMath xmlns:m="http://schemas.openxmlformats.org/officeDocument/2006/math">
                    <m:r>
                      <a:rPr lang="en-GB" altLang="en-US" sz="2000" i="1" dirty="0" smtClean="0">
                        <a:latin typeface="Cambria Math" panose="02040503050406030204" pitchFamily="18" charset="0"/>
                        <a:cs typeface="Arial" panose="020B0604020202020204" pitchFamily="34" charset="0"/>
                      </a:rPr>
                      <m:t>𝑁</m:t>
                    </m:r>
                    <m:r>
                      <a:rPr lang="en-GB" altLang="en-US" sz="2000" i="1" dirty="0" smtClean="0">
                        <a:latin typeface="Cambria Math" panose="02040503050406030204" pitchFamily="18" charset="0"/>
                        <a:cs typeface="Arial" panose="020B0604020202020204" pitchFamily="34" charset="0"/>
                      </a:rPr>
                      <m:t>=8</m:t>
                    </m:r>
                  </m:oMath>
                </a14:m>
                <a:r>
                  <a:rPr lang="en-GB" altLang="en-US" sz="2000" dirty="0">
                    <a:latin typeface="Arial" panose="020B0604020202020204" pitchFamily="34" charset="0"/>
                    <a:cs typeface="Arial" panose="020B0604020202020204" pitchFamily="34" charset="0"/>
                  </a:rPr>
                  <a:t>. Any period of the periodic line spectrum </a:t>
                </a:r>
                <a14:m>
                  <m:oMath xmlns:m="http://schemas.openxmlformats.org/officeDocument/2006/math">
                    <m:r>
                      <a:rPr lang="en-GB" altLang="en-US" sz="2000" i="1" dirty="0" smtClean="0">
                        <a:latin typeface="Cambria Math" panose="02040503050406030204" pitchFamily="18" charset="0"/>
                        <a:cs typeface="Arial" panose="020B0604020202020204" pitchFamily="34" charset="0"/>
                      </a:rPr>
                      <m:t>𝑋</m:t>
                    </m:r>
                    <m:r>
                      <a:rPr lang="en-GB" altLang="en-US" sz="2000" i="1" dirty="0" smtClean="0">
                        <a:latin typeface="Cambria Math" panose="02040503050406030204" pitchFamily="18" charset="0"/>
                        <a:cs typeface="Arial" panose="020B0604020202020204" pitchFamily="34" charset="0"/>
                      </a:rPr>
                      <m:t>[</m:t>
                    </m:r>
                    <m:r>
                      <a:rPr lang="en-GB" altLang="en-US" sz="2000" i="1" dirty="0" smtClean="0">
                        <a:latin typeface="Cambria Math" panose="02040503050406030204" pitchFamily="18" charset="0"/>
                        <a:cs typeface="Arial" panose="020B0604020202020204" pitchFamily="34" charset="0"/>
                      </a:rPr>
                      <m:t>𝑘</m:t>
                    </m:r>
                    <m:r>
                      <a:rPr lang="en-GB" altLang="en-US" sz="2000" i="1" dirty="0" smtClean="0">
                        <a:latin typeface="Cambria Math" panose="02040503050406030204" pitchFamily="18" charset="0"/>
                        <a:cs typeface="Arial" panose="020B0604020202020204" pitchFamily="34" charset="0"/>
                      </a:rPr>
                      <m:t>] </m:t>
                    </m:r>
                  </m:oMath>
                </a14:m>
                <a:r>
                  <a:rPr lang="en-GB" altLang="en-US" sz="2000" dirty="0">
                    <a:latin typeface="Arial" panose="020B0604020202020204" pitchFamily="34" charset="0"/>
                    <a:cs typeface="Arial" panose="020B0604020202020204" pitchFamily="34" charset="0"/>
                  </a:rPr>
                  <a:t>can be selected such as  </a:t>
                </a:r>
                <a14:m>
                  <m:oMath xmlns:m="http://schemas.openxmlformats.org/officeDocument/2006/math">
                    <m:r>
                      <a:rPr lang="en-GB" altLang="en-US" sz="2000" i="1" dirty="0" smtClean="0">
                        <a:latin typeface="Cambria Math" panose="02040503050406030204" pitchFamily="18" charset="0"/>
                        <a:cs typeface="Arial" panose="020B0604020202020204" pitchFamily="34" charset="0"/>
                      </a:rPr>
                      <m:t>𝑘</m:t>
                    </m:r>
                    <m:r>
                      <a:rPr lang="en-GB" altLang="en-US" sz="2000" i="1" dirty="0" smtClean="0">
                        <a:latin typeface="Cambria Math" panose="02040503050406030204" pitchFamily="18" charset="0"/>
                        <a:cs typeface="Arial" panose="020B0604020202020204" pitchFamily="34" charset="0"/>
                      </a:rPr>
                      <m:t>=[0,1,2,3,4,5,6,7] </m:t>
                    </m:r>
                  </m:oMath>
                </a14:m>
                <a:r>
                  <a:rPr lang="en-GB" altLang="en-US" sz="2000" dirty="0">
                    <a:latin typeface="Arial" panose="020B0604020202020204" pitchFamily="34" charset="0"/>
                    <a:cs typeface="Arial" panose="020B0604020202020204" pitchFamily="34" charset="0"/>
                  </a:rPr>
                  <a:t>or </a:t>
                </a:r>
                <a14:m>
                  <m:oMath xmlns:m="http://schemas.openxmlformats.org/officeDocument/2006/math">
                    <m:r>
                      <a:rPr lang="en-GB" altLang="en-US" sz="2000" i="1" dirty="0" smtClean="0">
                        <a:latin typeface="Cambria Math" panose="02040503050406030204" pitchFamily="18" charset="0"/>
                        <a:cs typeface="Arial" panose="020B0604020202020204" pitchFamily="34" charset="0"/>
                      </a:rPr>
                      <m:t>𝑘</m:t>
                    </m:r>
                    <m:r>
                      <a:rPr lang="en-GB" altLang="en-US" sz="2000" i="1" dirty="0" smtClean="0">
                        <a:latin typeface="Cambria Math" panose="02040503050406030204" pitchFamily="18" charset="0"/>
                        <a:cs typeface="Arial" panose="020B0604020202020204" pitchFamily="34" charset="0"/>
                      </a:rPr>
                      <m:t>= </m:t>
                    </m:r>
                    <m:d>
                      <m:dPr>
                        <m:begChr m:val="["/>
                        <m:endChr m:val="]"/>
                        <m:ctrlPr>
                          <a:rPr lang="en-GB" altLang="en-US" sz="2000" i="1" dirty="0" smtClean="0">
                            <a:latin typeface="Cambria Math" panose="02040503050406030204" pitchFamily="18" charset="0"/>
                            <a:cs typeface="Arial" panose="020B0604020202020204" pitchFamily="34" charset="0"/>
                          </a:rPr>
                        </m:ctrlPr>
                      </m:dPr>
                      <m:e>
                        <m:r>
                          <a:rPr lang="en-GB" altLang="en-US" sz="2000" i="1" dirty="0" smtClean="0">
                            <a:latin typeface="Cambria Math" panose="02040503050406030204" pitchFamily="18" charset="0"/>
                            <a:cs typeface="Arial" panose="020B0604020202020204" pitchFamily="34" charset="0"/>
                          </a:rPr>
                          <m:t>−3,−2,−1, 0 , 1, 2 3, 4</m:t>
                        </m:r>
                      </m:e>
                    </m:d>
                  </m:oMath>
                </a14:m>
                <a:endParaRPr lang="en-GB" altLang="en-US" sz="2000" dirty="0">
                  <a:latin typeface="Arial" panose="020B0604020202020204" pitchFamily="34" charset="0"/>
                  <a:cs typeface="Arial" panose="020B0604020202020204" pitchFamily="34" charset="0"/>
                </a:endParaRPr>
              </a:p>
              <a:p>
                <a:pPr marL="342900" indent="-342900">
                  <a:spcBef>
                    <a:spcPct val="0"/>
                  </a:spcBef>
                  <a:buFont typeface="Arial" panose="020B0604020202020204" pitchFamily="34" charset="0"/>
                  <a:buChar char="•"/>
                </a:pPr>
                <a:endParaRPr lang="en-GB" altLang="en-US" sz="2000" dirty="0">
                  <a:latin typeface="Arial" panose="020B0604020202020204" pitchFamily="34" charset="0"/>
                  <a:cs typeface="Arial" panose="020B0604020202020204" pitchFamily="34" charset="0"/>
                </a:endParaRPr>
              </a:p>
              <a:p>
                <a:pPr marL="342900" indent="-342900">
                  <a:spcBef>
                    <a:spcPct val="0"/>
                  </a:spcBef>
                  <a:buFont typeface="Arial" panose="020B0604020202020204" pitchFamily="34" charset="0"/>
                  <a:buChar char="•"/>
                </a:pPr>
                <a:r>
                  <a:rPr lang="en-GB" altLang="en-US" sz="2000" dirty="0">
                    <a:latin typeface="Arial" panose="020B0604020202020204" pitchFamily="34" charset="0"/>
                    <a:cs typeface="Arial" panose="020B0604020202020204" pitchFamily="34" charset="0"/>
                  </a:rPr>
                  <a:t>Thus for the example </a:t>
                </a:r>
                <a14:m>
                  <m:oMath xmlns:m="http://schemas.openxmlformats.org/officeDocument/2006/math">
                    <m:r>
                      <a:rPr lang="en-GB" altLang="en-US" sz="2000" i="1" dirty="0" smtClean="0">
                        <a:latin typeface="Cambria Math" panose="02040503050406030204" pitchFamily="18" charset="0"/>
                        <a:cs typeface="Arial" panose="020B0604020202020204" pitchFamily="34" charset="0"/>
                      </a:rPr>
                      <m:t>𝑁</m:t>
                    </m:r>
                    <m:r>
                      <a:rPr lang="en-GB" altLang="en-US" sz="2000" i="1" dirty="0" smtClean="0">
                        <a:latin typeface="Cambria Math" panose="02040503050406030204" pitchFamily="18" charset="0"/>
                        <a:cs typeface="Arial" panose="020B0604020202020204" pitchFamily="34" charset="0"/>
                      </a:rPr>
                      <m:t>=8 </m:t>
                    </m:r>
                  </m:oMath>
                </a14:m>
                <a:r>
                  <a:rPr lang="en-GB" altLang="en-US" sz="2000" dirty="0">
                    <a:latin typeface="Arial" panose="020B0604020202020204" pitchFamily="34" charset="0"/>
                    <a:cs typeface="Arial" panose="020B0604020202020204" pitchFamily="34" charset="0"/>
                  </a:rPr>
                  <a:t>we can now view the </a:t>
                </a:r>
                <a14:m>
                  <m:oMath xmlns:m="http://schemas.openxmlformats.org/officeDocument/2006/math">
                    <m:r>
                      <a:rPr lang="en-GB" altLang="en-US" sz="2000" i="1" dirty="0" smtClean="0">
                        <a:latin typeface="Cambria Math" panose="02040503050406030204" pitchFamily="18" charset="0"/>
                        <a:cs typeface="Arial" panose="020B0604020202020204" pitchFamily="34" charset="0"/>
                      </a:rPr>
                      <m:t>𝑘</m:t>
                    </m:r>
                  </m:oMath>
                </a14:m>
                <a:r>
                  <a:rPr lang="en-GB" altLang="en-US" sz="2000" dirty="0">
                    <a:latin typeface="Arial" panose="020B0604020202020204" pitchFamily="34" charset="0"/>
                    <a:cs typeface="Arial" panose="020B0604020202020204" pitchFamily="34" charset="0"/>
                  </a:rPr>
                  <a:t> axis (frequency) as follows</a:t>
                </a:r>
              </a:p>
              <a:p>
                <a:pPr marL="342900" indent="-342900">
                  <a:spcBef>
                    <a:spcPct val="0"/>
                  </a:spcBef>
                  <a:buFont typeface="Arial" panose="020B0604020202020204" pitchFamily="34" charset="0"/>
                  <a:buChar char="•"/>
                </a:pPr>
                <a:endParaRPr lang="en-GB" altLang="en-US" sz="2000" dirty="0">
                  <a:latin typeface="Arial" panose="020B0604020202020204" pitchFamily="34" charset="0"/>
                  <a:cs typeface="Arial" panose="020B0604020202020204" pitchFamily="34" charset="0"/>
                </a:endParaRPr>
              </a:p>
              <a:p>
                <a:pPr algn="ctr">
                  <a:spcBef>
                    <a:spcPct val="0"/>
                  </a:spcBef>
                </a:pPr>
                <a:endParaRPr lang="en-GB" altLang="en-US" sz="2000" dirty="0">
                  <a:latin typeface="Arial" panose="020B0604020202020204" pitchFamily="34" charset="0"/>
                  <a:cs typeface="Arial" panose="020B0604020202020204" pitchFamily="34" charset="0"/>
                </a:endParaRPr>
              </a:p>
              <a:p>
                <a:pPr algn="ctr">
                  <a:spcBef>
                    <a:spcPct val="0"/>
                  </a:spcBef>
                </a:pPr>
                <a:r>
                  <a:rPr lang="en-GB" altLang="en-US" sz="2000" dirty="0">
                    <a:latin typeface="Arial" panose="020B0604020202020204" pitchFamily="34" charset="0"/>
                    <a:cs typeface="Arial" panose="020B0604020202020204" pitchFamily="34" charset="0"/>
                  </a:rPr>
                  <a:t>        ... </a:t>
                </a:r>
                <a14:m>
                  <m:oMath xmlns:m="http://schemas.openxmlformats.org/officeDocument/2006/math">
                    <m:r>
                      <a:rPr lang="en-GB" altLang="en-US" sz="2000" i="1" dirty="0" smtClean="0">
                        <a:latin typeface="Cambria Math" panose="02040503050406030204" pitchFamily="18" charset="0"/>
                        <a:cs typeface="Arial" panose="020B0604020202020204" pitchFamily="34" charset="0"/>
                      </a:rPr>
                      <m:t>−3,−2,−1, 0 , 1, 2 3, 4 , −3,−2,−1, </m:t>
                    </m:r>
                    <m:r>
                      <a:rPr lang="en-GB" altLang="en-US" sz="2000" b="1" i="1" dirty="0">
                        <a:latin typeface="Cambria Math" panose="02040503050406030204" pitchFamily="18" charset="0"/>
                        <a:cs typeface="Arial" panose="020B0604020202020204" pitchFamily="34" charset="0"/>
                      </a:rPr>
                      <m:t>𝟎</m:t>
                    </m:r>
                    <m:r>
                      <a:rPr lang="en-GB" altLang="en-US" sz="2000" b="1" i="1" dirty="0">
                        <a:latin typeface="Cambria Math" panose="02040503050406030204" pitchFamily="18" charset="0"/>
                        <a:cs typeface="Arial" panose="020B0604020202020204" pitchFamily="34" charset="0"/>
                      </a:rPr>
                      <m:t> , </m:t>
                    </m:r>
                    <m:r>
                      <a:rPr lang="en-GB" altLang="en-US" sz="2000" b="1" i="1" dirty="0">
                        <a:latin typeface="Cambria Math" panose="02040503050406030204" pitchFamily="18" charset="0"/>
                        <a:cs typeface="Arial" panose="020B0604020202020204" pitchFamily="34" charset="0"/>
                      </a:rPr>
                      <m:t>𝟏</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𝟐</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𝟑</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𝟒</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𝟑</m:t>
                    </m:r>
                    <m:r>
                      <a:rPr lang="en-GB" altLang="en-US" sz="2000" b="1" i="1" dirty="0">
                        <a:latin typeface="Cambria Math" panose="02040503050406030204" pitchFamily="18" charset="0"/>
                        <a:cs typeface="Arial" panose="020B0604020202020204" pitchFamily="34" charset="0"/>
                      </a:rPr>
                      <m:t>,−</m:t>
                    </m:r>
                    <m:r>
                      <a:rPr lang="en-GB" altLang="en-US" sz="2000" b="1" i="1" dirty="0">
                        <a:latin typeface="Cambria Math" panose="02040503050406030204" pitchFamily="18" charset="0"/>
                        <a:cs typeface="Arial" panose="020B0604020202020204" pitchFamily="34" charset="0"/>
                      </a:rPr>
                      <m:t>𝟐</m:t>
                    </m:r>
                    <m:r>
                      <a:rPr lang="en-GB" altLang="en-US" sz="2000" b="1" i="1" dirty="0">
                        <a:latin typeface="Cambria Math" panose="02040503050406030204" pitchFamily="18" charset="0"/>
                        <a:cs typeface="Arial" panose="020B0604020202020204" pitchFamily="34" charset="0"/>
                      </a:rPr>
                      <m:t>,−</m:t>
                    </m:r>
                    <m:r>
                      <a:rPr lang="en-GB" altLang="en-US" sz="2000" b="1" i="1" dirty="0">
                        <a:latin typeface="Cambria Math" panose="02040503050406030204" pitchFamily="18" charset="0"/>
                        <a:cs typeface="Arial" panose="020B0604020202020204" pitchFamily="34" charset="0"/>
                      </a:rPr>
                      <m:t>𝟏</m:t>
                    </m:r>
                    <m:r>
                      <a:rPr lang="en-GB" altLang="en-US" sz="2000" i="1" dirty="0">
                        <a:latin typeface="Cambria Math" panose="02040503050406030204" pitchFamily="18" charset="0"/>
                        <a:cs typeface="Arial" panose="020B0604020202020204" pitchFamily="34" charset="0"/>
                      </a:rPr>
                      <m:t>, 0 , 1, 2 3, 4 </m:t>
                    </m:r>
                  </m:oMath>
                </a14:m>
                <a:r>
                  <a:rPr lang="en-GB" altLang="en-US" sz="2000" dirty="0">
                    <a:latin typeface="Arial" panose="020B0604020202020204" pitchFamily="34" charset="0"/>
                    <a:cs typeface="Arial" panose="020B0604020202020204" pitchFamily="34" charset="0"/>
                  </a:rPr>
                  <a:t>...</a:t>
                </a:r>
              </a:p>
              <a:p>
                <a:pPr algn="ctr">
                  <a:spcBef>
                    <a:spcPct val="0"/>
                  </a:spcBef>
                </a:pPr>
                <a:endParaRPr lang="en-GB" altLang="en-US" sz="2000" dirty="0">
                  <a:latin typeface="Arial" panose="020B0604020202020204" pitchFamily="34" charset="0"/>
                  <a:cs typeface="Arial" panose="020B0604020202020204" pitchFamily="34" charset="0"/>
                </a:endParaRPr>
              </a:p>
              <a:p>
                <a:pPr algn="ctr">
                  <a:spcBef>
                    <a:spcPct val="0"/>
                  </a:spcBef>
                </a:pPr>
                <a:r>
                  <a:rPr lang="en-GB" altLang="en-US" sz="2000" dirty="0">
                    <a:latin typeface="Arial" panose="020B0604020202020204" pitchFamily="34" charset="0"/>
                    <a:cs typeface="Arial" panose="020B0604020202020204" pitchFamily="34" charset="0"/>
                  </a:rPr>
                  <a:t>       Or</a:t>
                </a:r>
              </a:p>
              <a:p>
                <a:pPr algn="ctr">
                  <a:spcBef>
                    <a:spcPct val="0"/>
                  </a:spcBef>
                </a:pPr>
                <a:endParaRPr lang="en-GB" altLang="en-US" sz="2000" dirty="0">
                  <a:latin typeface="Arial" panose="020B0604020202020204" pitchFamily="34" charset="0"/>
                  <a:cs typeface="Arial" panose="020B0604020202020204" pitchFamily="34" charset="0"/>
                </a:endParaRPr>
              </a:p>
              <a:p>
                <a:pPr algn="ctr">
                  <a:spcBef>
                    <a:spcPct val="0"/>
                  </a:spcBef>
                </a:pPr>
                <a:r>
                  <a:rPr lang="en-GB" altLang="en-US" sz="2000" dirty="0">
                    <a:latin typeface="Arial" panose="020B0604020202020204" pitchFamily="34" charset="0"/>
                    <a:cs typeface="Arial" panose="020B0604020202020204" pitchFamily="34" charset="0"/>
                  </a:rPr>
                  <a:t>        ... </a:t>
                </a:r>
                <a14:m>
                  <m:oMath xmlns:m="http://schemas.openxmlformats.org/officeDocument/2006/math">
                    <m:r>
                      <a:rPr lang="en-GB" altLang="en-US" sz="2000" i="1" dirty="0" smtClean="0">
                        <a:latin typeface="Cambria Math" panose="02040503050406030204" pitchFamily="18" charset="0"/>
                        <a:cs typeface="Arial" panose="020B0604020202020204" pitchFamily="34" charset="0"/>
                      </a:rPr>
                      <m:t>5, </m:t>
                    </m:r>
                    <m:r>
                      <a:rPr lang="en-GB" altLang="en-US" sz="2000" i="1" dirty="0">
                        <a:latin typeface="Cambria Math" panose="02040503050406030204" pitchFamily="18" charset="0"/>
                        <a:cs typeface="Arial" panose="020B0604020202020204" pitchFamily="34" charset="0"/>
                      </a:rPr>
                      <m:t>6, 7, 0 , 1, 2 3, 4 ,  5, 6,  7, </m:t>
                    </m:r>
                    <m:r>
                      <a:rPr lang="en-GB" altLang="en-US" sz="2000" b="1" i="1" dirty="0">
                        <a:latin typeface="Cambria Math" panose="02040503050406030204" pitchFamily="18" charset="0"/>
                        <a:cs typeface="Arial" panose="020B0604020202020204" pitchFamily="34" charset="0"/>
                      </a:rPr>
                      <m:t>𝟎</m:t>
                    </m:r>
                    <m:r>
                      <a:rPr lang="en-GB" altLang="en-US" sz="2000" b="1" i="1" dirty="0">
                        <a:latin typeface="Cambria Math" panose="02040503050406030204" pitchFamily="18" charset="0"/>
                        <a:cs typeface="Arial" panose="020B0604020202020204" pitchFamily="34" charset="0"/>
                      </a:rPr>
                      <m:t> , </m:t>
                    </m:r>
                    <m:r>
                      <a:rPr lang="en-GB" altLang="en-US" sz="2000" b="1" i="1" dirty="0">
                        <a:latin typeface="Cambria Math" panose="02040503050406030204" pitchFamily="18" charset="0"/>
                        <a:cs typeface="Arial" panose="020B0604020202020204" pitchFamily="34" charset="0"/>
                      </a:rPr>
                      <m:t>𝟏</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𝟐</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𝟑</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𝟒</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𝟓</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𝟔</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𝟕</m:t>
                    </m:r>
                    <m:r>
                      <a:rPr lang="en-GB" altLang="en-US" sz="2000" i="1" dirty="0">
                        <a:latin typeface="Cambria Math" panose="02040503050406030204" pitchFamily="18" charset="0"/>
                        <a:cs typeface="Arial" panose="020B0604020202020204" pitchFamily="34" charset="0"/>
                      </a:rPr>
                      <m:t>, 0 , 1, 2 3, 4 </m:t>
                    </m:r>
                  </m:oMath>
                </a14:m>
                <a:r>
                  <a:rPr lang="en-GB" altLang="en-US" sz="2000" dirty="0">
                    <a:latin typeface="Arial" panose="020B0604020202020204" pitchFamily="34" charset="0"/>
                    <a:cs typeface="Arial" panose="020B0604020202020204" pitchFamily="34" charset="0"/>
                  </a:rPr>
                  <a:t>…</a:t>
                </a:r>
                <a:endParaRPr lang="en-GB" altLang="en-US" sz="2000" dirty="0"/>
              </a:p>
              <a:p>
                <a:pPr>
                  <a:spcBef>
                    <a:spcPct val="0"/>
                  </a:spcBef>
                </a:pPr>
                <a:endParaRPr lang="en-GB" altLang="en-US" b="1" dirty="0">
                  <a:solidFill>
                    <a:srgbClr val="FF0000"/>
                  </a:solidFill>
                  <a:latin typeface="Arial" panose="020B0604020202020204" pitchFamily="34" charset="0"/>
                  <a:cs typeface="Arial" panose="020B0604020202020204" pitchFamily="34" charset="0"/>
                </a:endParaRPr>
              </a:p>
            </p:txBody>
          </p:sp>
        </mc:Choice>
        <mc:Fallback xmlns="">
          <p:sp>
            <p:nvSpPr>
              <p:cNvPr id="9" name="Rectangle 8">
                <a:extLst>
                  <a:ext uri="{FF2B5EF4-FFF2-40B4-BE49-F238E27FC236}">
                    <a16:creationId xmlns:a16="http://schemas.microsoft.com/office/drawing/2014/main" id="{0AA67A82-C637-3546-A067-0952E5782409}"/>
                  </a:ext>
                </a:extLst>
              </p:cNvPr>
              <p:cNvSpPr>
                <a:spLocks noRot="1" noChangeAspect="1" noMove="1" noResize="1" noEditPoints="1" noAdjustHandles="1" noChangeArrowheads="1" noChangeShapeType="1" noTextEdit="1"/>
              </p:cNvSpPr>
              <p:nvPr/>
            </p:nvSpPr>
            <p:spPr>
              <a:xfrm>
                <a:off x="1093929" y="1481574"/>
                <a:ext cx="10830339" cy="4985980"/>
              </a:xfrm>
              <a:prstGeom prst="rect">
                <a:avLst/>
              </a:prstGeom>
              <a:blipFill>
                <a:blip r:embed="rId2"/>
                <a:stretch>
                  <a:fillRect l="-351" t="-50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0DFC3EA-1F0F-9C4E-A4FA-F7448CCDFE00}"/>
              </a:ext>
            </a:extLst>
          </p:cNvPr>
          <p:cNvSpPr/>
          <p:nvPr/>
        </p:nvSpPr>
        <p:spPr>
          <a:xfrm>
            <a:off x="5585254" y="4522573"/>
            <a:ext cx="2520778" cy="40777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2573C3-7E9E-BA44-A286-C12D41CF38C5}"/>
              </a:ext>
            </a:extLst>
          </p:cNvPr>
          <p:cNvSpPr/>
          <p:nvPr/>
        </p:nvSpPr>
        <p:spPr>
          <a:xfrm>
            <a:off x="4403124" y="5717060"/>
            <a:ext cx="2108888" cy="40777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08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11</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Negative Frequencies</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AA67A82-C637-3546-A067-0952E5782409}"/>
                  </a:ext>
                </a:extLst>
              </p:cNvPr>
              <p:cNvSpPr/>
              <p:nvPr/>
            </p:nvSpPr>
            <p:spPr>
              <a:xfrm>
                <a:off x="1093928" y="726317"/>
                <a:ext cx="10830339" cy="2523768"/>
              </a:xfrm>
              <a:prstGeom prst="rect">
                <a:avLst/>
              </a:prstGeom>
            </p:spPr>
            <p:txBody>
              <a:bodyPr wrap="square">
                <a:spAutoFit/>
              </a:bodyPr>
              <a:lstStyle/>
              <a:p>
                <a:pPr marL="342900" indent="-342900">
                  <a:spcBef>
                    <a:spcPct val="0"/>
                  </a:spcBef>
                  <a:buFont typeface="Arial" panose="020B0604020202020204" pitchFamily="34" charset="0"/>
                  <a:buChar char="•"/>
                </a:pPr>
                <a:endParaRPr lang="en-GB" altLang="en-US" sz="2000" dirty="0">
                  <a:latin typeface="Arial" panose="020B0604020202020204" pitchFamily="34" charset="0"/>
                  <a:cs typeface="Arial" panose="020B0604020202020204" pitchFamily="34" charset="0"/>
                </a:endParaRPr>
              </a:p>
              <a:p>
                <a:pPr algn="ctr">
                  <a:spcBef>
                    <a:spcPct val="0"/>
                  </a:spcBef>
                </a:pPr>
                <a:endParaRPr lang="en-GB" altLang="en-US" sz="2000" dirty="0">
                  <a:latin typeface="Arial" panose="020B0604020202020204" pitchFamily="34" charset="0"/>
                  <a:cs typeface="Arial" panose="020B0604020202020204" pitchFamily="34" charset="0"/>
                </a:endParaRPr>
              </a:p>
              <a:p>
                <a:pPr algn="ctr">
                  <a:spcBef>
                    <a:spcPct val="0"/>
                  </a:spcBef>
                </a:pPr>
                <a:r>
                  <a:rPr lang="en-GB" altLang="en-US" sz="2000" dirty="0">
                    <a:latin typeface="Arial" panose="020B0604020202020204" pitchFamily="34" charset="0"/>
                    <a:cs typeface="Arial" panose="020B0604020202020204" pitchFamily="34" charset="0"/>
                  </a:rPr>
                  <a:t>        ... </a:t>
                </a:r>
                <a14:m>
                  <m:oMath xmlns:m="http://schemas.openxmlformats.org/officeDocument/2006/math">
                    <m:r>
                      <a:rPr lang="en-GB" altLang="en-US" sz="2000" i="1" dirty="0" smtClean="0">
                        <a:latin typeface="Cambria Math" panose="02040503050406030204" pitchFamily="18" charset="0"/>
                        <a:cs typeface="Arial" panose="020B0604020202020204" pitchFamily="34" charset="0"/>
                      </a:rPr>
                      <m:t>−3,−2,−1, 0 , 1, 2 3, 4 , −3,−2,−1, </m:t>
                    </m:r>
                    <m:r>
                      <a:rPr lang="en-GB" altLang="en-US" sz="2000" b="1" i="1" dirty="0">
                        <a:latin typeface="Cambria Math" panose="02040503050406030204" pitchFamily="18" charset="0"/>
                        <a:cs typeface="Arial" panose="020B0604020202020204" pitchFamily="34" charset="0"/>
                      </a:rPr>
                      <m:t>𝟎</m:t>
                    </m:r>
                    <m:r>
                      <a:rPr lang="en-GB" altLang="en-US" sz="2000" b="1" i="1" dirty="0">
                        <a:latin typeface="Cambria Math" panose="02040503050406030204" pitchFamily="18" charset="0"/>
                        <a:cs typeface="Arial" panose="020B0604020202020204" pitchFamily="34" charset="0"/>
                      </a:rPr>
                      <m:t> , </m:t>
                    </m:r>
                    <m:r>
                      <a:rPr lang="en-GB" altLang="en-US" sz="2000" b="1" i="1" dirty="0">
                        <a:latin typeface="Cambria Math" panose="02040503050406030204" pitchFamily="18" charset="0"/>
                        <a:cs typeface="Arial" panose="020B0604020202020204" pitchFamily="34" charset="0"/>
                      </a:rPr>
                      <m:t>𝟏</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𝟐</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𝟑</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𝟒</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𝟑</m:t>
                    </m:r>
                    <m:r>
                      <a:rPr lang="en-GB" altLang="en-US" sz="2000" b="1" i="1" dirty="0">
                        <a:latin typeface="Cambria Math" panose="02040503050406030204" pitchFamily="18" charset="0"/>
                        <a:cs typeface="Arial" panose="020B0604020202020204" pitchFamily="34" charset="0"/>
                      </a:rPr>
                      <m:t>,−</m:t>
                    </m:r>
                    <m:r>
                      <a:rPr lang="en-GB" altLang="en-US" sz="2000" b="1" i="1" dirty="0">
                        <a:latin typeface="Cambria Math" panose="02040503050406030204" pitchFamily="18" charset="0"/>
                        <a:cs typeface="Arial" panose="020B0604020202020204" pitchFamily="34" charset="0"/>
                      </a:rPr>
                      <m:t>𝟐</m:t>
                    </m:r>
                    <m:r>
                      <a:rPr lang="en-GB" altLang="en-US" sz="2000" b="1" i="1" dirty="0">
                        <a:latin typeface="Cambria Math" panose="02040503050406030204" pitchFamily="18" charset="0"/>
                        <a:cs typeface="Arial" panose="020B0604020202020204" pitchFamily="34" charset="0"/>
                      </a:rPr>
                      <m:t>,−</m:t>
                    </m:r>
                    <m:r>
                      <a:rPr lang="en-GB" altLang="en-US" sz="2000" b="1" i="1" dirty="0">
                        <a:latin typeface="Cambria Math" panose="02040503050406030204" pitchFamily="18" charset="0"/>
                        <a:cs typeface="Arial" panose="020B0604020202020204" pitchFamily="34" charset="0"/>
                      </a:rPr>
                      <m:t>𝟏</m:t>
                    </m:r>
                    <m:r>
                      <a:rPr lang="en-GB" altLang="en-US" sz="2000" i="1" dirty="0">
                        <a:latin typeface="Cambria Math" panose="02040503050406030204" pitchFamily="18" charset="0"/>
                        <a:cs typeface="Arial" panose="020B0604020202020204" pitchFamily="34" charset="0"/>
                      </a:rPr>
                      <m:t>, 0 , 1, 2 3, 4 </m:t>
                    </m:r>
                  </m:oMath>
                </a14:m>
                <a:r>
                  <a:rPr lang="en-GB" altLang="en-US" sz="2000" dirty="0">
                    <a:latin typeface="Arial" panose="020B0604020202020204" pitchFamily="34" charset="0"/>
                    <a:cs typeface="Arial" panose="020B0604020202020204" pitchFamily="34" charset="0"/>
                  </a:rPr>
                  <a:t>...</a:t>
                </a:r>
              </a:p>
              <a:p>
                <a:pPr algn="ctr">
                  <a:spcBef>
                    <a:spcPct val="0"/>
                  </a:spcBef>
                </a:pPr>
                <a:endParaRPr lang="en-GB" altLang="en-US" sz="2000" dirty="0">
                  <a:latin typeface="Arial" panose="020B0604020202020204" pitchFamily="34" charset="0"/>
                  <a:cs typeface="Arial" panose="020B0604020202020204" pitchFamily="34" charset="0"/>
                </a:endParaRPr>
              </a:p>
              <a:p>
                <a:pPr algn="ctr">
                  <a:spcBef>
                    <a:spcPct val="0"/>
                  </a:spcBef>
                </a:pPr>
                <a:r>
                  <a:rPr lang="en-GB" altLang="en-US" sz="2000" dirty="0">
                    <a:latin typeface="Arial" panose="020B0604020202020204" pitchFamily="34" charset="0"/>
                    <a:cs typeface="Arial" panose="020B0604020202020204" pitchFamily="34" charset="0"/>
                  </a:rPr>
                  <a:t>       Or</a:t>
                </a:r>
              </a:p>
              <a:p>
                <a:pPr algn="ctr">
                  <a:spcBef>
                    <a:spcPct val="0"/>
                  </a:spcBef>
                </a:pPr>
                <a:endParaRPr lang="en-GB" altLang="en-US" sz="2000" dirty="0">
                  <a:latin typeface="Arial" panose="020B0604020202020204" pitchFamily="34" charset="0"/>
                  <a:cs typeface="Arial" panose="020B0604020202020204" pitchFamily="34" charset="0"/>
                </a:endParaRPr>
              </a:p>
              <a:p>
                <a:pPr algn="ctr">
                  <a:spcBef>
                    <a:spcPct val="0"/>
                  </a:spcBef>
                </a:pPr>
                <a:r>
                  <a:rPr lang="en-GB" altLang="en-US" sz="2000" dirty="0">
                    <a:latin typeface="Arial" panose="020B0604020202020204" pitchFamily="34" charset="0"/>
                    <a:cs typeface="Arial" panose="020B0604020202020204" pitchFamily="34" charset="0"/>
                  </a:rPr>
                  <a:t>        ... </a:t>
                </a:r>
                <a14:m>
                  <m:oMath xmlns:m="http://schemas.openxmlformats.org/officeDocument/2006/math">
                    <m:r>
                      <a:rPr lang="en-GB" altLang="en-US" sz="2000" i="1" dirty="0" smtClean="0">
                        <a:latin typeface="Cambria Math" panose="02040503050406030204" pitchFamily="18" charset="0"/>
                        <a:cs typeface="Arial" panose="020B0604020202020204" pitchFamily="34" charset="0"/>
                      </a:rPr>
                      <m:t>5, </m:t>
                    </m:r>
                    <m:r>
                      <a:rPr lang="en-GB" altLang="en-US" sz="2000" i="1" dirty="0">
                        <a:latin typeface="Cambria Math" panose="02040503050406030204" pitchFamily="18" charset="0"/>
                        <a:cs typeface="Arial" panose="020B0604020202020204" pitchFamily="34" charset="0"/>
                      </a:rPr>
                      <m:t>6, 7, 0 , 1, 2 3, 4 ,  5, 6,  7, </m:t>
                    </m:r>
                    <m:r>
                      <a:rPr lang="en-GB" altLang="en-US" sz="2000" b="1" i="1" dirty="0">
                        <a:latin typeface="Cambria Math" panose="02040503050406030204" pitchFamily="18" charset="0"/>
                        <a:cs typeface="Arial" panose="020B0604020202020204" pitchFamily="34" charset="0"/>
                      </a:rPr>
                      <m:t>𝟎</m:t>
                    </m:r>
                    <m:r>
                      <a:rPr lang="en-GB" altLang="en-US" sz="2000" b="1" i="1" dirty="0">
                        <a:latin typeface="Cambria Math" panose="02040503050406030204" pitchFamily="18" charset="0"/>
                        <a:cs typeface="Arial" panose="020B0604020202020204" pitchFamily="34" charset="0"/>
                      </a:rPr>
                      <m:t> , </m:t>
                    </m:r>
                    <m:r>
                      <a:rPr lang="en-GB" altLang="en-US" sz="2000" b="1" i="1" dirty="0">
                        <a:latin typeface="Cambria Math" panose="02040503050406030204" pitchFamily="18" charset="0"/>
                        <a:cs typeface="Arial" panose="020B0604020202020204" pitchFamily="34" charset="0"/>
                      </a:rPr>
                      <m:t>𝟏</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𝟐</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𝟑</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𝟒</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𝟓</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𝟔</m:t>
                    </m:r>
                    <m:r>
                      <a:rPr lang="en-GB" altLang="en-US" sz="2000" b="1" i="1" dirty="0">
                        <a:latin typeface="Cambria Math" panose="02040503050406030204" pitchFamily="18" charset="0"/>
                        <a:cs typeface="Arial" panose="020B0604020202020204" pitchFamily="34" charset="0"/>
                      </a:rPr>
                      <m:t>,  </m:t>
                    </m:r>
                    <m:r>
                      <a:rPr lang="en-GB" altLang="en-US" sz="2000" b="1" i="1" dirty="0">
                        <a:latin typeface="Cambria Math" panose="02040503050406030204" pitchFamily="18" charset="0"/>
                        <a:cs typeface="Arial" panose="020B0604020202020204" pitchFamily="34" charset="0"/>
                      </a:rPr>
                      <m:t>𝟕</m:t>
                    </m:r>
                    <m:r>
                      <a:rPr lang="en-GB" altLang="en-US" sz="2000" i="1" dirty="0">
                        <a:latin typeface="Cambria Math" panose="02040503050406030204" pitchFamily="18" charset="0"/>
                        <a:cs typeface="Arial" panose="020B0604020202020204" pitchFamily="34" charset="0"/>
                      </a:rPr>
                      <m:t>, 0 , 1, 2 3, 4 </m:t>
                    </m:r>
                  </m:oMath>
                </a14:m>
                <a:r>
                  <a:rPr lang="en-GB" altLang="en-US" sz="2000" dirty="0">
                    <a:latin typeface="Arial" panose="020B0604020202020204" pitchFamily="34" charset="0"/>
                    <a:cs typeface="Arial" panose="020B0604020202020204" pitchFamily="34" charset="0"/>
                  </a:rPr>
                  <a:t>…</a:t>
                </a:r>
                <a:endParaRPr lang="en-GB" altLang="en-US" sz="2000" dirty="0"/>
              </a:p>
              <a:p>
                <a:pPr>
                  <a:spcBef>
                    <a:spcPct val="0"/>
                  </a:spcBef>
                </a:pPr>
                <a:endParaRPr lang="en-GB" altLang="en-US" b="1" dirty="0">
                  <a:solidFill>
                    <a:srgbClr val="FF0000"/>
                  </a:solidFill>
                  <a:latin typeface="Arial" panose="020B0604020202020204" pitchFamily="34" charset="0"/>
                  <a:cs typeface="Arial" panose="020B0604020202020204" pitchFamily="34" charset="0"/>
                </a:endParaRPr>
              </a:p>
            </p:txBody>
          </p:sp>
        </mc:Choice>
        <mc:Fallback xmlns="">
          <p:sp>
            <p:nvSpPr>
              <p:cNvPr id="9" name="Rectangle 8">
                <a:extLst>
                  <a:ext uri="{FF2B5EF4-FFF2-40B4-BE49-F238E27FC236}">
                    <a16:creationId xmlns:a16="http://schemas.microsoft.com/office/drawing/2014/main" id="{0AA67A82-C637-3546-A067-0952E5782409}"/>
                  </a:ext>
                </a:extLst>
              </p:cNvPr>
              <p:cNvSpPr>
                <a:spLocks noRot="1" noChangeAspect="1" noMove="1" noResize="1" noEditPoints="1" noAdjustHandles="1" noChangeArrowheads="1" noChangeShapeType="1" noTextEdit="1"/>
              </p:cNvSpPr>
              <p:nvPr/>
            </p:nvSpPr>
            <p:spPr>
              <a:xfrm>
                <a:off x="1093928" y="726317"/>
                <a:ext cx="10830339" cy="2523768"/>
              </a:xfrm>
              <a:prstGeom prst="rect">
                <a:avLst/>
              </a:prstGeom>
              <a:blipFill>
                <a:blip r:embed="rId2"/>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0DFC3EA-1F0F-9C4E-A4FA-F7448CCDFE00}"/>
              </a:ext>
            </a:extLst>
          </p:cNvPr>
          <p:cNvSpPr/>
          <p:nvPr/>
        </p:nvSpPr>
        <p:spPr>
          <a:xfrm>
            <a:off x="5548184" y="1333293"/>
            <a:ext cx="2520778" cy="40777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2573C3-7E9E-BA44-A286-C12D41CF38C5}"/>
              </a:ext>
            </a:extLst>
          </p:cNvPr>
          <p:cNvSpPr/>
          <p:nvPr/>
        </p:nvSpPr>
        <p:spPr>
          <a:xfrm>
            <a:off x="4409652" y="2557761"/>
            <a:ext cx="2108888" cy="40777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F15FF5A-01A2-3446-9D4F-38C94EFE0977}"/>
                  </a:ext>
                </a:extLst>
              </p:cNvPr>
              <p:cNvSpPr/>
              <p:nvPr/>
            </p:nvSpPr>
            <p:spPr>
              <a:xfrm>
                <a:off x="1093928" y="4017353"/>
                <a:ext cx="11098072" cy="2246769"/>
              </a:xfrm>
              <a:prstGeom prst="rect">
                <a:avLst/>
              </a:prstGeom>
            </p:spPr>
            <p:txBody>
              <a:bodyPr wrap="square">
                <a:spAutoFit/>
              </a:bodyPr>
              <a:lstStyle/>
              <a:p>
                <a:pPr>
                  <a:spcBef>
                    <a:spcPct val="0"/>
                  </a:spcBef>
                </a:pPr>
                <a:r>
                  <a:rPr lang="en-GB" altLang="en-US" sz="2000" dirty="0">
                    <a:latin typeface="Arial" panose="020B0604020202020204" pitchFamily="34" charset="0"/>
                    <a:cs typeface="Arial" panose="020B0604020202020204" pitchFamily="34" charset="0"/>
                  </a:rPr>
                  <a:t>Equating these two equivalent representations we conclude that </a:t>
                </a:r>
              </a:p>
              <a:p>
                <a:pPr>
                  <a:spcBef>
                    <a:spcPct val="0"/>
                  </a:spcBef>
                </a:pPr>
                <a:endParaRPr lang="en-GB" altLang="en-US" sz="2000" dirty="0">
                  <a:latin typeface="Arial" panose="020B0604020202020204" pitchFamily="34" charset="0"/>
                  <a:cs typeface="Arial" panose="020B0604020202020204" pitchFamily="34" charset="0"/>
                </a:endParaRPr>
              </a:p>
              <a:p>
                <a:pPr>
                  <a:spcBef>
                    <a:spcPct val="0"/>
                  </a:spcBef>
                </a:pPr>
                <a14:m>
                  <m:oMath xmlns:m="http://schemas.openxmlformats.org/officeDocument/2006/math">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𝒌</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 = −</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𝟏</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 </m:t>
                    </m:r>
                  </m:oMath>
                </a14:m>
                <a:r>
                  <a:rPr lang="en-GB" altLang="en-US" sz="2000" b="1" dirty="0">
                    <a:solidFill>
                      <a:schemeClr val="accent4">
                        <a:lumMod val="75000"/>
                        <a:lumOff val="25000"/>
                      </a:schemeClr>
                    </a:solidFill>
                    <a:latin typeface="Arial" panose="020B0604020202020204" pitchFamily="34" charset="0"/>
                    <a:cs typeface="Arial" panose="020B0604020202020204" pitchFamily="34" charset="0"/>
                  </a:rPr>
                  <a:t>and </a:t>
                </a:r>
                <a14:m>
                  <m:oMath xmlns:m="http://schemas.openxmlformats.org/officeDocument/2006/math">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𝟕</m:t>
                    </m:r>
                  </m:oMath>
                </a14:m>
                <a:r>
                  <a:rPr lang="en-GB" altLang="en-US" sz="2000" b="1" dirty="0">
                    <a:solidFill>
                      <a:schemeClr val="accent4">
                        <a:lumMod val="75000"/>
                        <a:lumOff val="25000"/>
                      </a:schemeClr>
                    </a:solidFill>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are identical and represent a </a:t>
                </a:r>
                <a:r>
                  <a:rPr lang="en-GB" altLang="en-US" sz="2000" b="1" dirty="0">
                    <a:solidFill>
                      <a:schemeClr val="accent4">
                        <a:lumMod val="75000"/>
                        <a:lumOff val="25000"/>
                      </a:schemeClr>
                    </a:solidFill>
                    <a:latin typeface="Arial" panose="020B0604020202020204" pitchFamily="34" charset="0"/>
                    <a:cs typeface="Arial" panose="020B0604020202020204" pitchFamily="34" charset="0"/>
                  </a:rPr>
                  <a:t>1st harmonic component at frequency  </a:t>
                </a:r>
                <a14:m>
                  <m:oMath xmlns:m="http://schemas.openxmlformats.org/officeDocument/2006/math">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 </m:t>
                    </m:r>
                    <m:r>
                      <a:rPr lang="en-GB" altLang="en-US" sz="2000" b="1" i="0" dirty="0">
                        <a:solidFill>
                          <a:schemeClr val="accent4">
                            <a:lumMod val="75000"/>
                            <a:lumOff val="25000"/>
                          </a:schemeClr>
                        </a:solidFill>
                        <a:latin typeface="Cambria Math" panose="02040503050406030204" pitchFamily="18" charset="0"/>
                        <a:cs typeface="Arial" panose="020B0604020202020204" pitchFamily="34" charset="0"/>
                      </a:rPr>
                      <m:t>𝛀</m:t>
                    </m:r>
                    <m:r>
                      <a:rPr lang="en-GB" altLang="en-US" sz="2000" b="1" i="1" baseline="-25000" dirty="0">
                        <a:solidFill>
                          <a:schemeClr val="accent4">
                            <a:lumMod val="75000"/>
                            <a:lumOff val="25000"/>
                          </a:schemeClr>
                        </a:solidFill>
                        <a:latin typeface="Cambria Math" panose="02040503050406030204" pitchFamily="18" charset="0"/>
                        <a:cs typeface="Arial" panose="020B0604020202020204" pitchFamily="34" charset="0"/>
                      </a:rPr>
                      <m:t>𝟎</m:t>
                    </m:r>
                  </m:oMath>
                </a14:m>
                <a:endParaRPr lang="en-GB" altLang="en-US" sz="2000" b="1" dirty="0">
                  <a:solidFill>
                    <a:schemeClr val="accent4">
                      <a:lumMod val="75000"/>
                      <a:lumOff val="25000"/>
                    </a:schemeClr>
                  </a:solidFill>
                  <a:latin typeface="Arial" panose="020B0604020202020204" pitchFamily="34" charset="0"/>
                  <a:cs typeface="Arial" panose="020B0604020202020204" pitchFamily="34" charset="0"/>
                </a:endParaRPr>
              </a:p>
              <a:p>
                <a:pPr>
                  <a:spcBef>
                    <a:spcPct val="0"/>
                  </a:spcBef>
                </a:pPr>
                <a14:m>
                  <m:oMath xmlns:m="http://schemas.openxmlformats.org/officeDocument/2006/math">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𝒌</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 = −</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𝟐</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 </m:t>
                    </m:r>
                  </m:oMath>
                </a14:m>
                <a:r>
                  <a:rPr lang="en-GB" altLang="en-US" sz="2000" b="1" dirty="0">
                    <a:solidFill>
                      <a:schemeClr val="accent4">
                        <a:lumMod val="75000"/>
                        <a:lumOff val="25000"/>
                      </a:schemeClr>
                    </a:solidFill>
                    <a:latin typeface="Arial" panose="020B0604020202020204" pitchFamily="34" charset="0"/>
                    <a:cs typeface="Arial" panose="020B0604020202020204" pitchFamily="34" charset="0"/>
                  </a:rPr>
                  <a:t>and </a:t>
                </a:r>
                <a14:m>
                  <m:oMath xmlns:m="http://schemas.openxmlformats.org/officeDocument/2006/math">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𝟔</m:t>
                    </m:r>
                  </m:oMath>
                </a14:m>
                <a:r>
                  <a:rPr lang="en-GB" altLang="en-US" sz="2000" b="1" dirty="0">
                    <a:solidFill>
                      <a:schemeClr val="accent4">
                        <a:lumMod val="75000"/>
                        <a:lumOff val="25000"/>
                      </a:schemeClr>
                    </a:solidFill>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are identical and represent a </a:t>
                </a:r>
                <a:r>
                  <a:rPr lang="en-GB" altLang="en-US" sz="2000" b="1" dirty="0">
                    <a:solidFill>
                      <a:schemeClr val="accent4">
                        <a:lumMod val="75000"/>
                        <a:lumOff val="25000"/>
                      </a:schemeClr>
                    </a:solidFill>
                    <a:latin typeface="Arial" panose="020B0604020202020204" pitchFamily="34" charset="0"/>
                    <a:cs typeface="Arial" panose="020B0604020202020204" pitchFamily="34" charset="0"/>
                  </a:rPr>
                  <a:t>2nd  harmonic component at frequency </a:t>
                </a:r>
                <a14:m>
                  <m:oMath xmlns:m="http://schemas.openxmlformats.org/officeDocument/2006/math">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𝟐</m:t>
                    </m:r>
                    <m:r>
                      <a:rPr lang="en-GB" altLang="en-US" sz="2000" b="1" i="0" dirty="0">
                        <a:solidFill>
                          <a:schemeClr val="accent4">
                            <a:lumMod val="75000"/>
                            <a:lumOff val="25000"/>
                          </a:schemeClr>
                        </a:solidFill>
                        <a:latin typeface="Cambria Math" panose="02040503050406030204" pitchFamily="18" charset="0"/>
                        <a:cs typeface="Arial" panose="020B0604020202020204" pitchFamily="34" charset="0"/>
                      </a:rPr>
                      <m:t>𝛀</m:t>
                    </m:r>
                    <m:r>
                      <a:rPr lang="en-GB" altLang="en-US" sz="2000" b="1" i="1" baseline="-25000" dirty="0">
                        <a:solidFill>
                          <a:schemeClr val="accent4">
                            <a:lumMod val="75000"/>
                            <a:lumOff val="25000"/>
                          </a:schemeClr>
                        </a:solidFill>
                        <a:latin typeface="Cambria Math" panose="02040503050406030204" pitchFamily="18" charset="0"/>
                        <a:cs typeface="Arial" panose="020B0604020202020204" pitchFamily="34" charset="0"/>
                      </a:rPr>
                      <m:t>𝟎</m:t>
                    </m:r>
                  </m:oMath>
                </a14:m>
                <a:endParaRPr lang="en-GB" altLang="en-US" sz="2000" b="1" dirty="0">
                  <a:solidFill>
                    <a:schemeClr val="accent4">
                      <a:lumMod val="75000"/>
                      <a:lumOff val="25000"/>
                    </a:schemeClr>
                  </a:solidFill>
                  <a:latin typeface="Arial" panose="020B0604020202020204" pitchFamily="34" charset="0"/>
                  <a:cs typeface="Arial" panose="020B0604020202020204" pitchFamily="34" charset="0"/>
                </a:endParaRPr>
              </a:p>
              <a:p>
                <a:pPr>
                  <a:spcBef>
                    <a:spcPct val="0"/>
                  </a:spcBef>
                </a:pPr>
                <a14:m>
                  <m:oMath xmlns:m="http://schemas.openxmlformats.org/officeDocument/2006/math">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𝒌</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 = −</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𝟑</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 </m:t>
                    </m:r>
                  </m:oMath>
                </a14:m>
                <a:r>
                  <a:rPr lang="en-GB" altLang="en-US" sz="2000" b="1" dirty="0">
                    <a:solidFill>
                      <a:schemeClr val="accent4">
                        <a:lumMod val="75000"/>
                        <a:lumOff val="25000"/>
                      </a:schemeClr>
                    </a:solidFill>
                    <a:latin typeface="Arial" panose="020B0604020202020204" pitchFamily="34" charset="0"/>
                    <a:cs typeface="Arial" panose="020B0604020202020204" pitchFamily="34" charset="0"/>
                  </a:rPr>
                  <a:t>and </a:t>
                </a:r>
                <a14:m>
                  <m:oMath xmlns:m="http://schemas.openxmlformats.org/officeDocument/2006/math">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𝟓</m:t>
                    </m:r>
                  </m:oMath>
                </a14:m>
                <a:r>
                  <a:rPr lang="en-GB" altLang="en-US" sz="2000" b="1" dirty="0">
                    <a:solidFill>
                      <a:schemeClr val="accent4">
                        <a:lumMod val="75000"/>
                        <a:lumOff val="25000"/>
                      </a:schemeClr>
                    </a:solidFill>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are identical and represent a </a:t>
                </a:r>
                <a:r>
                  <a:rPr lang="en-GB" altLang="en-US" sz="2000" b="1" dirty="0">
                    <a:solidFill>
                      <a:schemeClr val="accent4">
                        <a:lumMod val="75000"/>
                        <a:lumOff val="25000"/>
                      </a:schemeClr>
                    </a:solidFill>
                    <a:latin typeface="Arial" panose="020B0604020202020204" pitchFamily="34" charset="0"/>
                    <a:cs typeface="Arial" panose="020B0604020202020204" pitchFamily="34" charset="0"/>
                  </a:rPr>
                  <a:t>3rd   harmonic component at frequency </a:t>
                </a:r>
                <a14:m>
                  <m:oMath xmlns:m="http://schemas.openxmlformats.org/officeDocument/2006/math">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m:t>
                    </m:r>
                    <m:r>
                      <a:rPr lang="en-GB" altLang="en-US" sz="2000" b="1" i="1" dirty="0" smtClean="0">
                        <a:solidFill>
                          <a:schemeClr val="accent4">
                            <a:lumMod val="75000"/>
                            <a:lumOff val="25000"/>
                          </a:schemeClr>
                        </a:solidFill>
                        <a:latin typeface="Cambria Math" panose="02040503050406030204" pitchFamily="18" charset="0"/>
                        <a:cs typeface="Arial" panose="020B0604020202020204" pitchFamily="34" charset="0"/>
                      </a:rPr>
                      <m:t>𝟑</m:t>
                    </m:r>
                    <m:r>
                      <a:rPr lang="en-GB" altLang="en-US" sz="2000" b="1" i="0" dirty="0" smtClean="0">
                        <a:solidFill>
                          <a:schemeClr val="accent4">
                            <a:lumMod val="75000"/>
                            <a:lumOff val="25000"/>
                          </a:schemeClr>
                        </a:solidFill>
                        <a:latin typeface="Cambria Math" panose="02040503050406030204" pitchFamily="18" charset="0"/>
                        <a:cs typeface="Arial" panose="020B0604020202020204" pitchFamily="34" charset="0"/>
                      </a:rPr>
                      <m:t>𝛀</m:t>
                    </m:r>
                    <m:r>
                      <a:rPr lang="en-GB" altLang="en-US" sz="2000" b="1" i="1" baseline="-25000" dirty="0" smtClean="0">
                        <a:solidFill>
                          <a:schemeClr val="accent4">
                            <a:lumMod val="75000"/>
                            <a:lumOff val="25000"/>
                          </a:schemeClr>
                        </a:solidFill>
                        <a:latin typeface="Cambria Math" panose="02040503050406030204" pitchFamily="18" charset="0"/>
                        <a:cs typeface="Arial" panose="020B0604020202020204" pitchFamily="34" charset="0"/>
                      </a:rPr>
                      <m:t>𝟎</m:t>
                    </m:r>
                  </m:oMath>
                </a14:m>
                <a:endParaRPr lang="en-GB" altLang="en-US" sz="2000" b="1" baseline="-25000" dirty="0">
                  <a:solidFill>
                    <a:schemeClr val="accent4">
                      <a:lumMod val="75000"/>
                      <a:lumOff val="25000"/>
                    </a:schemeClr>
                  </a:solidFill>
                  <a:latin typeface="Arial" panose="020B0604020202020204" pitchFamily="34" charset="0"/>
                  <a:cs typeface="Arial" panose="020B0604020202020204" pitchFamily="34" charset="0"/>
                </a:endParaRPr>
              </a:p>
              <a:p>
                <a:pPr>
                  <a:spcBef>
                    <a:spcPct val="0"/>
                  </a:spcBef>
                </a:pPr>
                <a:endParaRPr lang="en-GB" altLang="en-US" sz="2000" dirty="0">
                  <a:latin typeface="Arial" panose="020B0604020202020204" pitchFamily="34" charset="0"/>
                  <a:cs typeface="Arial" panose="020B0604020202020204" pitchFamily="34" charset="0"/>
                </a:endParaRPr>
              </a:p>
              <a:p>
                <a:pPr>
                  <a:spcBef>
                    <a:spcPct val="0"/>
                  </a:spcBef>
                </a:pPr>
                <a:r>
                  <a:rPr lang="en-GB" altLang="en-US" sz="2000" dirty="0">
                    <a:latin typeface="Arial" panose="020B0604020202020204" pitchFamily="34" charset="0"/>
                    <a:cs typeface="Arial" panose="020B0604020202020204" pitchFamily="34" charset="0"/>
                  </a:rPr>
                  <a:t>where </a:t>
                </a:r>
                <a14:m>
                  <m:oMath xmlns:m="http://schemas.openxmlformats.org/officeDocument/2006/math">
                    <m:r>
                      <m:rPr>
                        <m:sty m:val="p"/>
                      </m:rPr>
                      <a:rPr lang="en-GB" altLang="en-US" sz="2000" i="0" dirty="0" smtClean="0">
                        <a:latin typeface="Cambria Math" panose="02040503050406030204" pitchFamily="18" charset="0"/>
                        <a:cs typeface="Arial" panose="020B0604020202020204" pitchFamily="34" charset="0"/>
                      </a:rPr>
                      <m:t>Ω</m:t>
                    </m:r>
                    <m:r>
                      <a:rPr lang="en-GB" altLang="en-US" sz="2000" i="1" baseline="-25000" dirty="0" smtClean="0">
                        <a:latin typeface="Cambria Math" panose="02040503050406030204" pitchFamily="18" charset="0"/>
                        <a:cs typeface="Arial" panose="020B0604020202020204" pitchFamily="34" charset="0"/>
                      </a:rPr>
                      <m:t>0</m:t>
                    </m:r>
                    <m:r>
                      <a:rPr lang="en-GB" altLang="en-US" sz="2000" i="1" dirty="0" smtClean="0">
                        <a:latin typeface="Cambria Math" panose="02040503050406030204" pitchFamily="18" charset="0"/>
                        <a:cs typeface="Arial" panose="020B0604020202020204" pitchFamily="34" charset="0"/>
                      </a:rPr>
                      <m:t> = 2</m:t>
                    </m:r>
                    <m:r>
                      <a:rPr lang="en-GB" altLang="en-US" sz="2000" i="1" dirty="0" smtClean="0">
                        <a:latin typeface="Cambria Math" panose="02040503050406030204" pitchFamily="18" charset="0"/>
                        <a:cs typeface="Arial" panose="020B0604020202020204" pitchFamily="34" charset="0"/>
                      </a:rPr>
                      <m:t>𝜋</m:t>
                    </m:r>
                    <m:r>
                      <a:rPr lang="en-GB" altLang="en-US" sz="2000" i="1" dirty="0" smtClean="0">
                        <a:latin typeface="Cambria Math" panose="02040503050406030204" pitchFamily="18" charset="0"/>
                        <a:cs typeface="Arial" panose="020B0604020202020204" pitchFamily="34" charset="0"/>
                      </a:rPr>
                      <m:t>/8 = </m:t>
                    </m:r>
                    <m:r>
                      <a:rPr lang="en-GB" altLang="en-US" sz="2000" i="1" dirty="0" smtClean="0">
                        <a:latin typeface="Cambria Math" panose="02040503050406030204" pitchFamily="18" charset="0"/>
                        <a:cs typeface="Arial" panose="020B0604020202020204" pitchFamily="34" charset="0"/>
                      </a:rPr>
                      <m:t>𝜋</m:t>
                    </m:r>
                    <m:r>
                      <a:rPr lang="en-GB" altLang="en-US" sz="2000" i="1" dirty="0" smtClean="0">
                        <a:latin typeface="Cambria Math" panose="02040503050406030204" pitchFamily="18" charset="0"/>
                        <a:cs typeface="Arial" panose="020B0604020202020204" pitchFamily="34" charset="0"/>
                      </a:rPr>
                      <m:t>/4</m:t>
                    </m:r>
                  </m:oMath>
                </a14:m>
                <a:r>
                  <a:rPr lang="en-GB" altLang="en-US" sz="2000" dirty="0">
                    <a:latin typeface="Arial" panose="020B0604020202020204" pitchFamily="34" charset="0"/>
                    <a:cs typeface="Arial" panose="020B0604020202020204" pitchFamily="34" charset="0"/>
                  </a:rPr>
                  <a:t> radians.</a:t>
                </a:r>
              </a:p>
            </p:txBody>
          </p:sp>
        </mc:Choice>
        <mc:Fallback xmlns="">
          <p:sp>
            <p:nvSpPr>
              <p:cNvPr id="5" name="Rectangle 4">
                <a:extLst>
                  <a:ext uri="{FF2B5EF4-FFF2-40B4-BE49-F238E27FC236}">
                    <a16:creationId xmlns:a16="http://schemas.microsoft.com/office/drawing/2014/main" id="{0F15FF5A-01A2-3446-9D4F-38C94EFE0977}"/>
                  </a:ext>
                </a:extLst>
              </p:cNvPr>
              <p:cNvSpPr>
                <a:spLocks noRot="1" noChangeAspect="1" noMove="1" noResize="1" noEditPoints="1" noAdjustHandles="1" noChangeArrowheads="1" noChangeShapeType="1" noTextEdit="1"/>
              </p:cNvSpPr>
              <p:nvPr/>
            </p:nvSpPr>
            <p:spPr>
              <a:xfrm>
                <a:off x="1093928" y="4017353"/>
                <a:ext cx="11098072" cy="2246769"/>
              </a:xfrm>
              <a:prstGeom prst="rect">
                <a:avLst/>
              </a:prstGeom>
              <a:blipFill>
                <a:blip r:embed="rId3"/>
                <a:stretch>
                  <a:fillRect l="-457" t="-1685" b="-3933"/>
                </a:stretch>
              </a:blipFill>
            </p:spPr>
            <p:txBody>
              <a:bodyPr/>
              <a:lstStyle/>
              <a:p>
                <a:r>
                  <a:rPr lang="en-US">
                    <a:noFill/>
                  </a:rPr>
                  <a:t> </a:t>
                </a:r>
              </a:p>
            </p:txBody>
          </p:sp>
        </mc:Fallback>
      </mc:AlternateContent>
    </p:spTree>
    <p:extLst>
      <p:ext uri="{BB962C8B-B14F-4D97-AF65-F5344CB8AC3E}">
        <p14:creationId xmlns:p14="http://schemas.microsoft.com/office/powerpoint/2010/main" val="325942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12</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Example</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AA67A82-C637-3546-A067-0952E5782409}"/>
                  </a:ext>
                </a:extLst>
              </p:cNvPr>
              <p:cNvSpPr/>
              <p:nvPr/>
            </p:nvSpPr>
            <p:spPr>
              <a:xfrm>
                <a:off x="1361661" y="1474202"/>
                <a:ext cx="10830339" cy="5170646"/>
              </a:xfrm>
              <a:prstGeom prst="rect">
                <a:avLst/>
              </a:prstGeom>
            </p:spPr>
            <p:txBody>
              <a:bodyPr wrap="square">
                <a:spAutoFit/>
              </a:bodyPr>
              <a:lstStyle/>
              <a:p>
                <a:pPr marL="660400" indent="-660400"/>
                <a:r>
                  <a:rPr lang="en-US" altLang="en-US" sz="2400" dirty="0"/>
                  <a:t>Given that </a:t>
                </a:r>
                <a:r>
                  <a:rPr lang="en-GB" altLang="en-US" sz="2400" dirty="0"/>
                  <a:t> one period of a periodic discrete signal is defined by</a:t>
                </a:r>
              </a:p>
              <a:p>
                <a:pPr marL="660400" indent="-660400"/>
                <a:r>
                  <a:rPr lang="en-GB" altLang="en-US" sz="2400" dirty="0"/>
                  <a:t> </a:t>
                </a:r>
              </a:p>
              <a:p>
                <a:pPr marL="660400" indent="-660400"/>
                <a14:m>
                  <m:oMathPara xmlns:m="http://schemas.openxmlformats.org/officeDocument/2006/math">
                    <m:oMathParaPr>
                      <m:jc m:val="left"/>
                    </m:oMathParaPr>
                    <m:oMath xmlns:m="http://schemas.openxmlformats.org/officeDocument/2006/math">
                      <m:r>
                        <a:rPr lang="en-GB" altLang="en-US" sz="2400" i="1" dirty="0" smtClean="0">
                          <a:latin typeface="Cambria Math" panose="02040503050406030204" pitchFamily="18" charset="0"/>
                        </a:rPr>
                        <m:t>𝑥</m:t>
                      </m:r>
                      <m:d>
                        <m:dPr>
                          <m:begChr m:val="["/>
                          <m:endChr m:val="]"/>
                          <m:ctrlPr>
                            <a:rPr lang="en-GB" altLang="en-US" sz="2400" i="1" dirty="0" smtClean="0">
                              <a:latin typeface="Cambria Math" panose="02040503050406030204" pitchFamily="18" charset="0"/>
                            </a:rPr>
                          </m:ctrlPr>
                        </m:dPr>
                        <m:e>
                          <m:r>
                            <a:rPr lang="en-GB" altLang="en-US" sz="2400" i="1" dirty="0" smtClean="0">
                              <a:latin typeface="Cambria Math" panose="02040503050406030204" pitchFamily="18" charset="0"/>
                            </a:rPr>
                            <m:t>𝑛</m:t>
                          </m:r>
                        </m:e>
                      </m:d>
                      <m:r>
                        <a:rPr lang="en-GB" altLang="en-US" sz="2400" i="1" dirty="0" smtClean="0">
                          <a:latin typeface="Cambria Math" panose="02040503050406030204" pitchFamily="18" charset="0"/>
                        </a:rPr>
                        <m:t> = 1 </m:t>
                      </m:r>
                      <m:r>
                        <a:rPr lang="en-GB" altLang="en-US" sz="2400" b="0" i="1" dirty="0" smtClean="0">
                          <a:latin typeface="Cambria Math" panose="02040503050406030204" pitchFamily="18" charset="0"/>
                        </a:rPr>
                        <m:t>    </m:t>
                      </m:r>
                      <m:r>
                        <a:rPr lang="en-GB" altLang="en-US" sz="2400" i="1" dirty="0" smtClean="0">
                          <a:latin typeface="Cambria Math" panose="02040503050406030204" pitchFamily="18" charset="0"/>
                        </a:rPr>
                        <m:t> </m:t>
                      </m:r>
                      <m:r>
                        <a:rPr lang="en-GB" altLang="en-US" sz="2400" i="1" dirty="0" smtClean="0">
                          <a:latin typeface="Cambria Math" panose="02040503050406030204" pitchFamily="18" charset="0"/>
                        </a:rPr>
                        <m:t>𝑓𝑜𝑟</m:t>
                      </m:r>
                      <m:r>
                        <a:rPr lang="en-GB" altLang="en-US" sz="2400" i="1" dirty="0" smtClean="0">
                          <a:latin typeface="Cambria Math" panose="02040503050406030204" pitchFamily="18" charset="0"/>
                        </a:rPr>
                        <m:t>  </m:t>
                      </m:r>
                      <m:r>
                        <a:rPr lang="en-GB" altLang="en-US" sz="2400" i="1" dirty="0" smtClean="0">
                          <a:latin typeface="Cambria Math" panose="02040503050406030204" pitchFamily="18" charset="0"/>
                        </a:rPr>
                        <m:t>𝑛</m:t>
                      </m:r>
                      <m:r>
                        <a:rPr lang="en-GB" altLang="en-US" sz="2400" i="1" dirty="0" smtClean="0">
                          <a:latin typeface="Cambria Math" panose="02040503050406030204" pitchFamily="18" charset="0"/>
                        </a:rPr>
                        <m:t>= 0,1,2</m:t>
                      </m:r>
                    </m:oMath>
                    <m:oMath xmlns:m="http://schemas.openxmlformats.org/officeDocument/2006/math">
                      <m:r>
                        <a:rPr lang="en-GB" altLang="en-US" sz="2400" i="1" dirty="0" smtClean="0">
                          <a:latin typeface="Cambria Math" panose="02040503050406030204" pitchFamily="18" charset="0"/>
                        </a:rPr>
                        <m:t>𝑥</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𝑛</m:t>
                      </m:r>
                      <m:r>
                        <a:rPr lang="en-GB" altLang="en-US" sz="2400" i="1" dirty="0" smtClean="0">
                          <a:latin typeface="Cambria Math" panose="02040503050406030204" pitchFamily="18" charset="0"/>
                        </a:rPr>
                        <m:t>] = 0      </m:t>
                      </m:r>
                      <m:r>
                        <a:rPr lang="en-GB" altLang="en-US" sz="2400" b="0" i="1" dirty="0" smtClean="0">
                          <a:latin typeface="Cambria Math" panose="02040503050406030204" pitchFamily="18" charset="0"/>
                        </a:rPr>
                        <m:t>𝑓𝑜𝑟</m:t>
                      </m:r>
                      <m:r>
                        <a:rPr lang="en-GB" altLang="en-US" sz="2400" i="1" dirty="0">
                          <a:latin typeface="Cambria Math" panose="02040503050406030204" pitchFamily="18" charset="0"/>
                        </a:rPr>
                        <m:t> </m:t>
                      </m:r>
                      <m:r>
                        <a:rPr lang="en-GB" altLang="en-US" sz="2400" b="0" i="1" dirty="0" smtClean="0">
                          <a:latin typeface="Cambria Math" panose="02040503050406030204" pitchFamily="18" charset="0"/>
                        </a:rPr>
                        <m:t> </m:t>
                      </m:r>
                      <m:r>
                        <a:rPr lang="en-GB" altLang="en-US" sz="2400" i="1" dirty="0">
                          <a:latin typeface="Cambria Math" panose="02040503050406030204" pitchFamily="18" charset="0"/>
                        </a:rPr>
                        <m:t> </m:t>
                      </m:r>
                      <m:r>
                        <a:rPr lang="en-GB" altLang="en-US" sz="2400" i="1" dirty="0">
                          <a:latin typeface="Cambria Math" panose="02040503050406030204" pitchFamily="18" charset="0"/>
                        </a:rPr>
                        <m:t>𝑛</m:t>
                      </m:r>
                      <m:r>
                        <a:rPr lang="en-GB" altLang="en-US" sz="2400" i="1" dirty="0">
                          <a:latin typeface="Cambria Math" panose="02040503050406030204" pitchFamily="18" charset="0"/>
                        </a:rPr>
                        <m:t>= 3,4,5</m:t>
                      </m:r>
                    </m:oMath>
                  </m:oMathPara>
                </a14:m>
                <a:endParaRPr lang="en-GB" altLang="en-US" sz="2400" dirty="0"/>
              </a:p>
              <a:p>
                <a:pPr marL="660400" indent="-660400"/>
                <a:endParaRPr lang="en-GB" altLang="en-US" sz="2400" dirty="0"/>
              </a:p>
              <a:p>
                <a:pPr marL="660400" indent="-660400">
                  <a:buFont typeface="+mj-lt"/>
                  <a:buAutoNum type="arabicPeriod"/>
                </a:pPr>
                <a:r>
                  <a:rPr lang="en-GB" altLang="en-US" sz="2400" dirty="0"/>
                  <a:t>Find  </a:t>
                </a:r>
                <a14:m>
                  <m:oMath xmlns:m="http://schemas.openxmlformats.org/officeDocument/2006/math">
                    <m:r>
                      <a:rPr lang="en-GB" altLang="en-US" sz="2400" i="1" dirty="0" smtClean="0">
                        <a:latin typeface="Cambria Math" panose="02040503050406030204" pitchFamily="18" charset="0"/>
                      </a:rPr>
                      <m:t>𝑋</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𝑘</m:t>
                    </m:r>
                    <m:r>
                      <a:rPr lang="en-GB" altLang="en-US" sz="2400" i="1" dirty="0" smtClean="0">
                        <a:latin typeface="Cambria Math" panose="02040503050406030204" pitchFamily="18" charset="0"/>
                      </a:rPr>
                      <m:t>]</m:t>
                    </m:r>
                  </m:oMath>
                </a14:m>
                <a:endParaRPr lang="en-GB" altLang="en-US" sz="2400" dirty="0"/>
              </a:p>
              <a:p>
                <a:pPr marL="660400" indent="-660400">
                  <a:buFont typeface="+mj-lt"/>
                  <a:buAutoNum type="arabicPeriod"/>
                </a:pPr>
                <a:endParaRPr lang="en-GB" altLang="en-US" sz="2400" dirty="0"/>
              </a:p>
              <a:p>
                <a:pPr marL="660400" indent="-660400">
                  <a:buFont typeface="+mj-lt"/>
                  <a:buAutoNum type="arabicPeriod"/>
                </a:pPr>
                <a:r>
                  <a:rPr lang="en-GB" altLang="en-US" sz="2400" dirty="0"/>
                  <a:t>use the IDFT to form </a:t>
                </a:r>
                <a14:m>
                  <m:oMath xmlns:m="http://schemas.openxmlformats.org/officeDocument/2006/math">
                    <m:r>
                      <a:rPr lang="en-GB" altLang="en-US" sz="2400" i="1" dirty="0" smtClean="0">
                        <a:latin typeface="Cambria Math" panose="02040503050406030204" pitchFamily="18" charset="0"/>
                      </a:rPr>
                      <m:t>𝑥</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𝑛</m:t>
                    </m:r>
                    <m:r>
                      <a:rPr lang="en-GB" altLang="en-US" sz="2400" i="1" dirty="0" smtClean="0">
                        <a:latin typeface="Cambria Math" panose="02040503050406030204" pitchFamily="18" charset="0"/>
                      </a:rPr>
                      <m:t>]</m:t>
                    </m:r>
                  </m:oMath>
                </a14:m>
                <a:r>
                  <a:rPr lang="en-GB" altLang="en-US" sz="2400" dirty="0"/>
                  <a:t> </a:t>
                </a:r>
              </a:p>
              <a:p>
                <a:pPr marL="660400" indent="-660400">
                  <a:buFont typeface="+mj-lt"/>
                  <a:buAutoNum type="arabicPeriod"/>
                </a:pPr>
                <a:endParaRPr lang="en-GB" altLang="en-US" sz="2400" dirty="0"/>
              </a:p>
              <a:p>
                <a:pPr marL="660400" indent="-660400">
                  <a:buFont typeface="+mj-lt"/>
                  <a:buAutoNum type="arabicPeriod"/>
                </a:pPr>
                <a:r>
                  <a:rPr lang="en-GB" altLang="en-US" sz="2400" dirty="0"/>
                  <a:t>Draw the Power (Line) Spectrum of </a:t>
                </a:r>
                <a14:m>
                  <m:oMath xmlns:m="http://schemas.openxmlformats.org/officeDocument/2006/math">
                    <m:r>
                      <a:rPr lang="en-GB" altLang="en-US" sz="2400" i="1" dirty="0" smtClean="0">
                        <a:latin typeface="Cambria Math" panose="02040503050406030204" pitchFamily="18" charset="0"/>
                      </a:rPr>
                      <m:t>𝑥</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𝑛</m:t>
                    </m:r>
                    <m:r>
                      <a:rPr lang="en-GB" altLang="en-US" sz="2400" i="1" dirty="0" smtClean="0">
                        <a:latin typeface="Cambria Math" panose="02040503050406030204" pitchFamily="18" charset="0"/>
                      </a:rPr>
                      <m:t>]</m:t>
                    </m:r>
                  </m:oMath>
                </a14:m>
                <a:endParaRPr lang="en-GB" altLang="en-US" sz="2400" dirty="0"/>
              </a:p>
              <a:p>
                <a:pPr marL="660400" indent="-660400">
                  <a:buFont typeface="+mj-lt"/>
                  <a:buAutoNum type="arabicPeriod"/>
                </a:pPr>
                <a:endParaRPr lang="en-GB" altLang="en-US" sz="2400" dirty="0"/>
              </a:p>
              <a:p>
                <a:pPr marL="660400" indent="-660400">
                  <a:buFont typeface="+mj-lt"/>
                  <a:buAutoNum type="arabicPeriod"/>
                </a:pPr>
                <a:r>
                  <a:rPr lang="en-GB" altLang="en-US" sz="2400" dirty="0"/>
                  <a:t>Verify Parseval’s relation </a:t>
                </a:r>
                <a:r>
                  <a:rPr lang="en-GB" altLang="en-US" sz="2400" dirty="0">
                    <a:solidFill>
                      <a:schemeClr val="accent4">
                        <a:lumMod val="75000"/>
                        <a:lumOff val="25000"/>
                      </a:schemeClr>
                    </a:solidFill>
                  </a:rPr>
                  <a:t>(Parseval’s theorem tells us that the Power can be calculated from the Fourier Coefficients)</a:t>
                </a:r>
                <a:r>
                  <a:rPr lang="en-GB" altLang="en-US" sz="2400" dirty="0"/>
                  <a:t>.</a:t>
                </a:r>
              </a:p>
              <a:p>
                <a:pPr>
                  <a:spcBef>
                    <a:spcPct val="0"/>
                  </a:spcBef>
                </a:pPr>
                <a:endParaRPr lang="en-GB" altLang="en-US" b="1" dirty="0">
                  <a:solidFill>
                    <a:srgbClr val="FF0000"/>
                  </a:solidFill>
                  <a:latin typeface="Arial" panose="020B0604020202020204" pitchFamily="34" charset="0"/>
                  <a:cs typeface="Arial" panose="020B0604020202020204" pitchFamily="34" charset="0"/>
                </a:endParaRPr>
              </a:p>
            </p:txBody>
          </p:sp>
        </mc:Choice>
        <mc:Fallback xmlns="">
          <p:sp>
            <p:nvSpPr>
              <p:cNvPr id="9" name="Rectangle 8">
                <a:extLst>
                  <a:ext uri="{FF2B5EF4-FFF2-40B4-BE49-F238E27FC236}">
                    <a16:creationId xmlns:a16="http://schemas.microsoft.com/office/drawing/2014/main" id="{0AA67A82-C637-3546-A067-0952E5782409}"/>
                  </a:ext>
                </a:extLst>
              </p:cNvPr>
              <p:cNvSpPr>
                <a:spLocks noRot="1" noChangeAspect="1" noMove="1" noResize="1" noEditPoints="1" noAdjustHandles="1" noChangeArrowheads="1" noChangeShapeType="1" noTextEdit="1"/>
              </p:cNvSpPr>
              <p:nvPr/>
            </p:nvSpPr>
            <p:spPr>
              <a:xfrm>
                <a:off x="1361661" y="1474202"/>
                <a:ext cx="10830339" cy="5170646"/>
              </a:xfrm>
              <a:prstGeom prst="rect">
                <a:avLst/>
              </a:prstGeom>
              <a:blipFill>
                <a:blip r:embed="rId2"/>
                <a:stretch>
                  <a:fillRect l="-937" t="-980"/>
                </a:stretch>
              </a:blipFill>
            </p:spPr>
            <p:txBody>
              <a:bodyPr/>
              <a:lstStyle/>
              <a:p>
                <a:r>
                  <a:rPr lang="en-US">
                    <a:noFill/>
                  </a:rPr>
                  <a:t> </a:t>
                </a:r>
              </a:p>
            </p:txBody>
          </p:sp>
        </mc:Fallback>
      </mc:AlternateContent>
    </p:spTree>
    <p:extLst>
      <p:ext uri="{BB962C8B-B14F-4D97-AF65-F5344CB8AC3E}">
        <p14:creationId xmlns:p14="http://schemas.microsoft.com/office/powerpoint/2010/main" val="326605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13</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Example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A117004-E1C8-8E4F-9479-A2C17DAE6409}"/>
                  </a:ext>
                </a:extLst>
              </p:cNvPr>
              <p:cNvSpPr/>
              <p:nvPr/>
            </p:nvSpPr>
            <p:spPr>
              <a:xfrm>
                <a:off x="989655" y="1266282"/>
                <a:ext cx="4020065" cy="2123658"/>
              </a:xfrm>
              <a:prstGeom prst="rect">
                <a:avLst/>
              </a:prstGeom>
            </p:spPr>
            <p:txBody>
              <a:bodyPr wrap="square">
                <a:spAutoFit/>
              </a:bodyPr>
              <a:lstStyle/>
              <a:p>
                <a:pPr marL="660400" indent="-660400"/>
                <a14:m>
                  <m:oMathPara xmlns:m="http://schemas.openxmlformats.org/officeDocument/2006/math">
                    <m:oMathParaPr>
                      <m:jc m:val="left"/>
                    </m:oMathParaPr>
                    <m:oMath xmlns:m="http://schemas.openxmlformats.org/officeDocument/2006/math">
                      <m:r>
                        <a:rPr lang="en-GB" altLang="en-US" sz="2200" i="1" dirty="0" smtClean="0">
                          <a:solidFill>
                            <a:schemeClr val="accent4">
                              <a:lumMod val="75000"/>
                              <a:lumOff val="25000"/>
                            </a:schemeClr>
                          </a:solidFill>
                          <a:latin typeface="Cambria Math" panose="02040503050406030204" pitchFamily="18" charset="0"/>
                        </a:rPr>
                        <m:t>𝑥</m:t>
                      </m:r>
                      <m:d>
                        <m:dPr>
                          <m:begChr m:val="["/>
                          <m:endChr m:val="]"/>
                          <m:ctrlPr>
                            <a:rPr lang="en-GB" altLang="en-US" sz="2200" i="1" dirty="0">
                              <a:solidFill>
                                <a:schemeClr val="accent4">
                                  <a:lumMod val="75000"/>
                                  <a:lumOff val="25000"/>
                                </a:schemeClr>
                              </a:solidFill>
                              <a:latin typeface="Cambria Math" panose="02040503050406030204" pitchFamily="18" charset="0"/>
                            </a:rPr>
                          </m:ctrlPr>
                        </m:dPr>
                        <m:e>
                          <m:r>
                            <a:rPr lang="en-GB" altLang="en-US" sz="2200" i="1" dirty="0">
                              <a:solidFill>
                                <a:schemeClr val="accent4">
                                  <a:lumMod val="75000"/>
                                  <a:lumOff val="25000"/>
                                </a:schemeClr>
                              </a:solidFill>
                              <a:latin typeface="Cambria Math" panose="02040503050406030204" pitchFamily="18" charset="0"/>
                            </a:rPr>
                            <m:t>𝑛</m:t>
                          </m:r>
                        </m:e>
                      </m:d>
                      <m:r>
                        <a:rPr lang="en-GB" altLang="en-US" sz="2200" i="1" dirty="0">
                          <a:solidFill>
                            <a:schemeClr val="accent4">
                              <a:lumMod val="75000"/>
                              <a:lumOff val="25000"/>
                            </a:schemeClr>
                          </a:solidFill>
                          <a:latin typeface="Cambria Math" panose="02040503050406030204" pitchFamily="18" charset="0"/>
                        </a:rPr>
                        <m:t> = 1      </m:t>
                      </m:r>
                      <m:r>
                        <a:rPr lang="en-GB" altLang="en-US" sz="2200" i="1" dirty="0">
                          <a:solidFill>
                            <a:schemeClr val="accent4">
                              <a:lumMod val="75000"/>
                              <a:lumOff val="25000"/>
                            </a:schemeClr>
                          </a:solidFill>
                          <a:latin typeface="Cambria Math" panose="02040503050406030204" pitchFamily="18" charset="0"/>
                        </a:rPr>
                        <m:t>𝑓𝑜𝑟</m:t>
                      </m:r>
                      <m:r>
                        <a:rPr lang="en-GB" altLang="en-US" sz="2200" i="1" dirty="0">
                          <a:solidFill>
                            <a:schemeClr val="accent4">
                              <a:lumMod val="75000"/>
                              <a:lumOff val="25000"/>
                            </a:schemeClr>
                          </a:solidFill>
                          <a:latin typeface="Cambria Math" panose="02040503050406030204" pitchFamily="18" charset="0"/>
                        </a:rPr>
                        <m:t>  </m:t>
                      </m:r>
                      <m:r>
                        <a:rPr lang="en-GB" altLang="en-US" sz="2200" i="1" dirty="0">
                          <a:solidFill>
                            <a:schemeClr val="accent4">
                              <a:lumMod val="75000"/>
                              <a:lumOff val="25000"/>
                            </a:schemeClr>
                          </a:solidFill>
                          <a:latin typeface="Cambria Math" panose="02040503050406030204" pitchFamily="18" charset="0"/>
                        </a:rPr>
                        <m:t>𝑛</m:t>
                      </m:r>
                      <m:r>
                        <a:rPr lang="en-GB" altLang="en-US" sz="2200" i="1" dirty="0">
                          <a:solidFill>
                            <a:schemeClr val="accent4">
                              <a:lumMod val="75000"/>
                              <a:lumOff val="25000"/>
                            </a:schemeClr>
                          </a:solidFill>
                          <a:latin typeface="Cambria Math" panose="02040503050406030204" pitchFamily="18" charset="0"/>
                        </a:rPr>
                        <m:t>= 0,1,2</m:t>
                      </m:r>
                    </m:oMath>
                  </m:oMathPara>
                </a14:m>
                <a:br>
                  <a:rPr lang="en-GB" altLang="en-US" sz="2200" i="1" dirty="0">
                    <a:solidFill>
                      <a:schemeClr val="accent4">
                        <a:lumMod val="75000"/>
                        <a:lumOff val="25000"/>
                      </a:schemeClr>
                    </a:solidFill>
                    <a:latin typeface="Cambria Math" panose="02040503050406030204" pitchFamily="18" charset="0"/>
                  </a:rPr>
                </a:br>
                <a14:m>
                  <m:oMath xmlns:m="http://schemas.openxmlformats.org/officeDocument/2006/math">
                    <m:r>
                      <a:rPr lang="en-GB" altLang="en-US" sz="2200" i="1" dirty="0" smtClean="0">
                        <a:solidFill>
                          <a:schemeClr val="accent4">
                            <a:lumMod val="75000"/>
                            <a:lumOff val="25000"/>
                          </a:schemeClr>
                        </a:solidFill>
                        <a:latin typeface="Cambria Math" panose="02040503050406030204" pitchFamily="18" charset="0"/>
                      </a:rPr>
                      <m:t>𝑥</m:t>
                    </m:r>
                    <m:r>
                      <a:rPr lang="en-GB" altLang="en-US" sz="2200" i="1" dirty="0">
                        <a:solidFill>
                          <a:schemeClr val="accent4">
                            <a:lumMod val="75000"/>
                            <a:lumOff val="25000"/>
                          </a:schemeClr>
                        </a:solidFill>
                        <a:latin typeface="Cambria Math" panose="02040503050406030204" pitchFamily="18" charset="0"/>
                      </a:rPr>
                      <m:t>[</m:t>
                    </m:r>
                    <m:r>
                      <a:rPr lang="en-GB" altLang="en-US" sz="2200" i="1" dirty="0">
                        <a:solidFill>
                          <a:schemeClr val="accent4">
                            <a:lumMod val="75000"/>
                            <a:lumOff val="25000"/>
                          </a:schemeClr>
                        </a:solidFill>
                        <a:latin typeface="Cambria Math" panose="02040503050406030204" pitchFamily="18" charset="0"/>
                      </a:rPr>
                      <m:t>𝑛</m:t>
                    </m:r>
                    <m:r>
                      <a:rPr lang="en-GB" altLang="en-US" sz="2200" i="1" dirty="0">
                        <a:solidFill>
                          <a:schemeClr val="accent4">
                            <a:lumMod val="75000"/>
                            <a:lumOff val="25000"/>
                          </a:schemeClr>
                        </a:solidFill>
                        <a:latin typeface="Cambria Math" panose="02040503050406030204" pitchFamily="18" charset="0"/>
                      </a:rPr>
                      <m:t>] = 0     </m:t>
                    </m:r>
                    <m:r>
                      <a:rPr lang="en-GB" altLang="en-US" sz="2200" i="1" dirty="0">
                        <a:solidFill>
                          <a:schemeClr val="accent4">
                            <a:lumMod val="75000"/>
                            <a:lumOff val="25000"/>
                          </a:schemeClr>
                        </a:solidFill>
                        <a:latin typeface="Cambria Math" panose="02040503050406030204" pitchFamily="18" charset="0"/>
                      </a:rPr>
                      <m:t>𝑓𝑜𝑟</m:t>
                    </m:r>
                    <m:r>
                      <a:rPr lang="en-GB" altLang="en-US" sz="2200" i="1" dirty="0">
                        <a:solidFill>
                          <a:schemeClr val="accent4">
                            <a:lumMod val="75000"/>
                            <a:lumOff val="25000"/>
                          </a:schemeClr>
                        </a:solidFill>
                        <a:latin typeface="Cambria Math" panose="02040503050406030204" pitchFamily="18" charset="0"/>
                      </a:rPr>
                      <m:t>   </m:t>
                    </m:r>
                    <m:r>
                      <a:rPr lang="en-GB" altLang="en-US" sz="2200" i="1" dirty="0">
                        <a:solidFill>
                          <a:schemeClr val="accent4">
                            <a:lumMod val="75000"/>
                            <a:lumOff val="25000"/>
                          </a:schemeClr>
                        </a:solidFill>
                        <a:latin typeface="Cambria Math" panose="02040503050406030204" pitchFamily="18" charset="0"/>
                      </a:rPr>
                      <m:t>𝑛</m:t>
                    </m:r>
                    <m:r>
                      <a:rPr lang="en-GB" altLang="en-US" sz="2200" i="1" dirty="0">
                        <a:solidFill>
                          <a:schemeClr val="accent4">
                            <a:lumMod val="75000"/>
                            <a:lumOff val="25000"/>
                          </a:schemeClr>
                        </a:solidFill>
                        <a:latin typeface="Cambria Math" panose="02040503050406030204" pitchFamily="18" charset="0"/>
                      </a:rPr>
                      <m:t>= 3,4,5</m:t>
                    </m:r>
                  </m:oMath>
                </a14:m>
                <a:r>
                  <a:rPr lang="en-GB" altLang="en-US" sz="2200" dirty="0">
                    <a:solidFill>
                      <a:schemeClr val="accent4">
                        <a:lumMod val="75000"/>
                        <a:lumOff val="25000"/>
                      </a:schemeClr>
                    </a:solidFill>
                  </a:rPr>
                  <a:t> period of a periodic signal </a:t>
                </a:r>
              </a:p>
              <a:p>
                <a:pPr marL="660400" indent="-660400"/>
                <a:endParaRPr lang="en-GB" altLang="en-US" sz="2200" dirty="0">
                  <a:solidFill>
                    <a:schemeClr val="accent4">
                      <a:lumMod val="75000"/>
                      <a:lumOff val="25000"/>
                    </a:schemeClr>
                  </a:solidFill>
                </a:endParaRPr>
              </a:p>
              <a:p>
                <a:pPr marL="660400" indent="-660400">
                  <a:buFont typeface="+mj-lt"/>
                  <a:buAutoNum type="arabicPeriod"/>
                </a:pPr>
                <a:r>
                  <a:rPr lang="en-GB" altLang="en-US" sz="2200" dirty="0">
                    <a:solidFill>
                      <a:schemeClr val="accent4">
                        <a:lumMod val="75000"/>
                        <a:lumOff val="25000"/>
                      </a:schemeClr>
                    </a:solidFill>
                  </a:rPr>
                  <a:t>Find  </a:t>
                </a:r>
                <a14:m>
                  <m:oMath xmlns:m="http://schemas.openxmlformats.org/officeDocument/2006/math">
                    <m:r>
                      <a:rPr lang="en-GB" altLang="en-US" sz="2200" i="1" dirty="0">
                        <a:solidFill>
                          <a:schemeClr val="accent4">
                            <a:lumMod val="75000"/>
                            <a:lumOff val="25000"/>
                          </a:schemeClr>
                        </a:solidFill>
                        <a:latin typeface="Cambria Math" panose="02040503050406030204" pitchFamily="18" charset="0"/>
                      </a:rPr>
                      <m:t>𝑋</m:t>
                    </m:r>
                    <m:r>
                      <a:rPr lang="en-GB" altLang="en-US" sz="2200" i="1" dirty="0">
                        <a:solidFill>
                          <a:schemeClr val="accent4">
                            <a:lumMod val="75000"/>
                            <a:lumOff val="25000"/>
                          </a:schemeClr>
                        </a:solidFill>
                        <a:latin typeface="Cambria Math" panose="02040503050406030204" pitchFamily="18" charset="0"/>
                      </a:rPr>
                      <m:t>[</m:t>
                    </m:r>
                    <m:r>
                      <a:rPr lang="en-GB" altLang="en-US" sz="2200" i="1" dirty="0">
                        <a:solidFill>
                          <a:schemeClr val="accent4">
                            <a:lumMod val="75000"/>
                            <a:lumOff val="25000"/>
                          </a:schemeClr>
                        </a:solidFill>
                        <a:latin typeface="Cambria Math" panose="02040503050406030204" pitchFamily="18" charset="0"/>
                      </a:rPr>
                      <m:t>𝑘</m:t>
                    </m:r>
                    <m:r>
                      <a:rPr lang="en-GB" altLang="en-US" sz="2200" i="1" dirty="0">
                        <a:solidFill>
                          <a:schemeClr val="accent4">
                            <a:lumMod val="75000"/>
                            <a:lumOff val="25000"/>
                          </a:schemeClr>
                        </a:solidFill>
                        <a:latin typeface="Cambria Math" panose="02040503050406030204" pitchFamily="18" charset="0"/>
                      </a:rPr>
                      <m:t>]</m:t>
                    </m:r>
                  </m:oMath>
                </a14:m>
                <a:endParaRPr lang="en-GB" altLang="en-US" sz="2200" dirty="0">
                  <a:solidFill>
                    <a:schemeClr val="accent4">
                      <a:lumMod val="75000"/>
                      <a:lumOff val="25000"/>
                    </a:schemeClr>
                  </a:solidFill>
                </a:endParaRPr>
              </a:p>
            </p:txBody>
          </p:sp>
        </mc:Choice>
        <mc:Fallback xmlns="">
          <p:sp>
            <p:nvSpPr>
              <p:cNvPr id="4" name="Rectangle 3">
                <a:extLst>
                  <a:ext uri="{FF2B5EF4-FFF2-40B4-BE49-F238E27FC236}">
                    <a16:creationId xmlns:a16="http://schemas.microsoft.com/office/drawing/2014/main" id="{BA117004-E1C8-8E4F-9479-A2C17DAE6409}"/>
                  </a:ext>
                </a:extLst>
              </p:cNvPr>
              <p:cNvSpPr>
                <a:spLocks noRot="1" noChangeAspect="1" noMove="1" noResize="1" noEditPoints="1" noAdjustHandles="1" noChangeArrowheads="1" noChangeShapeType="1" noTextEdit="1"/>
              </p:cNvSpPr>
              <p:nvPr/>
            </p:nvSpPr>
            <p:spPr>
              <a:xfrm>
                <a:off x="989655" y="1266282"/>
                <a:ext cx="4020065" cy="2123658"/>
              </a:xfrm>
              <a:prstGeom prst="rect">
                <a:avLst/>
              </a:prstGeom>
              <a:blipFill>
                <a:blip r:embed="rId2"/>
                <a:stretch>
                  <a:fillRect l="-1572" b="-476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0CA42A92-611B-934F-8A25-9921A7F84027}"/>
              </a:ext>
            </a:extLst>
          </p:cNvPr>
          <p:cNvPicPr>
            <a:picLocks noChangeAspect="1"/>
          </p:cNvPicPr>
          <p:nvPr/>
        </p:nvPicPr>
        <p:blipFill>
          <a:blip r:embed="rId3"/>
          <a:stretch>
            <a:fillRect/>
          </a:stretch>
        </p:blipFill>
        <p:spPr>
          <a:xfrm>
            <a:off x="1093930" y="3468061"/>
            <a:ext cx="7979066" cy="3112401"/>
          </a:xfrm>
          <a:prstGeom prst="rect">
            <a:avLst/>
          </a:prstGeom>
        </p:spPr>
      </p:pic>
      <p:grpSp>
        <p:nvGrpSpPr>
          <p:cNvPr id="6" name="Group 5">
            <a:extLst>
              <a:ext uri="{FF2B5EF4-FFF2-40B4-BE49-F238E27FC236}">
                <a16:creationId xmlns:a16="http://schemas.microsoft.com/office/drawing/2014/main" id="{7B266326-A8A5-E340-B02B-771F9CC3F4CB}"/>
              </a:ext>
            </a:extLst>
          </p:cNvPr>
          <p:cNvGrpSpPr/>
          <p:nvPr/>
        </p:nvGrpSpPr>
        <p:grpSpPr>
          <a:xfrm>
            <a:off x="6896752" y="848717"/>
            <a:ext cx="4305593" cy="2278967"/>
            <a:chOff x="6896752" y="848717"/>
            <a:chExt cx="4305593" cy="2278967"/>
          </a:xfrm>
        </p:grpSpPr>
        <p:pic>
          <p:nvPicPr>
            <p:cNvPr id="10" name="Picture 9">
              <a:extLst>
                <a:ext uri="{FF2B5EF4-FFF2-40B4-BE49-F238E27FC236}">
                  <a16:creationId xmlns:a16="http://schemas.microsoft.com/office/drawing/2014/main" id="{BD3117CE-C48B-AB49-A33B-3D17D9BB8915}"/>
                </a:ext>
              </a:extLst>
            </p:cNvPr>
            <p:cNvPicPr>
              <a:picLocks noChangeAspect="1"/>
            </p:cNvPicPr>
            <p:nvPr/>
          </p:nvPicPr>
          <p:blipFill>
            <a:blip r:embed="rId4"/>
            <a:stretch>
              <a:fillRect/>
            </a:stretch>
          </p:blipFill>
          <p:spPr>
            <a:xfrm>
              <a:off x="6896752" y="848717"/>
              <a:ext cx="4305593" cy="227896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B92C3B-6DFD-D24D-B592-8C5FC6F3BEF2}"/>
                    </a:ext>
                  </a:extLst>
                </p:cNvPr>
                <p:cNvSpPr txBox="1"/>
                <p:nvPr/>
              </p:nvSpPr>
              <p:spPr>
                <a:xfrm>
                  <a:off x="9166577" y="1938846"/>
                  <a:ext cx="17817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𝑋</m:t>
                        </m:r>
                        <m:r>
                          <a:rPr lang="en-US" sz="2400" i="1" dirty="0" smtClean="0">
                            <a:latin typeface="Cambria Math" panose="02040503050406030204" pitchFamily="18" charset="0"/>
                          </a:rPr>
                          <m:t>[3]   = 1;</m:t>
                        </m:r>
                      </m:oMath>
                    </m:oMathPara>
                  </a14:m>
                  <a:endParaRPr lang="en-US" sz="2400" dirty="0"/>
                </a:p>
              </p:txBody>
            </p:sp>
          </mc:Choice>
          <mc:Fallback xmlns="">
            <p:sp>
              <p:nvSpPr>
                <p:cNvPr id="5" name="TextBox 4">
                  <a:extLst>
                    <a:ext uri="{FF2B5EF4-FFF2-40B4-BE49-F238E27FC236}">
                      <a16:creationId xmlns:a16="http://schemas.microsoft.com/office/drawing/2014/main" id="{55B92C3B-6DFD-D24D-B592-8C5FC6F3BEF2}"/>
                    </a:ext>
                  </a:extLst>
                </p:cNvPr>
                <p:cNvSpPr txBox="1">
                  <a:spLocks noRot="1" noChangeAspect="1" noMove="1" noResize="1" noEditPoints="1" noAdjustHandles="1" noChangeArrowheads="1" noChangeShapeType="1" noTextEdit="1"/>
                </p:cNvSpPr>
                <p:nvPr/>
              </p:nvSpPr>
              <p:spPr>
                <a:xfrm>
                  <a:off x="9166577" y="1938846"/>
                  <a:ext cx="1781770" cy="461665"/>
                </a:xfrm>
                <a:prstGeom prst="rect">
                  <a:avLst/>
                </a:prstGeom>
                <a:blipFill>
                  <a:blip r:embed="rId5"/>
                  <a:stretch>
                    <a:fillRect b="-18919"/>
                  </a:stretch>
                </a:blipFill>
              </p:spPr>
              <p:txBody>
                <a:bodyPr/>
                <a:lstStyle/>
                <a:p>
                  <a:r>
                    <a:rPr lang="en-US">
                      <a:noFill/>
                    </a:rPr>
                    <a:t> </a:t>
                  </a:r>
                </a:p>
              </p:txBody>
            </p:sp>
          </mc:Fallback>
        </mc:AlternateContent>
      </p:grpSp>
    </p:spTree>
    <p:extLst>
      <p:ext uri="{BB962C8B-B14F-4D97-AF65-F5344CB8AC3E}">
        <p14:creationId xmlns:p14="http://schemas.microsoft.com/office/powerpoint/2010/main" val="85218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14</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Example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A117004-E1C8-8E4F-9479-A2C17DAE6409}"/>
                  </a:ext>
                </a:extLst>
              </p:cNvPr>
              <p:cNvSpPr/>
              <p:nvPr/>
            </p:nvSpPr>
            <p:spPr>
              <a:xfrm>
                <a:off x="989655" y="1266282"/>
                <a:ext cx="4916875" cy="430887"/>
              </a:xfrm>
              <a:prstGeom prst="rect">
                <a:avLst/>
              </a:prstGeom>
            </p:spPr>
            <p:txBody>
              <a:bodyPr wrap="square">
                <a:spAutoFit/>
              </a:bodyPr>
              <a:lstStyle/>
              <a:p>
                <a:r>
                  <a:rPr lang="en-GB" altLang="en-US" sz="2200" dirty="0">
                    <a:solidFill>
                      <a:schemeClr val="accent4">
                        <a:lumMod val="75000"/>
                        <a:lumOff val="25000"/>
                      </a:schemeClr>
                    </a:solidFill>
                  </a:rPr>
                  <a:t>2. Use the IDFT to form </a:t>
                </a:r>
                <a14:m>
                  <m:oMath xmlns:m="http://schemas.openxmlformats.org/officeDocument/2006/math">
                    <m:r>
                      <a:rPr lang="en-GB" altLang="en-US" sz="2200" i="1" dirty="0" smtClean="0">
                        <a:solidFill>
                          <a:schemeClr val="accent4">
                            <a:lumMod val="75000"/>
                            <a:lumOff val="25000"/>
                          </a:schemeClr>
                        </a:solidFill>
                        <a:latin typeface="Cambria Math" panose="02040503050406030204" pitchFamily="18" charset="0"/>
                      </a:rPr>
                      <m:t>𝑥</m:t>
                    </m:r>
                    <m:r>
                      <a:rPr lang="en-GB" altLang="en-US" sz="2200" i="1" dirty="0" smtClean="0">
                        <a:solidFill>
                          <a:schemeClr val="accent4">
                            <a:lumMod val="75000"/>
                            <a:lumOff val="25000"/>
                          </a:schemeClr>
                        </a:solidFill>
                        <a:latin typeface="Cambria Math" panose="02040503050406030204" pitchFamily="18" charset="0"/>
                      </a:rPr>
                      <m:t>[</m:t>
                    </m:r>
                    <m:r>
                      <a:rPr lang="en-GB" altLang="en-US" sz="2200" i="1" dirty="0" smtClean="0">
                        <a:solidFill>
                          <a:schemeClr val="accent4">
                            <a:lumMod val="75000"/>
                            <a:lumOff val="25000"/>
                          </a:schemeClr>
                        </a:solidFill>
                        <a:latin typeface="Cambria Math" panose="02040503050406030204" pitchFamily="18" charset="0"/>
                      </a:rPr>
                      <m:t>𝑛</m:t>
                    </m:r>
                    <m:r>
                      <a:rPr lang="en-GB" altLang="en-US" sz="2200" i="1" dirty="0" smtClean="0">
                        <a:solidFill>
                          <a:schemeClr val="accent4">
                            <a:lumMod val="75000"/>
                            <a:lumOff val="25000"/>
                          </a:schemeClr>
                        </a:solidFill>
                        <a:latin typeface="Cambria Math" panose="02040503050406030204" pitchFamily="18" charset="0"/>
                      </a:rPr>
                      <m:t>]</m:t>
                    </m:r>
                  </m:oMath>
                </a14:m>
                <a:endParaRPr lang="en-GB" altLang="en-US" sz="2200" dirty="0">
                  <a:solidFill>
                    <a:schemeClr val="accent4">
                      <a:lumMod val="75000"/>
                      <a:lumOff val="25000"/>
                    </a:schemeClr>
                  </a:solidFill>
                </a:endParaRPr>
              </a:p>
            </p:txBody>
          </p:sp>
        </mc:Choice>
        <mc:Fallback xmlns="">
          <p:sp>
            <p:nvSpPr>
              <p:cNvPr id="4" name="Rectangle 3">
                <a:extLst>
                  <a:ext uri="{FF2B5EF4-FFF2-40B4-BE49-F238E27FC236}">
                    <a16:creationId xmlns:a16="http://schemas.microsoft.com/office/drawing/2014/main" id="{BA117004-E1C8-8E4F-9479-A2C17DAE6409}"/>
                  </a:ext>
                </a:extLst>
              </p:cNvPr>
              <p:cNvSpPr>
                <a:spLocks noRot="1" noChangeAspect="1" noMove="1" noResize="1" noEditPoints="1" noAdjustHandles="1" noChangeArrowheads="1" noChangeShapeType="1" noTextEdit="1"/>
              </p:cNvSpPr>
              <p:nvPr/>
            </p:nvSpPr>
            <p:spPr>
              <a:xfrm>
                <a:off x="989655" y="1266282"/>
                <a:ext cx="4916875" cy="430887"/>
              </a:xfrm>
              <a:prstGeom prst="rect">
                <a:avLst/>
              </a:prstGeom>
              <a:blipFill>
                <a:blip r:embed="rId3"/>
                <a:stretch>
                  <a:fillRect l="-1285" t="-8571" b="-25714"/>
                </a:stretch>
              </a:blipFill>
            </p:spPr>
            <p:txBody>
              <a:bodyPr/>
              <a:lstStyle/>
              <a:p>
                <a:r>
                  <a:rPr lang="en-US">
                    <a:noFill/>
                  </a:rPr>
                  <a:t> </a:t>
                </a:r>
              </a:p>
            </p:txBody>
          </p:sp>
        </mc:Fallback>
      </mc:AlternateContent>
      <p:graphicFrame>
        <p:nvGraphicFramePr>
          <p:cNvPr id="7" name="Object 5">
            <a:extLst>
              <a:ext uri="{FF2B5EF4-FFF2-40B4-BE49-F238E27FC236}">
                <a16:creationId xmlns:a16="http://schemas.microsoft.com/office/drawing/2014/main" id="{C42FD33C-D8DF-6144-9398-598C817ADF87}"/>
              </a:ext>
            </a:extLst>
          </p:cNvPr>
          <p:cNvGraphicFramePr>
            <a:graphicFrameLocks noChangeAspect="1"/>
          </p:cNvGraphicFramePr>
          <p:nvPr>
            <p:extLst>
              <p:ext uri="{D42A27DB-BD31-4B8C-83A1-F6EECF244321}">
                <p14:modId xmlns:p14="http://schemas.microsoft.com/office/powerpoint/2010/main" val="1202930411"/>
              </p:ext>
            </p:extLst>
          </p:nvPr>
        </p:nvGraphicFramePr>
        <p:xfrm>
          <a:off x="1180427" y="1829460"/>
          <a:ext cx="10212502" cy="5028540"/>
        </p:xfrm>
        <a:graphic>
          <a:graphicData uri="http://schemas.openxmlformats.org/presentationml/2006/ole">
            <mc:AlternateContent xmlns:mc="http://schemas.openxmlformats.org/markup-compatibility/2006">
              <mc:Choice xmlns:v="urn:schemas-microsoft-com:vml" Requires="v">
                <p:oleObj spid="_x0000_s10252" name="Equation" r:id="rId4" imgW="154482800" imgH="76073000" progId="Equation.3">
                  <p:embed/>
                </p:oleObj>
              </mc:Choice>
              <mc:Fallback>
                <p:oleObj name="Equation" r:id="rId4" imgW="154482800" imgH="76073000" progId="Equation.3">
                  <p:embed/>
                  <p:pic>
                    <p:nvPicPr>
                      <p:cNvPr id="32775" name="Object 5">
                        <a:extLst>
                          <a:ext uri="{FF2B5EF4-FFF2-40B4-BE49-F238E27FC236}">
                            <a16:creationId xmlns:a16="http://schemas.microsoft.com/office/drawing/2014/main" id="{337E2313-B4C3-2E4B-8286-C9BCA44599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0427" y="1829460"/>
                        <a:ext cx="10212502" cy="50285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0910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15</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Example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A117004-E1C8-8E4F-9479-A2C17DAE6409}"/>
                  </a:ext>
                </a:extLst>
              </p:cNvPr>
              <p:cNvSpPr/>
              <p:nvPr/>
            </p:nvSpPr>
            <p:spPr>
              <a:xfrm>
                <a:off x="1093930" y="1091143"/>
                <a:ext cx="5986492" cy="769441"/>
              </a:xfrm>
              <a:prstGeom prst="rect">
                <a:avLst/>
              </a:prstGeom>
            </p:spPr>
            <p:txBody>
              <a:bodyPr wrap="square">
                <a:spAutoFit/>
              </a:bodyPr>
              <a:lstStyle/>
              <a:p>
                <a:r>
                  <a:rPr lang="en-GB" altLang="en-US" sz="2200" dirty="0">
                    <a:solidFill>
                      <a:schemeClr val="accent4">
                        <a:lumMod val="75000"/>
                        <a:lumOff val="25000"/>
                      </a:schemeClr>
                    </a:solidFill>
                  </a:rPr>
                  <a:t>3. </a:t>
                </a:r>
                <a:r>
                  <a:rPr lang="en-GB" altLang="en-US" sz="2000" dirty="0">
                    <a:solidFill>
                      <a:schemeClr val="accent4">
                        <a:lumMod val="75000"/>
                        <a:lumOff val="25000"/>
                      </a:schemeClr>
                    </a:solidFill>
                  </a:rPr>
                  <a:t>Draw the Power (Line) Spectrum of </a:t>
                </a:r>
                <a14:m>
                  <m:oMath xmlns:m="http://schemas.openxmlformats.org/officeDocument/2006/math">
                    <m:r>
                      <a:rPr lang="en-GB" altLang="en-US" sz="2000" i="1" dirty="0">
                        <a:solidFill>
                          <a:schemeClr val="accent4">
                            <a:lumMod val="75000"/>
                            <a:lumOff val="25000"/>
                          </a:schemeClr>
                        </a:solidFill>
                        <a:latin typeface="Cambria Math" panose="02040503050406030204" pitchFamily="18" charset="0"/>
                      </a:rPr>
                      <m:t>𝑥</m:t>
                    </m:r>
                    <m:r>
                      <a:rPr lang="en-GB" altLang="en-US" sz="2000" i="1" dirty="0">
                        <a:solidFill>
                          <a:schemeClr val="accent4">
                            <a:lumMod val="75000"/>
                            <a:lumOff val="25000"/>
                          </a:schemeClr>
                        </a:solidFill>
                        <a:latin typeface="Cambria Math" panose="02040503050406030204" pitchFamily="18" charset="0"/>
                      </a:rPr>
                      <m:t>[</m:t>
                    </m:r>
                    <m:r>
                      <a:rPr lang="en-GB" altLang="en-US" sz="2000" i="1" dirty="0">
                        <a:solidFill>
                          <a:schemeClr val="accent4">
                            <a:lumMod val="75000"/>
                            <a:lumOff val="25000"/>
                          </a:schemeClr>
                        </a:solidFill>
                        <a:latin typeface="Cambria Math" panose="02040503050406030204" pitchFamily="18" charset="0"/>
                      </a:rPr>
                      <m:t>𝑛</m:t>
                    </m:r>
                    <m:r>
                      <a:rPr lang="en-GB" altLang="en-US" sz="2000" i="1" dirty="0">
                        <a:solidFill>
                          <a:schemeClr val="accent4">
                            <a:lumMod val="75000"/>
                            <a:lumOff val="25000"/>
                          </a:schemeClr>
                        </a:solidFill>
                        <a:latin typeface="Cambria Math" panose="02040503050406030204" pitchFamily="18" charset="0"/>
                      </a:rPr>
                      <m:t>]</m:t>
                    </m:r>
                  </m:oMath>
                </a14:m>
                <a:endParaRPr lang="en-GB" altLang="en-US" sz="2000" dirty="0">
                  <a:solidFill>
                    <a:schemeClr val="accent4">
                      <a:lumMod val="75000"/>
                      <a:lumOff val="25000"/>
                    </a:schemeClr>
                  </a:solidFill>
                </a:endParaRPr>
              </a:p>
              <a:p>
                <a:endParaRPr lang="en-GB" altLang="en-US" sz="2200" dirty="0">
                  <a:solidFill>
                    <a:schemeClr val="accent4">
                      <a:lumMod val="75000"/>
                      <a:lumOff val="25000"/>
                    </a:schemeClr>
                  </a:solidFill>
                </a:endParaRPr>
              </a:p>
            </p:txBody>
          </p:sp>
        </mc:Choice>
        <mc:Fallback xmlns="">
          <p:sp>
            <p:nvSpPr>
              <p:cNvPr id="4" name="Rectangle 3">
                <a:extLst>
                  <a:ext uri="{FF2B5EF4-FFF2-40B4-BE49-F238E27FC236}">
                    <a16:creationId xmlns:a16="http://schemas.microsoft.com/office/drawing/2014/main" id="{BA117004-E1C8-8E4F-9479-A2C17DAE6409}"/>
                  </a:ext>
                </a:extLst>
              </p:cNvPr>
              <p:cNvSpPr>
                <a:spLocks noRot="1" noChangeAspect="1" noMove="1" noResize="1" noEditPoints="1" noAdjustHandles="1" noChangeArrowheads="1" noChangeShapeType="1" noTextEdit="1"/>
              </p:cNvSpPr>
              <p:nvPr/>
            </p:nvSpPr>
            <p:spPr>
              <a:xfrm>
                <a:off x="1093930" y="1091143"/>
                <a:ext cx="5986492" cy="769441"/>
              </a:xfrm>
              <a:prstGeom prst="rect">
                <a:avLst/>
              </a:prstGeom>
              <a:blipFill>
                <a:blip r:embed="rId2"/>
                <a:stretch>
                  <a:fillRect l="-1057" t="-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A16A140-BD93-6447-BA3D-58B9B35DBF7F}"/>
                  </a:ext>
                </a:extLst>
              </p:cNvPr>
              <p:cNvSpPr/>
              <p:nvPr/>
            </p:nvSpPr>
            <p:spPr>
              <a:xfrm>
                <a:off x="1093930" y="1772757"/>
                <a:ext cx="4674998" cy="671402"/>
              </a:xfrm>
              <a:prstGeom prst="rect">
                <a:avLst/>
              </a:prstGeom>
            </p:spPr>
            <p:txBody>
              <a:bodyPr wrap="none">
                <a:spAutoFit/>
              </a:bodyPr>
              <a:lstStyle/>
              <a:p>
                <a:pPr>
                  <a:spcBef>
                    <a:spcPct val="50000"/>
                  </a:spcBef>
                </a:pPr>
                <a14:m>
                  <m:oMath xmlns:m="http://schemas.openxmlformats.org/officeDocument/2006/math">
                    <m:sSup>
                      <m:sSupPr>
                        <m:ctrlPr>
                          <a:rPr lang="en-GB" altLang="en-US" sz="2200" b="0" i="1" dirty="0" smtClean="0">
                            <a:latin typeface="Cambria Math" panose="02040503050406030204" pitchFamily="18" charset="0"/>
                            <a:cs typeface="Arial" panose="020B0604020202020204" pitchFamily="34" charset="0"/>
                          </a:rPr>
                        </m:ctrlPr>
                      </m:sSupPr>
                      <m:e>
                        <m:d>
                          <m:dPr>
                            <m:begChr m:val="|"/>
                            <m:endChr m:val="|"/>
                            <m:ctrlPr>
                              <a:rPr lang="en-GB" altLang="en-US" sz="2200" i="1" dirty="0" smtClean="0">
                                <a:latin typeface="Cambria Math" panose="02040503050406030204" pitchFamily="18" charset="0"/>
                                <a:cs typeface="Arial" panose="020B0604020202020204" pitchFamily="34" charset="0"/>
                              </a:rPr>
                            </m:ctrlPr>
                          </m:dPr>
                          <m:e>
                            <m:f>
                              <m:fPr>
                                <m:ctrlPr>
                                  <a:rPr lang="en-GB" altLang="en-US" sz="2200" i="1" dirty="0" smtClean="0">
                                    <a:latin typeface="Cambria Math" panose="02040503050406030204" pitchFamily="18" charset="0"/>
                                    <a:cs typeface="Arial" panose="020B0604020202020204" pitchFamily="34" charset="0"/>
                                  </a:rPr>
                                </m:ctrlPr>
                              </m:fPr>
                              <m:num>
                                <m:r>
                                  <a:rPr lang="en-GB" altLang="en-US" sz="2200" i="1" dirty="0" smtClean="0">
                                    <a:latin typeface="Cambria Math" panose="02040503050406030204" pitchFamily="18" charset="0"/>
                                    <a:cs typeface="Arial" panose="020B0604020202020204" pitchFamily="34" charset="0"/>
                                  </a:rPr>
                                  <m:t>𝑋</m:t>
                                </m:r>
                                <m:d>
                                  <m:dPr>
                                    <m:begChr m:val="["/>
                                    <m:endChr m:val="]"/>
                                    <m:ctrlPr>
                                      <a:rPr lang="en-GB" altLang="en-US" sz="2200" i="1" dirty="0" smtClean="0">
                                        <a:latin typeface="Cambria Math" panose="02040503050406030204" pitchFamily="18" charset="0"/>
                                        <a:cs typeface="Arial" panose="020B0604020202020204" pitchFamily="34" charset="0"/>
                                      </a:rPr>
                                    </m:ctrlPr>
                                  </m:dPr>
                                  <m:e>
                                    <m:r>
                                      <a:rPr lang="en-GB" altLang="en-US" sz="2200" i="1" dirty="0" smtClean="0">
                                        <a:latin typeface="Cambria Math" panose="02040503050406030204" pitchFamily="18" charset="0"/>
                                        <a:cs typeface="Arial" panose="020B0604020202020204" pitchFamily="34" charset="0"/>
                                      </a:rPr>
                                      <m:t>𝑘</m:t>
                                    </m:r>
                                  </m:e>
                                </m:d>
                              </m:num>
                              <m:den>
                                <m:r>
                                  <a:rPr lang="en-GB" altLang="en-US" sz="2200" i="1" dirty="0" smtClean="0">
                                    <a:latin typeface="Cambria Math" panose="02040503050406030204" pitchFamily="18" charset="0"/>
                                    <a:cs typeface="Arial" panose="020B0604020202020204" pitchFamily="34" charset="0"/>
                                  </a:rPr>
                                  <m:t>𝑁</m:t>
                                </m:r>
                              </m:den>
                            </m:f>
                          </m:e>
                        </m:d>
                      </m:e>
                      <m:sup>
                        <m:r>
                          <a:rPr lang="en-GB" altLang="en-US" sz="2200" i="1" dirty="0" smtClean="0">
                            <a:latin typeface="Cambria Math" panose="02040503050406030204" pitchFamily="18" charset="0"/>
                            <a:cs typeface="Arial" panose="020B0604020202020204" pitchFamily="34" charset="0"/>
                          </a:rPr>
                          <m:t>2</m:t>
                        </m:r>
                      </m:sup>
                    </m:sSup>
                    <m:r>
                      <a:rPr lang="en-GB" altLang="en-US" sz="2200" i="1" dirty="0" smtClean="0">
                        <a:latin typeface="Cambria Math" panose="02040503050406030204" pitchFamily="18" charset="0"/>
                        <a:cs typeface="Arial" panose="020B0604020202020204" pitchFamily="34" charset="0"/>
                      </a:rPr>
                      <m:t> </m:t>
                    </m:r>
                  </m:oMath>
                </a14:m>
                <a:r>
                  <a:rPr lang="en-GB" altLang="en-US" sz="2200" dirty="0">
                    <a:latin typeface="Arial" panose="020B0604020202020204" pitchFamily="34" charset="0"/>
                    <a:cs typeface="Arial" panose="020B0604020202020204" pitchFamily="34" charset="0"/>
                  </a:rPr>
                  <a:t> Power Line Spectrum of </a:t>
                </a:r>
                <a14:m>
                  <m:oMath xmlns:m="http://schemas.openxmlformats.org/officeDocument/2006/math">
                    <m:r>
                      <a:rPr lang="en-GB" altLang="en-US" sz="2200" i="1" dirty="0" smtClean="0">
                        <a:latin typeface="Cambria Math" panose="02040503050406030204" pitchFamily="18" charset="0"/>
                        <a:cs typeface="Arial" panose="020B0604020202020204" pitchFamily="34" charset="0"/>
                      </a:rPr>
                      <m:t>𝑥</m:t>
                    </m:r>
                    <m:r>
                      <a:rPr lang="en-GB" altLang="en-US" sz="2200" i="1" dirty="0" smtClean="0">
                        <a:latin typeface="Cambria Math" panose="02040503050406030204" pitchFamily="18" charset="0"/>
                        <a:cs typeface="Arial" panose="020B0604020202020204" pitchFamily="34" charset="0"/>
                      </a:rPr>
                      <m:t>[</m:t>
                    </m:r>
                    <m:r>
                      <a:rPr lang="en-GB" altLang="en-US" sz="2200" i="1" dirty="0" smtClean="0">
                        <a:latin typeface="Cambria Math" panose="02040503050406030204" pitchFamily="18" charset="0"/>
                        <a:cs typeface="Arial" panose="020B0604020202020204" pitchFamily="34" charset="0"/>
                      </a:rPr>
                      <m:t>𝑛</m:t>
                    </m:r>
                    <m:r>
                      <a:rPr lang="en-GB" altLang="en-US" sz="2200" i="1" dirty="0" smtClean="0">
                        <a:latin typeface="Cambria Math" panose="02040503050406030204" pitchFamily="18" charset="0"/>
                        <a:cs typeface="Arial" panose="020B0604020202020204" pitchFamily="34" charset="0"/>
                      </a:rPr>
                      <m:t>]</m:t>
                    </m:r>
                  </m:oMath>
                </a14:m>
                <a:endParaRPr lang="en-GB" altLang="en-US" sz="2200" dirty="0">
                  <a:latin typeface="Arial" panose="020B0604020202020204" pitchFamily="34" charset="0"/>
                  <a:cs typeface="Arial" panose="020B0604020202020204" pitchFamily="34" charset="0"/>
                </a:endParaRPr>
              </a:p>
            </p:txBody>
          </p:sp>
        </mc:Choice>
        <mc:Fallback xmlns="">
          <p:sp>
            <p:nvSpPr>
              <p:cNvPr id="6" name="Rectangle 5">
                <a:extLst>
                  <a:ext uri="{FF2B5EF4-FFF2-40B4-BE49-F238E27FC236}">
                    <a16:creationId xmlns:a16="http://schemas.microsoft.com/office/drawing/2014/main" id="{9A16A140-BD93-6447-BA3D-58B9B35DBF7F}"/>
                  </a:ext>
                </a:extLst>
              </p:cNvPr>
              <p:cNvSpPr>
                <a:spLocks noRot="1" noChangeAspect="1" noMove="1" noResize="1" noEditPoints="1" noAdjustHandles="1" noChangeArrowheads="1" noChangeShapeType="1" noTextEdit="1"/>
              </p:cNvSpPr>
              <p:nvPr/>
            </p:nvSpPr>
            <p:spPr>
              <a:xfrm>
                <a:off x="1093930" y="1772757"/>
                <a:ext cx="4674998" cy="671402"/>
              </a:xfrm>
              <a:prstGeom prst="rect">
                <a:avLst/>
              </a:prstGeom>
              <a:blipFill>
                <a:blip r:embed="rId3"/>
                <a:stretch>
                  <a:fillRect b="-3774"/>
                </a:stretch>
              </a:blipFill>
            </p:spPr>
            <p:txBody>
              <a:bodyPr/>
              <a:lstStyle/>
              <a:p>
                <a:r>
                  <a:rPr lang="en-US">
                    <a:noFill/>
                  </a:rPr>
                  <a:t> </a:t>
                </a:r>
              </a:p>
            </p:txBody>
          </p:sp>
        </mc:Fallback>
      </mc:AlternateContent>
      <p:grpSp>
        <p:nvGrpSpPr>
          <p:cNvPr id="9" name="Group 2">
            <a:extLst>
              <a:ext uri="{FF2B5EF4-FFF2-40B4-BE49-F238E27FC236}">
                <a16:creationId xmlns:a16="http://schemas.microsoft.com/office/drawing/2014/main" id="{58BF2512-D851-E241-8657-A32618BE4E9F}"/>
              </a:ext>
            </a:extLst>
          </p:cNvPr>
          <p:cNvGrpSpPr>
            <a:grpSpLocks/>
          </p:cNvGrpSpPr>
          <p:nvPr/>
        </p:nvGrpSpPr>
        <p:grpSpPr bwMode="auto">
          <a:xfrm>
            <a:off x="338653" y="2942967"/>
            <a:ext cx="7485515" cy="3253753"/>
            <a:chOff x="963" y="428"/>
            <a:chExt cx="2597" cy="1232"/>
          </a:xfrm>
        </p:grpSpPr>
        <p:sp>
          <p:nvSpPr>
            <p:cNvPr id="10" name="Line 3">
              <a:extLst>
                <a:ext uri="{FF2B5EF4-FFF2-40B4-BE49-F238E27FC236}">
                  <a16:creationId xmlns:a16="http://schemas.microsoft.com/office/drawing/2014/main" id="{8BC9B899-231C-8E46-8A3D-271C62B7E89B}"/>
                </a:ext>
              </a:extLst>
            </p:cNvPr>
            <p:cNvSpPr>
              <a:spLocks noChangeShapeType="1"/>
            </p:cNvSpPr>
            <p:nvPr/>
          </p:nvSpPr>
          <p:spPr bwMode="auto">
            <a:xfrm>
              <a:off x="1338" y="1525"/>
              <a:ext cx="22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4">
              <a:extLst>
                <a:ext uri="{FF2B5EF4-FFF2-40B4-BE49-F238E27FC236}">
                  <a16:creationId xmlns:a16="http://schemas.microsoft.com/office/drawing/2014/main" id="{ADF9508D-9CD9-AE4E-B0B1-F6F588FAA654}"/>
                </a:ext>
              </a:extLst>
            </p:cNvPr>
            <p:cNvSpPr>
              <a:spLocks noChangeShapeType="1"/>
            </p:cNvSpPr>
            <p:nvPr/>
          </p:nvSpPr>
          <p:spPr bwMode="auto">
            <a:xfrm>
              <a:off x="2018" y="617"/>
              <a:ext cx="0" cy="10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2" name="Text Box 5">
                  <a:extLst>
                    <a:ext uri="{FF2B5EF4-FFF2-40B4-BE49-F238E27FC236}">
                      <a16:creationId xmlns:a16="http://schemas.microsoft.com/office/drawing/2014/main" id="{8D5B29D0-3924-104E-85FE-20BFE6FFEA9D}"/>
                    </a:ext>
                  </a:extLst>
                </p:cNvPr>
                <p:cNvSpPr txBox="1">
                  <a:spLocks noChangeArrowheads="1"/>
                </p:cNvSpPr>
                <p:nvPr/>
              </p:nvSpPr>
              <p:spPr bwMode="auto">
                <a:xfrm>
                  <a:off x="963" y="428"/>
                  <a:ext cx="2404" cy="3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p>
                          <m:sSupPr>
                            <m:ctrlPr>
                              <a:rPr lang="en-GB" altLang="en-US" sz="2200" b="0" i="1" dirty="0" smtClean="0">
                                <a:latin typeface="Cambria Math" panose="02040503050406030204" pitchFamily="18" charset="0"/>
                                <a:cs typeface="Arial" panose="020B0604020202020204" pitchFamily="34" charset="0"/>
                              </a:rPr>
                            </m:ctrlPr>
                          </m:sSupPr>
                          <m:e>
                            <m:d>
                              <m:dPr>
                                <m:begChr m:val="|"/>
                                <m:endChr m:val="|"/>
                                <m:ctrlPr>
                                  <a:rPr lang="en-GB" altLang="en-US" sz="2200" i="1" dirty="0" smtClean="0">
                                    <a:latin typeface="Cambria Math" panose="02040503050406030204" pitchFamily="18" charset="0"/>
                                    <a:cs typeface="Arial" panose="020B0604020202020204" pitchFamily="34" charset="0"/>
                                  </a:rPr>
                                </m:ctrlPr>
                              </m:dPr>
                              <m:e>
                                <m:f>
                                  <m:fPr>
                                    <m:ctrlPr>
                                      <a:rPr lang="en-GB" altLang="en-US" sz="2200" i="1" dirty="0" smtClean="0">
                                        <a:latin typeface="Cambria Math" panose="02040503050406030204" pitchFamily="18" charset="0"/>
                                        <a:cs typeface="Arial" panose="020B0604020202020204" pitchFamily="34" charset="0"/>
                                      </a:rPr>
                                    </m:ctrlPr>
                                  </m:fPr>
                                  <m:num>
                                    <m:r>
                                      <a:rPr lang="en-GB" altLang="en-US" sz="2200" i="1" dirty="0" smtClean="0">
                                        <a:latin typeface="Cambria Math" panose="02040503050406030204" pitchFamily="18" charset="0"/>
                                        <a:cs typeface="Arial" panose="020B0604020202020204" pitchFamily="34" charset="0"/>
                                      </a:rPr>
                                      <m:t>𝑋</m:t>
                                    </m:r>
                                    <m:d>
                                      <m:dPr>
                                        <m:begChr m:val="["/>
                                        <m:endChr m:val="]"/>
                                        <m:ctrlPr>
                                          <a:rPr lang="en-GB" altLang="en-US" sz="2200" i="1" dirty="0" smtClean="0">
                                            <a:latin typeface="Cambria Math" panose="02040503050406030204" pitchFamily="18" charset="0"/>
                                            <a:cs typeface="Arial" panose="020B0604020202020204" pitchFamily="34" charset="0"/>
                                          </a:rPr>
                                        </m:ctrlPr>
                                      </m:dPr>
                                      <m:e>
                                        <m:r>
                                          <a:rPr lang="en-GB" altLang="en-US" sz="2200" i="1" dirty="0" smtClean="0">
                                            <a:latin typeface="Cambria Math" panose="02040503050406030204" pitchFamily="18" charset="0"/>
                                            <a:cs typeface="Arial" panose="020B0604020202020204" pitchFamily="34" charset="0"/>
                                          </a:rPr>
                                          <m:t>𝑘</m:t>
                                        </m:r>
                                      </m:e>
                                    </m:d>
                                  </m:num>
                                  <m:den>
                                    <m:r>
                                      <a:rPr lang="en-GB" altLang="en-US" sz="2200" i="1" dirty="0" smtClean="0">
                                        <a:latin typeface="Cambria Math" panose="02040503050406030204" pitchFamily="18" charset="0"/>
                                        <a:cs typeface="Arial" panose="020B0604020202020204" pitchFamily="34" charset="0"/>
                                      </a:rPr>
                                      <m:t>𝑁</m:t>
                                    </m:r>
                                  </m:den>
                                </m:f>
                              </m:e>
                            </m:d>
                          </m:e>
                          <m:sup>
                            <m:r>
                              <a:rPr lang="en-GB" altLang="en-US" sz="2200" i="1" dirty="0" smtClean="0">
                                <a:latin typeface="Cambria Math" panose="02040503050406030204" pitchFamily="18" charset="0"/>
                                <a:cs typeface="Arial" panose="020B0604020202020204" pitchFamily="34" charset="0"/>
                              </a:rPr>
                              <m:t>2</m:t>
                            </m:r>
                          </m:sup>
                        </m:sSup>
                      </m:oMath>
                    </m:oMathPara>
                  </a14:m>
                  <a:endParaRPr lang="en-GB" altLang="en-US" sz="2200" dirty="0">
                    <a:latin typeface="Arial" panose="020B0604020202020204" pitchFamily="34" charset="0"/>
                    <a:cs typeface="Arial" panose="020B0604020202020204" pitchFamily="34" charset="0"/>
                  </a:endParaRPr>
                </a:p>
              </p:txBody>
            </p:sp>
          </mc:Choice>
          <mc:Fallback xmlns="">
            <p:sp>
              <p:nvSpPr>
                <p:cNvPr id="12" name="Text Box 5">
                  <a:extLst>
                    <a:ext uri="{FF2B5EF4-FFF2-40B4-BE49-F238E27FC236}">
                      <a16:creationId xmlns:a16="http://schemas.microsoft.com/office/drawing/2014/main" id="{8D5B29D0-3924-104E-85FE-20BFE6FFEA9D}"/>
                    </a:ext>
                  </a:extLst>
                </p:cNvPr>
                <p:cNvSpPr txBox="1">
                  <a:spLocks noRot="1" noChangeAspect="1" noMove="1" noResize="1" noEditPoints="1" noAdjustHandles="1" noChangeArrowheads="1" noChangeShapeType="1" noTextEdit="1"/>
                </p:cNvSpPr>
                <p:nvPr/>
              </p:nvSpPr>
              <p:spPr bwMode="auto">
                <a:xfrm>
                  <a:off x="963" y="428"/>
                  <a:ext cx="2404" cy="346"/>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4" name="Line 7">
              <a:extLst>
                <a:ext uri="{FF2B5EF4-FFF2-40B4-BE49-F238E27FC236}">
                  <a16:creationId xmlns:a16="http://schemas.microsoft.com/office/drawing/2014/main" id="{389D4934-657C-AC4D-8FE1-D53B9CD3953C}"/>
                </a:ext>
              </a:extLst>
            </p:cNvPr>
            <p:cNvSpPr>
              <a:spLocks noChangeShapeType="1"/>
            </p:cNvSpPr>
            <p:nvPr/>
          </p:nvSpPr>
          <p:spPr bwMode="auto">
            <a:xfrm flipV="1">
              <a:off x="2018" y="890"/>
              <a:ext cx="0" cy="635"/>
            </a:xfrm>
            <a:prstGeom prst="line">
              <a:avLst/>
            </a:prstGeom>
            <a:noFill/>
            <a:ln w="38100">
              <a:solidFill>
                <a:schemeClr val="tx1"/>
              </a:solidFill>
              <a:round/>
              <a:headEnd type="oval" w="sm" len="sm"/>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8">
              <a:extLst>
                <a:ext uri="{FF2B5EF4-FFF2-40B4-BE49-F238E27FC236}">
                  <a16:creationId xmlns:a16="http://schemas.microsoft.com/office/drawing/2014/main" id="{EBFC78A2-5F2C-B347-B43E-0A648C31C094}"/>
                </a:ext>
              </a:extLst>
            </p:cNvPr>
            <p:cNvSpPr txBox="1">
              <a:spLocks noChangeArrowheads="1"/>
            </p:cNvSpPr>
            <p:nvPr/>
          </p:nvSpPr>
          <p:spPr bwMode="auto">
            <a:xfrm>
              <a:off x="2019" y="749"/>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1800">
                  <a:latin typeface="Arial" panose="020B0604020202020204" pitchFamily="34" charset="0"/>
                  <a:cs typeface="Arial" panose="020B0604020202020204" pitchFamily="34" charset="0"/>
                </a:rPr>
                <a:t>9/36</a:t>
              </a:r>
            </a:p>
          </p:txBody>
        </p:sp>
        <p:sp>
          <p:nvSpPr>
            <p:cNvPr id="16" name="Line 9">
              <a:extLst>
                <a:ext uri="{FF2B5EF4-FFF2-40B4-BE49-F238E27FC236}">
                  <a16:creationId xmlns:a16="http://schemas.microsoft.com/office/drawing/2014/main" id="{AAED9999-31D2-E34E-93D8-0A2ACD1B4ADE}"/>
                </a:ext>
              </a:extLst>
            </p:cNvPr>
            <p:cNvSpPr>
              <a:spLocks noChangeShapeType="1"/>
            </p:cNvSpPr>
            <p:nvPr/>
          </p:nvSpPr>
          <p:spPr bwMode="auto">
            <a:xfrm flipV="1">
              <a:off x="2245" y="1162"/>
              <a:ext cx="0" cy="363"/>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Text Box 10">
              <a:extLst>
                <a:ext uri="{FF2B5EF4-FFF2-40B4-BE49-F238E27FC236}">
                  <a16:creationId xmlns:a16="http://schemas.microsoft.com/office/drawing/2014/main" id="{76EFE049-FE9C-7449-B27A-EF0FCB4BF764}"/>
                </a:ext>
              </a:extLst>
            </p:cNvPr>
            <p:cNvSpPr txBox="1">
              <a:spLocks noChangeArrowheads="1"/>
            </p:cNvSpPr>
            <p:nvPr/>
          </p:nvSpPr>
          <p:spPr bwMode="auto">
            <a:xfrm>
              <a:off x="2200" y="931"/>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1800">
                  <a:latin typeface="Arial" panose="020B0604020202020204" pitchFamily="34" charset="0"/>
                  <a:cs typeface="Arial" panose="020B0604020202020204" pitchFamily="34" charset="0"/>
                </a:rPr>
                <a:t>4/36</a:t>
              </a:r>
            </a:p>
          </p:txBody>
        </p:sp>
        <p:sp>
          <p:nvSpPr>
            <p:cNvPr id="20" name="Line 13">
              <a:extLst>
                <a:ext uri="{FF2B5EF4-FFF2-40B4-BE49-F238E27FC236}">
                  <a16:creationId xmlns:a16="http://schemas.microsoft.com/office/drawing/2014/main" id="{8989E947-9C4E-F446-A7E4-4A01152F3FAE}"/>
                </a:ext>
              </a:extLst>
            </p:cNvPr>
            <p:cNvSpPr>
              <a:spLocks noChangeShapeType="1"/>
            </p:cNvSpPr>
            <p:nvPr/>
          </p:nvSpPr>
          <p:spPr bwMode="auto">
            <a:xfrm flipV="1">
              <a:off x="3069" y="1175"/>
              <a:ext cx="0" cy="363"/>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4">
              <a:extLst>
                <a:ext uri="{FF2B5EF4-FFF2-40B4-BE49-F238E27FC236}">
                  <a16:creationId xmlns:a16="http://schemas.microsoft.com/office/drawing/2014/main" id="{C6139B41-6DB6-E043-AC1B-24DDDAA0C68E}"/>
                </a:ext>
              </a:extLst>
            </p:cNvPr>
            <p:cNvSpPr>
              <a:spLocks noChangeShapeType="1"/>
            </p:cNvSpPr>
            <p:nvPr/>
          </p:nvSpPr>
          <p:spPr bwMode="auto">
            <a:xfrm flipV="1">
              <a:off x="2664" y="1343"/>
              <a:ext cx="0" cy="182"/>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15">
              <a:extLst>
                <a:ext uri="{FF2B5EF4-FFF2-40B4-BE49-F238E27FC236}">
                  <a16:creationId xmlns:a16="http://schemas.microsoft.com/office/drawing/2014/main" id="{2F9A43C4-AD5A-404B-9F22-545AF9697DEF}"/>
                </a:ext>
              </a:extLst>
            </p:cNvPr>
            <p:cNvSpPr txBox="1">
              <a:spLocks noChangeArrowheads="1"/>
            </p:cNvSpPr>
            <p:nvPr/>
          </p:nvSpPr>
          <p:spPr bwMode="auto">
            <a:xfrm>
              <a:off x="2971" y="931"/>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1800" dirty="0">
                  <a:latin typeface="Arial" panose="020B0604020202020204" pitchFamily="34" charset="0"/>
                  <a:cs typeface="Arial" panose="020B0604020202020204" pitchFamily="34" charset="0"/>
                </a:rPr>
                <a:t>4/36</a:t>
              </a:r>
            </a:p>
          </p:txBody>
        </p:sp>
        <p:sp>
          <p:nvSpPr>
            <p:cNvPr id="23" name="Text Box 16">
              <a:extLst>
                <a:ext uri="{FF2B5EF4-FFF2-40B4-BE49-F238E27FC236}">
                  <a16:creationId xmlns:a16="http://schemas.microsoft.com/office/drawing/2014/main" id="{3BB23C00-4F69-4E48-BC1D-331407390BA5}"/>
                </a:ext>
              </a:extLst>
            </p:cNvPr>
            <p:cNvSpPr txBox="1">
              <a:spLocks noChangeArrowheads="1"/>
            </p:cNvSpPr>
            <p:nvPr/>
          </p:nvSpPr>
          <p:spPr bwMode="auto">
            <a:xfrm>
              <a:off x="2563" y="1116"/>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1800">
                  <a:latin typeface="Arial" panose="020B0604020202020204" pitchFamily="34" charset="0"/>
                  <a:cs typeface="Arial" panose="020B0604020202020204" pitchFamily="34" charset="0"/>
                </a:rPr>
                <a:t>1/36</a:t>
              </a:r>
            </a:p>
          </p:txBody>
        </p: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D8D5B74-4D64-AE4D-B127-D760EB9A4F51}"/>
                  </a:ext>
                </a:extLst>
              </p:cNvPr>
              <p:cNvSpPr txBox="1"/>
              <p:nvPr/>
            </p:nvSpPr>
            <p:spPr>
              <a:xfrm>
                <a:off x="7452061" y="5879399"/>
                <a:ext cx="429925"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𝑛</m:t>
                      </m:r>
                    </m:oMath>
                  </m:oMathPara>
                </a14:m>
                <a:endParaRPr lang="en-US" sz="2200" dirty="0"/>
              </a:p>
            </p:txBody>
          </p:sp>
        </mc:Choice>
        <mc:Fallback xmlns="">
          <p:sp>
            <p:nvSpPr>
              <p:cNvPr id="39" name="TextBox 38">
                <a:extLst>
                  <a:ext uri="{FF2B5EF4-FFF2-40B4-BE49-F238E27FC236}">
                    <a16:creationId xmlns:a16="http://schemas.microsoft.com/office/drawing/2014/main" id="{1D8D5B74-4D64-AE4D-B127-D760EB9A4F51}"/>
                  </a:ext>
                </a:extLst>
              </p:cNvPr>
              <p:cNvSpPr txBox="1">
                <a:spLocks noRot="1" noChangeAspect="1" noMove="1" noResize="1" noEditPoints="1" noAdjustHandles="1" noChangeArrowheads="1" noChangeShapeType="1" noTextEdit="1"/>
              </p:cNvSpPr>
              <p:nvPr/>
            </p:nvSpPr>
            <p:spPr>
              <a:xfrm>
                <a:off x="7452061" y="5879399"/>
                <a:ext cx="429925" cy="430887"/>
              </a:xfrm>
              <a:prstGeom prst="rect">
                <a:avLst/>
              </a:prstGeom>
              <a:blipFill>
                <a:blip r:embed="rId6"/>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E5DC1BBB-5352-C94C-91E7-D213AE1F7E53}"/>
              </a:ext>
            </a:extLst>
          </p:cNvPr>
          <p:cNvSpPr txBox="1"/>
          <p:nvPr/>
        </p:nvSpPr>
        <p:spPr>
          <a:xfrm>
            <a:off x="3319275" y="5932811"/>
            <a:ext cx="3707025" cy="430887"/>
          </a:xfrm>
          <a:prstGeom prst="rect">
            <a:avLst/>
          </a:prstGeom>
          <a:noFill/>
        </p:spPr>
        <p:txBody>
          <a:bodyPr wrap="square" rtlCol="0">
            <a:spAutoFit/>
          </a:bodyPr>
          <a:lstStyle/>
          <a:p>
            <a:r>
              <a:rPr lang="en-US" sz="2200" dirty="0"/>
              <a:t>0     1      2     3      4     5 </a:t>
            </a:r>
          </a:p>
        </p:txBody>
      </p:sp>
      <p:sp>
        <p:nvSpPr>
          <p:cNvPr id="41" name="Line 13">
            <a:extLst>
              <a:ext uri="{FF2B5EF4-FFF2-40B4-BE49-F238E27FC236}">
                <a16:creationId xmlns:a16="http://schemas.microsoft.com/office/drawing/2014/main" id="{7065C6B9-FFF3-394B-805F-8584E93DDFFB}"/>
              </a:ext>
            </a:extLst>
          </p:cNvPr>
          <p:cNvSpPr>
            <a:spLocks noChangeShapeType="1"/>
          </p:cNvSpPr>
          <p:nvPr/>
        </p:nvSpPr>
        <p:spPr bwMode="auto">
          <a:xfrm flipH="1" flipV="1">
            <a:off x="5869344" y="5853917"/>
            <a:ext cx="1" cy="1"/>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3">
            <a:extLst>
              <a:ext uri="{FF2B5EF4-FFF2-40B4-BE49-F238E27FC236}">
                <a16:creationId xmlns:a16="http://schemas.microsoft.com/office/drawing/2014/main" id="{58359E69-F995-F04A-9BE3-F09A7FB175EA}"/>
              </a:ext>
            </a:extLst>
          </p:cNvPr>
          <p:cNvSpPr>
            <a:spLocks noChangeShapeType="1"/>
          </p:cNvSpPr>
          <p:nvPr/>
        </p:nvSpPr>
        <p:spPr bwMode="auto">
          <a:xfrm flipH="1" flipV="1">
            <a:off x="4687216" y="5845676"/>
            <a:ext cx="1" cy="1"/>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 name="Group 23">
            <a:extLst>
              <a:ext uri="{FF2B5EF4-FFF2-40B4-BE49-F238E27FC236}">
                <a16:creationId xmlns:a16="http://schemas.microsoft.com/office/drawing/2014/main" id="{9A0C6F20-C3BD-AB4E-AE30-0C0C337FEE9C}"/>
              </a:ext>
            </a:extLst>
          </p:cNvPr>
          <p:cNvGrpSpPr/>
          <p:nvPr/>
        </p:nvGrpSpPr>
        <p:grpSpPr>
          <a:xfrm>
            <a:off x="7279401" y="1043779"/>
            <a:ext cx="4305593" cy="2278967"/>
            <a:chOff x="6896752" y="848717"/>
            <a:chExt cx="4305593" cy="2278967"/>
          </a:xfrm>
        </p:grpSpPr>
        <p:pic>
          <p:nvPicPr>
            <p:cNvPr id="25" name="Picture 24">
              <a:extLst>
                <a:ext uri="{FF2B5EF4-FFF2-40B4-BE49-F238E27FC236}">
                  <a16:creationId xmlns:a16="http://schemas.microsoft.com/office/drawing/2014/main" id="{79E06747-F78B-004A-91AD-2EFD01EF8EEE}"/>
                </a:ext>
              </a:extLst>
            </p:cNvPr>
            <p:cNvPicPr>
              <a:picLocks noChangeAspect="1"/>
            </p:cNvPicPr>
            <p:nvPr/>
          </p:nvPicPr>
          <p:blipFill>
            <a:blip r:embed="rId7"/>
            <a:stretch>
              <a:fillRect/>
            </a:stretch>
          </p:blipFill>
          <p:spPr>
            <a:xfrm>
              <a:off x="6896752" y="848717"/>
              <a:ext cx="4305593" cy="2278967"/>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C549637-2029-3A43-B788-AC92A58A76BD}"/>
                    </a:ext>
                  </a:extLst>
                </p:cNvPr>
                <p:cNvSpPr txBox="1"/>
                <p:nvPr/>
              </p:nvSpPr>
              <p:spPr>
                <a:xfrm>
                  <a:off x="9166577" y="1938846"/>
                  <a:ext cx="17817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𝑋</m:t>
                        </m:r>
                        <m:r>
                          <a:rPr lang="en-US" sz="2400" i="1" dirty="0" smtClean="0">
                            <a:latin typeface="Cambria Math" panose="02040503050406030204" pitchFamily="18" charset="0"/>
                          </a:rPr>
                          <m:t>[3]   = 1;</m:t>
                        </m:r>
                      </m:oMath>
                    </m:oMathPara>
                  </a14:m>
                  <a:endParaRPr lang="en-US" sz="2400" dirty="0"/>
                </a:p>
              </p:txBody>
            </p:sp>
          </mc:Choice>
          <mc:Fallback xmlns="">
            <p:sp>
              <p:nvSpPr>
                <p:cNvPr id="26" name="TextBox 25">
                  <a:extLst>
                    <a:ext uri="{FF2B5EF4-FFF2-40B4-BE49-F238E27FC236}">
                      <a16:creationId xmlns:a16="http://schemas.microsoft.com/office/drawing/2014/main" id="{FC549637-2029-3A43-B788-AC92A58A76BD}"/>
                    </a:ext>
                  </a:extLst>
                </p:cNvPr>
                <p:cNvSpPr txBox="1">
                  <a:spLocks noRot="1" noChangeAspect="1" noMove="1" noResize="1" noEditPoints="1" noAdjustHandles="1" noChangeArrowheads="1" noChangeShapeType="1" noTextEdit="1"/>
                </p:cNvSpPr>
                <p:nvPr/>
              </p:nvSpPr>
              <p:spPr>
                <a:xfrm>
                  <a:off x="9166577" y="1938846"/>
                  <a:ext cx="1781770" cy="461665"/>
                </a:xfrm>
                <a:prstGeom prst="rect">
                  <a:avLst/>
                </a:prstGeom>
                <a:blipFill>
                  <a:blip r:embed="rId8"/>
                  <a:stretch>
                    <a:fillRect b="-22222"/>
                  </a:stretch>
                </a:blipFill>
              </p:spPr>
              <p:txBody>
                <a:bodyPr/>
                <a:lstStyle/>
                <a:p>
                  <a:r>
                    <a:rPr lang="en-US">
                      <a:noFill/>
                    </a:rPr>
                    <a:t> </a:t>
                  </a:r>
                </a:p>
              </p:txBody>
            </p:sp>
          </mc:Fallback>
        </mc:AlternateContent>
      </p:grpSp>
    </p:spTree>
    <p:extLst>
      <p:ext uri="{BB962C8B-B14F-4D97-AF65-F5344CB8AC3E}">
        <p14:creationId xmlns:p14="http://schemas.microsoft.com/office/powerpoint/2010/main" val="53719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16</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Example</a:t>
            </a:r>
          </a:p>
        </p:txBody>
      </p:sp>
      <p:sp>
        <p:nvSpPr>
          <p:cNvPr id="4" name="Rectangle 3">
            <a:extLst>
              <a:ext uri="{FF2B5EF4-FFF2-40B4-BE49-F238E27FC236}">
                <a16:creationId xmlns:a16="http://schemas.microsoft.com/office/drawing/2014/main" id="{BA117004-E1C8-8E4F-9479-A2C17DAE6409}"/>
              </a:ext>
            </a:extLst>
          </p:cNvPr>
          <p:cNvSpPr/>
          <p:nvPr/>
        </p:nvSpPr>
        <p:spPr>
          <a:xfrm>
            <a:off x="1093930" y="1091143"/>
            <a:ext cx="5986492" cy="769441"/>
          </a:xfrm>
          <a:prstGeom prst="rect">
            <a:avLst/>
          </a:prstGeom>
        </p:spPr>
        <p:txBody>
          <a:bodyPr wrap="square">
            <a:spAutoFit/>
          </a:bodyPr>
          <a:lstStyle/>
          <a:p>
            <a:r>
              <a:rPr lang="en-GB" altLang="en-US" sz="2200" dirty="0">
                <a:solidFill>
                  <a:schemeClr val="accent4">
                    <a:lumMod val="75000"/>
                    <a:lumOff val="25000"/>
                  </a:schemeClr>
                </a:solidFill>
              </a:rPr>
              <a:t>4. </a:t>
            </a:r>
            <a:r>
              <a:rPr lang="en-GB" altLang="en-US" sz="2000" dirty="0">
                <a:solidFill>
                  <a:schemeClr val="accent4">
                    <a:lumMod val="75000"/>
                    <a:lumOff val="25000"/>
                  </a:schemeClr>
                </a:solidFill>
              </a:rPr>
              <a:t>Verify Parseval’s Relation</a:t>
            </a:r>
          </a:p>
          <a:p>
            <a:endParaRPr lang="en-GB" altLang="en-US" sz="2200" dirty="0">
              <a:solidFill>
                <a:schemeClr val="accent4">
                  <a:lumMod val="75000"/>
                  <a:lumOff val="25000"/>
                </a:schemeClr>
              </a:solidFill>
            </a:endParaRPr>
          </a:p>
        </p:txBody>
      </p:sp>
      <p:grpSp>
        <p:nvGrpSpPr>
          <p:cNvPr id="19" name="Group 18">
            <a:extLst>
              <a:ext uri="{FF2B5EF4-FFF2-40B4-BE49-F238E27FC236}">
                <a16:creationId xmlns:a16="http://schemas.microsoft.com/office/drawing/2014/main" id="{A22A4B1A-FD5B-8242-ADDD-C8A7DB0964D9}"/>
              </a:ext>
            </a:extLst>
          </p:cNvPr>
          <p:cNvGrpSpPr/>
          <p:nvPr/>
        </p:nvGrpSpPr>
        <p:grpSpPr>
          <a:xfrm>
            <a:off x="1285102" y="1860584"/>
            <a:ext cx="10046044" cy="1754326"/>
            <a:chOff x="1285102" y="1860584"/>
            <a:chExt cx="10046044" cy="1754326"/>
          </a:xfrm>
        </p:grpSpPr>
        <p:sp>
          <p:nvSpPr>
            <p:cNvPr id="5" name="TextBox 4">
              <a:extLst>
                <a:ext uri="{FF2B5EF4-FFF2-40B4-BE49-F238E27FC236}">
                  <a16:creationId xmlns:a16="http://schemas.microsoft.com/office/drawing/2014/main" id="{F9B50A09-EE0B-F249-9351-DC00A407ECA1}"/>
                </a:ext>
              </a:extLst>
            </p:cNvPr>
            <p:cNvSpPr txBox="1"/>
            <p:nvPr/>
          </p:nvSpPr>
          <p:spPr>
            <a:xfrm>
              <a:off x="1285102" y="1860584"/>
              <a:ext cx="10046044" cy="1754326"/>
            </a:xfrm>
            <a:prstGeom prst="rect">
              <a:avLst/>
            </a:prstGeom>
            <a:noFill/>
            <a:ln w="50800">
              <a:solidFill>
                <a:srgbClr val="FF0000"/>
              </a:solidFill>
            </a:ln>
          </p:spPr>
          <p:txBody>
            <a:bodyPr wrap="square" rtlCol="0">
              <a:spAutoFit/>
            </a:bodyPr>
            <a:lstStyle/>
            <a:p>
              <a:r>
                <a:rPr lang="en-US" b="1" dirty="0"/>
                <a:t>Parseval’s relation allows us to compute the power of x[n] from its power line spectrum, so the following relationship holds:</a:t>
              </a:r>
            </a:p>
            <a:p>
              <a:endParaRPr lang="en-US" b="1" dirty="0"/>
            </a:p>
            <a:p>
              <a:endParaRPr lang="en-US" b="1" dirty="0"/>
            </a:p>
            <a:p>
              <a:endParaRPr lang="en-US" b="1" dirty="0"/>
            </a:p>
            <a:p>
              <a:endParaRPr lang="en-US" b="1" dirty="0"/>
            </a:p>
          </p:txBody>
        </p:sp>
        <p:pic>
          <p:nvPicPr>
            <p:cNvPr id="7" name="Picture 6">
              <a:extLst>
                <a:ext uri="{FF2B5EF4-FFF2-40B4-BE49-F238E27FC236}">
                  <a16:creationId xmlns:a16="http://schemas.microsoft.com/office/drawing/2014/main" id="{446590FD-A2FA-6B47-AF7E-D19366C8F362}"/>
                </a:ext>
              </a:extLst>
            </p:cNvPr>
            <p:cNvPicPr>
              <a:picLocks noChangeAspect="1"/>
            </p:cNvPicPr>
            <p:nvPr/>
          </p:nvPicPr>
          <p:blipFill>
            <a:blip r:embed="rId2"/>
            <a:stretch>
              <a:fillRect/>
            </a:stretch>
          </p:blipFill>
          <p:spPr>
            <a:xfrm>
              <a:off x="4167681" y="2623583"/>
              <a:ext cx="4079058" cy="767064"/>
            </a:xfrm>
            <a:prstGeom prst="rect">
              <a:avLst/>
            </a:prstGeom>
          </p:spPr>
        </p:pic>
      </p:grpSp>
      <p:pic>
        <p:nvPicPr>
          <p:cNvPr id="13" name="Picture 12">
            <a:extLst>
              <a:ext uri="{FF2B5EF4-FFF2-40B4-BE49-F238E27FC236}">
                <a16:creationId xmlns:a16="http://schemas.microsoft.com/office/drawing/2014/main" id="{E351A586-41E7-5641-992C-C3FB3FB23AEF}"/>
              </a:ext>
            </a:extLst>
          </p:cNvPr>
          <p:cNvPicPr>
            <a:picLocks noChangeAspect="1"/>
          </p:cNvPicPr>
          <p:nvPr/>
        </p:nvPicPr>
        <p:blipFill>
          <a:blip r:embed="rId3"/>
          <a:stretch>
            <a:fillRect/>
          </a:stretch>
        </p:blipFill>
        <p:spPr>
          <a:xfrm>
            <a:off x="3675900" y="4026029"/>
            <a:ext cx="5062620" cy="827998"/>
          </a:xfrm>
          <a:prstGeom prst="rect">
            <a:avLst/>
          </a:prstGeom>
        </p:spPr>
      </p:pic>
      <p:pic>
        <p:nvPicPr>
          <p:cNvPr id="18" name="Picture 17">
            <a:extLst>
              <a:ext uri="{FF2B5EF4-FFF2-40B4-BE49-F238E27FC236}">
                <a16:creationId xmlns:a16="http://schemas.microsoft.com/office/drawing/2014/main" id="{3527D2A8-7831-D142-92DB-F1700FBD6710}"/>
              </a:ext>
            </a:extLst>
          </p:cNvPr>
          <p:cNvPicPr>
            <a:picLocks noChangeAspect="1"/>
          </p:cNvPicPr>
          <p:nvPr/>
        </p:nvPicPr>
        <p:blipFill>
          <a:blip r:embed="rId4"/>
          <a:stretch>
            <a:fillRect/>
          </a:stretch>
        </p:blipFill>
        <p:spPr>
          <a:xfrm>
            <a:off x="3675900" y="5383325"/>
            <a:ext cx="4989498" cy="767064"/>
          </a:xfrm>
          <a:prstGeom prst="rect">
            <a:avLst/>
          </a:prstGeom>
        </p:spPr>
      </p:pic>
      <p:sp>
        <p:nvSpPr>
          <p:cNvPr id="24" name="TextBox 23">
            <a:extLst>
              <a:ext uri="{FF2B5EF4-FFF2-40B4-BE49-F238E27FC236}">
                <a16:creationId xmlns:a16="http://schemas.microsoft.com/office/drawing/2014/main" id="{8B23DACD-9982-5B40-8F73-861FC6D56012}"/>
              </a:ext>
            </a:extLst>
          </p:cNvPr>
          <p:cNvSpPr txBox="1"/>
          <p:nvPr/>
        </p:nvSpPr>
        <p:spPr>
          <a:xfrm>
            <a:off x="5640859"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72552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17</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Exercise </a:t>
            </a:r>
          </a:p>
        </p:txBody>
      </p:sp>
      <p:sp>
        <p:nvSpPr>
          <p:cNvPr id="24" name="TextBox 23">
            <a:extLst>
              <a:ext uri="{FF2B5EF4-FFF2-40B4-BE49-F238E27FC236}">
                <a16:creationId xmlns:a16="http://schemas.microsoft.com/office/drawing/2014/main" id="{8B23DACD-9982-5B40-8F73-861FC6D56012}"/>
              </a:ext>
            </a:extLst>
          </p:cNvPr>
          <p:cNvSpPr txBox="1"/>
          <p:nvPr/>
        </p:nvSpPr>
        <p:spPr>
          <a:xfrm>
            <a:off x="5640859" y="2977978"/>
            <a:ext cx="65" cy="276999"/>
          </a:xfrm>
          <a:prstGeom prst="rect">
            <a:avLst/>
          </a:prstGeom>
          <a:noFill/>
        </p:spPr>
        <p:txBody>
          <a:bodyPr wrap="none" lIns="0" tIns="0" rIns="0" bIns="0" rtlCol="0">
            <a:spAutoFit/>
          </a:bodyPr>
          <a:lstStyle/>
          <a:p>
            <a:endParaRPr lang="en-US" dirty="0"/>
          </a:p>
        </p:txBody>
      </p:sp>
      <p:sp>
        <p:nvSpPr>
          <p:cNvPr id="6" name="Rectangle 5">
            <a:extLst>
              <a:ext uri="{FF2B5EF4-FFF2-40B4-BE49-F238E27FC236}">
                <a16:creationId xmlns:a16="http://schemas.microsoft.com/office/drawing/2014/main" id="{ED7A6A54-A738-C748-8315-4D8B121A69CB}"/>
              </a:ext>
            </a:extLst>
          </p:cNvPr>
          <p:cNvSpPr/>
          <p:nvPr/>
        </p:nvSpPr>
        <p:spPr>
          <a:xfrm>
            <a:off x="1317339" y="1556977"/>
            <a:ext cx="10383520" cy="4093428"/>
          </a:xfrm>
          <a:prstGeom prst="rect">
            <a:avLst/>
          </a:prstGeom>
        </p:spPr>
        <p:txBody>
          <a:bodyPr wrap="square">
            <a:spAutoFit/>
          </a:bodyPr>
          <a:lstStyle/>
          <a:p>
            <a:r>
              <a:rPr lang="en-GB" sz="2000" dirty="0">
                <a:latin typeface="Calibri" panose="020F0502020204030204" pitchFamily="34" charset="0"/>
              </a:rPr>
              <a:t>A 50Hz sine waveform is sampled at four times the Nyquist sampling frequency. During the acquisition process the amplitude of the sine wave is clipped to </a:t>
            </a:r>
            <a:r>
              <a:rPr lang="en-GB" sz="2000" dirty="0">
                <a:latin typeface="Times" pitchFamily="2" charset="0"/>
              </a:rPr>
              <a:t>±</a:t>
            </a:r>
            <a:r>
              <a:rPr lang="en-GB" sz="2000" dirty="0">
                <a:latin typeface="Calibri" panose="020F0502020204030204" pitchFamily="34" charset="0"/>
              </a:rPr>
              <a:t>0.7071 resulting in a distorted sine wave. </a:t>
            </a:r>
          </a:p>
          <a:p>
            <a:endParaRPr lang="en-GB" sz="2000" dirty="0">
              <a:latin typeface="Calibri" panose="020F0502020204030204" pitchFamily="34" charset="0"/>
            </a:endParaRPr>
          </a:p>
          <a:p>
            <a:r>
              <a:rPr lang="en-GB" sz="2000" b="1" dirty="0">
                <a:latin typeface="Calibri" panose="020F0502020204030204" pitchFamily="34" charset="0"/>
              </a:rPr>
              <a:t>(</a:t>
            </a:r>
            <a:r>
              <a:rPr lang="en-GB" sz="2000" b="1" dirty="0" err="1">
                <a:latin typeface="Calibri" panose="020F0502020204030204" pitchFamily="34" charset="0"/>
              </a:rPr>
              <a:t>i</a:t>
            </a:r>
            <a:r>
              <a:rPr lang="en-GB" sz="2000" b="1" dirty="0">
                <a:latin typeface="Calibri" panose="020F0502020204030204" pitchFamily="34" charset="0"/>
              </a:rPr>
              <a:t>) </a:t>
            </a:r>
            <a:r>
              <a:rPr lang="en-GB" sz="2000" dirty="0">
                <a:latin typeface="Calibri" panose="020F0502020204030204" pitchFamily="34" charset="0"/>
              </a:rPr>
              <a:t>Write down the values of one period of the acquired and sampled clipped sinusoid. </a:t>
            </a:r>
          </a:p>
          <a:p>
            <a:endParaRPr lang="en-GB" sz="2000" dirty="0">
              <a:latin typeface="Times" pitchFamily="2" charset="0"/>
            </a:endParaRPr>
          </a:p>
          <a:p>
            <a:r>
              <a:rPr lang="en-GB" sz="2000" b="1" dirty="0">
                <a:latin typeface="Calibri" panose="020F0502020204030204" pitchFamily="34" charset="0"/>
              </a:rPr>
              <a:t>(ii) </a:t>
            </a:r>
            <a:r>
              <a:rPr lang="en-GB" sz="2000" dirty="0">
                <a:latin typeface="Calibri" panose="020F0502020204030204" pitchFamily="34" charset="0"/>
              </a:rPr>
              <a:t>Make a plot of the underlying sinusoidal signal and the distorted sinusoid on the same plot </a:t>
            </a:r>
          </a:p>
          <a:p>
            <a:endParaRPr lang="en-GB" sz="2000" dirty="0">
              <a:latin typeface="Calibri" panose="020F0502020204030204" pitchFamily="34" charset="0"/>
            </a:endParaRPr>
          </a:p>
          <a:p>
            <a:r>
              <a:rPr lang="en-GB" sz="2000" b="1" dirty="0">
                <a:latin typeface="Calibri" panose="020F0502020204030204" pitchFamily="34" charset="0"/>
              </a:rPr>
              <a:t>(iii) </a:t>
            </a:r>
            <a:r>
              <a:rPr lang="en-GB" sz="2000" dirty="0">
                <a:latin typeface="Calibri" panose="020F0502020204030204" pitchFamily="34" charset="0"/>
              </a:rPr>
              <a:t>Using the DFS of the discrete clipped signal, determine the Total Harmonic Distortion (THD) i.e. the % power in the TOTAL harmonics (not including the 1st harmonic) compared to that in the fundamental harmonic (the 1st harmonic). THD is an important aspect in audio, communications and power systems and should normally be as low as possible. Sometime </a:t>
            </a:r>
            <a:r>
              <a:rPr lang="en-GB" sz="2000" dirty="0">
                <a:latin typeface="Times" pitchFamily="2" charset="0"/>
              </a:rPr>
              <a:t>‘</a:t>
            </a:r>
            <a:r>
              <a:rPr lang="en-GB" sz="2000" dirty="0">
                <a:latin typeface="Calibri" panose="020F0502020204030204" pitchFamily="34" charset="0"/>
              </a:rPr>
              <a:t>music</a:t>
            </a:r>
            <a:r>
              <a:rPr lang="en-GB" sz="2000" dirty="0">
                <a:latin typeface="Times" pitchFamily="2" charset="0"/>
              </a:rPr>
              <a:t>’ </a:t>
            </a:r>
            <a:r>
              <a:rPr lang="en-GB" sz="2000" dirty="0">
                <a:latin typeface="Calibri" panose="020F0502020204030204" pitchFamily="34" charset="0"/>
              </a:rPr>
              <a:t>use THD for artistic reasons. </a:t>
            </a:r>
            <a:endParaRPr lang="en-GB" sz="2000" dirty="0">
              <a:effectLst/>
              <a:latin typeface="Calibri" panose="020F0502020204030204" pitchFamily="34" charset="0"/>
            </a:endParaRPr>
          </a:p>
        </p:txBody>
      </p:sp>
    </p:spTree>
    <p:extLst>
      <p:ext uri="{BB962C8B-B14F-4D97-AF65-F5344CB8AC3E}">
        <p14:creationId xmlns:p14="http://schemas.microsoft.com/office/powerpoint/2010/main" val="42947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2</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1" y="194085"/>
            <a:ext cx="9753600" cy="1794116"/>
          </a:xfrm>
        </p:spPr>
        <p:txBody>
          <a:bodyPr/>
          <a:lstStyle/>
          <a:p>
            <a:r>
              <a:rPr lang="en-US" sz="4800" spc="0" dirty="0">
                <a:solidFill>
                  <a:srgbClr val="0070C0"/>
                </a:solidFill>
              </a:rPr>
              <a:t>Introduction</a:t>
            </a:r>
          </a:p>
        </p:txBody>
      </p:sp>
      <p:sp>
        <p:nvSpPr>
          <p:cNvPr id="5" name="TextBox 4">
            <a:extLst>
              <a:ext uri="{FF2B5EF4-FFF2-40B4-BE49-F238E27FC236}">
                <a16:creationId xmlns:a16="http://schemas.microsoft.com/office/drawing/2014/main" id="{65B83FE1-91DE-C24E-94FA-63652026BEB2}"/>
              </a:ext>
            </a:extLst>
          </p:cNvPr>
          <p:cNvSpPr txBox="1"/>
          <p:nvPr/>
        </p:nvSpPr>
        <p:spPr>
          <a:xfrm>
            <a:off x="1152740" y="1533056"/>
            <a:ext cx="9635982" cy="3293209"/>
          </a:xfrm>
          <a:prstGeom prst="rect">
            <a:avLst/>
          </a:prstGeom>
          <a:noFill/>
        </p:spPr>
        <p:txBody>
          <a:bodyPr wrap="square" rtlCol="0">
            <a:spAutoFit/>
          </a:bodyPr>
          <a:lstStyle/>
          <a:p>
            <a:pPr marL="285750" indent="-285750">
              <a:buFont typeface="Arial" panose="020B0604020202020204" pitchFamily="34" charset="0"/>
              <a:buChar char="•"/>
            </a:pPr>
            <a:r>
              <a:rPr lang="en-US" sz="2600" dirty="0"/>
              <a:t>In this block three discrete transforms will be introduced:</a:t>
            </a:r>
          </a:p>
          <a:p>
            <a:pPr marL="285750" indent="-285750">
              <a:buFont typeface="Arial" panose="020B0604020202020204" pitchFamily="34" charset="0"/>
              <a:buChar char="•"/>
            </a:pPr>
            <a:endParaRPr lang="en-US" sz="2600" dirty="0"/>
          </a:p>
          <a:p>
            <a:pPr marL="742915" lvl="1" indent="-285750">
              <a:buFont typeface="Arial" panose="020B0604020202020204" pitchFamily="34" charset="0"/>
              <a:buChar char="•"/>
            </a:pPr>
            <a:endParaRPr lang="en-US" sz="2600" dirty="0"/>
          </a:p>
          <a:p>
            <a:pPr marL="742915" lvl="1" indent="-285750">
              <a:buFont typeface="Arial" panose="020B0604020202020204" pitchFamily="34" charset="0"/>
              <a:buChar char="•"/>
            </a:pPr>
            <a:r>
              <a:rPr lang="en-US" sz="2600" dirty="0"/>
              <a:t>The Discrete Fourier Series Expansion (DFS) </a:t>
            </a:r>
          </a:p>
          <a:p>
            <a:pPr marL="742915" lvl="1" indent="-285750">
              <a:buFont typeface="Arial" panose="020B0604020202020204" pitchFamily="34" charset="0"/>
              <a:buChar char="•"/>
            </a:pPr>
            <a:endParaRPr lang="en-US" sz="2600" dirty="0"/>
          </a:p>
          <a:p>
            <a:pPr marL="742915" lvl="1" indent="-285750">
              <a:buFont typeface="Arial" panose="020B0604020202020204" pitchFamily="34" charset="0"/>
              <a:buChar char="•"/>
            </a:pPr>
            <a:r>
              <a:rPr lang="en-US" sz="2600" dirty="0"/>
              <a:t>The Z-Transform (ZT)</a:t>
            </a:r>
          </a:p>
          <a:p>
            <a:pPr marL="742915" lvl="1" indent="-285750">
              <a:buFont typeface="Arial" panose="020B0604020202020204" pitchFamily="34" charset="0"/>
              <a:buChar char="•"/>
            </a:pPr>
            <a:endParaRPr lang="en-US" sz="2600" dirty="0"/>
          </a:p>
          <a:p>
            <a:pPr marL="742915" lvl="1" indent="-285750">
              <a:buFont typeface="Arial" panose="020B0604020202020204" pitchFamily="34" charset="0"/>
              <a:buChar char="•"/>
            </a:pPr>
            <a:r>
              <a:rPr lang="en-US" sz="2600" dirty="0"/>
              <a:t>The Discrete Time Fourier Transform (DTFT)</a:t>
            </a:r>
            <a:endParaRPr lang="en-US" sz="2600" dirty="0">
              <a:solidFill>
                <a:schemeClr val="bg1">
                  <a:lumMod val="10000"/>
                </a:schemeClr>
              </a:solidFill>
            </a:endParaRPr>
          </a:p>
        </p:txBody>
      </p:sp>
    </p:spTree>
    <p:extLst>
      <p:ext uri="{BB962C8B-B14F-4D97-AF65-F5344CB8AC3E}">
        <p14:creationId xmlns:p14="http://schemas.microsoft.com/office/powerpoint/2010/main" val="78375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3</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1" y="194085"/>
            <a:ext cx="9753600" cy="1794116"/>
          </a:xfrm>
        </p:spPr>
        <p:txBody>
          <a:bodyPr/>
          <a:lstStyle/>
          <a:p>
            <a:r>
              <a:rPr lang="en-US" sz="4800" spc="0" dirty="0">
                <a:solidFill>
                  <a:srgbClr val="0070C0"/>
                </a:solidFill>
              </a:rPr>
              <a:t>Geometric Series </a:t>
            </a:r>
          </a:p>
        </p:txBody>
      </p:sp>
    </p:spTree>
    <p:extLst>
      <p:ext uri="{BB962C8B-B14F-4D97-AF65-F5344CB8AC3E}">
        <p14:creationId xmlns:p14="http://schemas.microsoft.com/office/powerpoint/2010/main" val="166250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4</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1" y="194085"/>
            <a:ext cx="9753600" cy="1794116"/>
          </a:xfrm>
        </p:spPr>
        <p:txBody>
          <a:bodyPr/>
          <a:lstStyle/>
          <a:p>
            <a:r>
              <a:rPr lang="en-US" sz="4800" spc="0" dirty="0">
                <a:solidFill>
                  <a:srgbClr val="0070C0"/>
                </a:solidFill>
              </a:rPr>
              <a:t>Geometric Series </a:t>
            </a:r>
          </a:p>
        </p:txBody>
      </p:sp>
    </p:spTree>
    <p:extLst>
      <p:ext uri="{BB962C8B-B14F-4D97-AF65-F5344CB8AC3E}">
        <p14:creationId xmlns:p14="http://schemas.microsoft.com/office/powerpoint/2010/main" val="72943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5</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1" y="194085"/>
            <a:ext cx="9753600" cy="1794116"/>
          </a:xfrm>
        </p:spPr>
        <p:txBody>
          <a:bodyPr/>
          <a:lstStyle/>
          <a:p>
            <a:r>
              <a:rPr lang="en-US" sz="4800" spc="0" dirty="0">
                <a:solidFill>
                  <a:srgbClr val="0070C0"/>
                </a:solidFill>
              </a:rPr>
              <a:t>Discrete Fourier Series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B83FE1-91DE-C24E-94FA-63652026BEB2}"/>
                  </a:ext>
                </a:extLst>
              </p:cNvPr>
              <p:cNvSpPr txBox="1"/>
              <p:nvPr/>
            </p:nvSpPr>
            <p:spPr>
              <a:xfrm>
                <a:off x="1173060" y="1279056"/>
                <a:ext cx="10856380" cy="1569660"/>
              </a:xfrm>
              <a:prstGeom prst="rect">
                <a:avLst/>
              </a:prstGeom>
              <a:noFill/>
            </p:spPr>
            <p:txBody>
              <a:bodyPr wrap="square" rtlCol="0">
                <a:spAutoFit/>
              </a:bodyPr>
              <a:lstStyle/>
              <a:p>
                <a:r>
                  <a:rPr lang="en-GB" altLang="en-US" sz="2400" dirty="0">
                    <a:solidFill>
                      <a:schemeClr val="bg1">
                        <a:lumMod val="10000"/>
                      </a:schemeClr>
                    </a:solidFill>
                  </a:rPr>
                  <a:t>Most periodic discrete signals with fundamental period </a:t>
                </a:r>
                <a14:m>
                  <m:oMath xmlns:m="http://schemas.openxmlformats.org/officeDocument/2006/math">
                    <m:r>
                      <a:rPr lang="en-GB" altLang="en-US" sz="2400" i="1" dirty="0" smtClean="0">
                        <a:solidFill>
                          <a:schemeClr val="bg1">
                            <a:lumMod val="10000"/>
                          </a:schemeClr>
                        </a:solidFill>
                        <a:latin typeface="Cambria Math" panose="02040503050406030204" pitchFamily="18" charset="0"/>
                      </a:rPr>
                      <m:t>𝑁</m:t>
                    </m:r>
                  </m:oMath>
                </a14:m>
                <a:r>
                  <a:rPr lang="en-GB" altLang="en-US" sz="2400" dirty="0">
                    <a:solidFill>
                      <a:schemeClr val="bg1">
                        <a:lumMod val="10000"/>
                      </a:schemeClr>
                    </a:solidFill>
                  </a:rPr>
                  <a:t>  or equivalently fundamental frequency </a:t>
                </a:r>
                <a14:m>
                  <m:oMath xmlns:m="http://schemas.openxmlformats.org/officeDocument/2006/math">
                    <m:r>
                      <m:rPr>
                        <m:sty m:val="p"/>
                      </m:rPr>
                      <a:rPr lang="en-GB" altLang="en-US" sz="2400" i="0" dirty="0" smtClean="0">
                        <a:solidFill>
                          <a:schemeClr val="bg1">
                            <a:lumMod val="10000"/>
                          </a:schemeClr>
                        </a:solidFill>
                        <a:latin typeface="Cambria Math" panose="02040503050406030204" pitchFamily="18" charset="0"/>
                      </a:rPr>
                      <m:t>Ω</m:t>
                    </m:r>
                    <m:r>
                      <a:rPr lang="en-GB" altLang="en-US" sz="2400" i="1" baseline="-25000" dirty="0">
                        <a:solidFill>
                          <a:schemeClr val="bg1">
                            <a:lumMod val="10000"/>
                          </a:schemeClr>
                        </a:solidFill>
                        <a:latin typeface="Cambria Math" panose="02040503050406030204" pitchFamily="18" charset="0"/>
                      </a:rPr>
                      <m:t>0</m:t>
                    </m:r>
                    <m:r>
                      <a:rPr lang="en-GB" altLang="en-US" sz="2400" i="1" dirty="0">
                        <a:solidFill>
                          <a:schemeClr val="bg1">
                            <a:lumMod val="10000"/>
                          </a:schemeClr>
                        </a:solidFill>
                        <a:latin typeface="Cambria Math" panose="02040503050406030204" pitchFamily="18" charset="0"/>
                      </a:rPr>
                      <m:t>= 2</m:t>
                    </m:r>
                    <m:r>
                      <a:rPr lang="en-GB" altLang="en-US" sz="2400" i="1" dirty="0">
                        <a:solidFill>
                          <a:schemeClr val="bg1">
                            <a:lumMod val="10000"/>
                          </a:schemeClr>
                        </a:solidFill>
                        <a:latin typeface="Cambria Math" panose="02040503050406030204" pitchFamily="18" charset="0"/>
                      </a:rPr>
                      <m:t>𝜋</m:t>
                    </m:r>
                    <m:r>
                      <a:rPr lang="en-GB" altLang="en-US" sz="2400" i="1" dirty="0">
                        <a:solidFill>
                          <a:schemeClr val="bg1">
                            <a:lumMod val="10000"/>
                          </a:schemeClr>
                        </a:solidFill>
                        <a:latin typeface="Cambria Math" panose="02040503050406030204" pitchFamily="18" charset="0"/>
                      </a:rPr>
                      <m:t>/</m:t>
                    </m:r>
                    <m:r>
                      <a:rPr lang="en-GB" altLang="en-US" sz="2400" i="1" dirty="0">
                        <a:solidFill>
                          <a:schemeClr val="bg1">
                            <a:lumMod val="10000"/>
                          </a:schemeClr>
                        </a:solidFill>
                        <a:latin typeface="Cambria Math" panose="02040503050406030204" pitchFamily="18" charset="0"/>
                      </a:rPr>
                      <m:t>𝑁</m:t>
                    </m:r>
                    <m:r>
                      <a:rPr lang="en-GB" altLang="en-US" sz="2400" i="1" dirty="0">
                        <a:solidFill>
                          <a:schemeClr val="bg1">
                            <a:lumMod val="10000"/>
                          </a:schemeClr>
                        </a:solidFill>
                        <a:latin typeface="Cambria Math" panose="02040503050406030204" pitchFamily="18" charset="0"/>
                      </a:rPr>
                      <m:t>  </m:t>
                    </m:r>
                  </m:oMath>
                </a14:m>
                <a:r>
                  <a:rPr lang="en-GB" altLang="en-US" sz="2400" dirty="0">
                    <a:solidFill>
                      <a:schemeClr val="bg1">
                        <a:lumMod val="10000"/>
                      </a:schemeClr>
                    </a:solidFill>
                  </a:rPr>
                  <a:t>can be written as a </a:t>
                </a:r>
                <a:r>
                  <a:rPr lang="en-GB" altLang="en-US" sz="2400" dirty="0">
                    <a:solidFill>
                      <a:srgbClr val="FF0000"/>
                    </a:solidFill>
                  </a:rPr>
                  <a:t>Discrete Time Fourier Series (DFS)</a:t>
                </a:r>
                <a:r>
                  <a:rPr lang="en-GB" altLang="en-US" sz="2400" dirty="0">
                    <a:solidFill>
                      <a:schemeClr val="bg1">
                        <a:lumMod val="10000"/>
                      </a:schemeClr>
                    </a:solidFill>
                  </a:rPr>
                  <a:t> expansion which is  a weighted sum of harmonically related complex exponentials as</a:t>
                </a:r>
                <a:r>
                  <a:rPr lang="en-GB" altLang="en-US" sz="2400" dirty="0"/>
                  <a:t>:</a:t>
                </a:r>
              </a:p>
            </p:txBody>
          </p:sp>
        </mc:Choice>
        <mc:Fallback xmlns="">
          <p:sp>
            <p:nvSpPr>
              <p:cNvPr id="5" name="TextBox 4">
                <a:extLst>
                  <a:ext uri="{FF2B5EF4-FFF2-40B4-BE49-F238E27FC236}">
                    <a16:creationId xmlns:a16="http://schemas.microsoft.com/office/drawing/2014/main" id="{65B83FE1-91DE-C24E-94FA-63652026BEB2}"/>
                  </a:ext>
                </a:extLst>
              </p:cNvPr>
              <p:cNvSpPr txBox="1">
                <a:spLocks noRot="1" noChangeAspect="1" noMove="1" noResize="1" noEditPoints="1" noAdjustHandles="1" noChangeArrowheads="1" noChangeShapeType="1" noTextEdit="1"/>
              </p:cNvSpPr>
              <p:nvPr/>
            </p:nvSpPr>
            <p:spPr>
              <a:xfrm>
                <a:off x="1173060" y="1279056"/>
                <a:ext cx="10856380" cy="1569660"/>
              </a:xfrm>
              <a:prstGeom prst="rect">
                <a:avLst/>
              </a:prstGeom>
              <a:blipFill>
                <a:blip r:embed="rId3"/>
                <a:stretch>
                  <a:fillRect l="-935" t="-3200" b="-8000"/>
                </a:stretch>
              </a:blipFill>
            </p:spPr>
            <p:txBody>
              <a:bodyPr/>
              <a:lstStyle/>
              <a:p>
                <a:r>
                  <a:rPr lang="en-US">
                    <a:noFill/>
                  </a:rPr>
                  <a:t> </a:t>
                </a:r>
              </a:p>
            </p:txBody>
          </p:sp>
        </mc:Fallback>
      </mc:AlternateContent>
      <p:graphicFrame>
        <p:nvGraphicFramePr>
          <p:cNvPr id="6" name="Object 4">
            <a:extLst>
              <a:ext uri="{FF2B5EF4-FFF2-40B4-BE49-F238E27FC236}">
                <a16:creationId xmlns:a16="http://schemas.microsoft.com/office/drawing/2014/main" id="{0A5E9D2A-72D0-9E42-B2A3-A09B2C26F82B}"/>
              </a:ext>
            </a:extLst>
          </p:cNvPr>
          <p:cNvGraphicFramePr>
            <a:graphicFrameLocks noChangeAspect="1"/>
          </p:cNvGraphicFramePr>
          <p:nvPr>
            <p:extLst>
              <p:ext uri="{D42A27DB-BD31-4B8C-83A1-F6EECF244321}">
                <p14:modId xmlns:p14="http://schemas.microsoft.com/office/powerpoint/2010/main" val="1604187478"/>
              </p:ext>
            </p:extLst>
          </p:nvPr>
        </p:nvGraphicFramePr>
        <p:xfrm>
          <a:off x="2487853" y="3429000"/>
          <a:ext cx="9189338" cy="2276944"/>
        </p:xfrm>
        <a:graphic>
          <a:graphicData uri="http://schemas.openxmlformats.org/presentationml/2006/ole">
            <mc:AlternateContent xmlns:mc="http://schemas.openxmlformats.org/markup-compatibility/2006">
              <mc:Choice xmlns:v="urn:schemas-microsoft-com:vml" Requires="v">
                <p:oleObj spid="_x0000_s1045" name="Equation" r:id="rId4" imgW="101815900" imgH="25158700" progId="Equation.3">
                  <p:embed/>
                </p:oleObj>
              </mc:Choice>
              <mc:Fallback>
                <p:oleObj name="Equation" r:id="rId4" imgW="101815900" imgH="25158700" progId="Equation.3">
                  <p:embed/>
                  <p:pic>
                    <p:nvPicPr>
                      <p:cNvPr id="21510" name="Object 4">
                        <a:extLst>
                          <a:ext uri="{FF2B5EF4-FFF2-40B4-BE49-F238E27FC236}">
                            <a16:creationId xmlns:a16="http://schemas.microsoft.com/office/drawing/2014/main" id="{B0B1032D-DAE6-C64A-A5C8-CDD3F0EDAF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7853" y="3429000"/>
                        <a:ext cx="9189338" cy="2276944"/>
                      </a:xfrm>
                      <a:prstGeom prst="rect">
                        <a:avLst/>
                      </a:prstGeom>
                      <a:noFill/>
                      <a:ln>
                        <a:noFill/>
                      </a:ln>
                    </p:spPr>
                  </p:pic>
                </p:oleObj>
              </mc:Fallback>
            </mc:AlternateContent>
          </a:graphicData>
        </a:graphic>
      </p:graphicFrame>
      <p:grpSp>
        <p:nvGrpSpPr>
          <p:cNvPr id="8" name="Group 7">
            <a:extLst>
              <a:ext uri="{FF2B5EF4-FFF2-40B4-BE49-F238E27FC236}">
                <a16:creationId xmlns:a16="http://schemas.microsoft.com/office/drawing/2014/main" id="{E85BAA33-D609-744B-9F5B-4BDEB710F190}"/>
              </a:ext>
            </a:extLst>
          </p:cNvPr>
          <p:cNvGrpSpPr/>
          <p:nvPr/>
        </p:nvGrpSpPr>
        <p:grpSpPr>
          <a:xfrm>
            <a:off x="8056743" y="4034624"/>
            <a:ext cx="1977864" cy="1544320"/>
            <a:chOff x="8056743" y="4034624"/>
            <a:chExt cx="1977864" cy="1544320"/>
          </a:xfrm>
        </p:grpSpPr>
        <p:sp>
          <p:nvSpPr>
            <p:cNvPr id="4" name="Right Brace 3">
              <a:extLst>
                <a:ext uri="{FF2B5EF4-FFF2-40B4-BE49-F238E27FC236}">
                  <a16:creationId xmlns:a16="http://schemas.microsoft.com/office/drawing/2014/main" id="{090BDF8B-2E08-7947-9E1E-0F24A347D520}"/>
                </a:ext>
              </a:extLst>
            </p:cNvPr>
            <p:cNvSpPr/>
            <p:nvPr/>
          </p:nvSpPr>
          <p:spPr>
            <a:xfrm>
              <a:off x="8056743" y="4034624"/>
              <a:ext cx="335280" cy="1544320"/>
            </a:xfrm>
            <a:prstGeom prst="rightBrace">
              <a:avLst/>
            </a:prstGeom>
            <a:ln w="635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7" name="TextBox 6">
              <a:extLst>
                <a:ext uri="{FF2B5EF4-FFF2-40B4-BE49-F238E27FC236}">
                  <a16:creationId xmlns:a16="http://schemas.microsoft.com/office/drawing/2014/main" id="{D636D78F-7B59-D94E-BD56-EDC10622EA9F}"/>
                </a:ext>
              </a:extLst>
            </p:cNvPr>
            <p:cNvSpPr txBox="1"/>
            <p:nvPr/>
          </p:nvSpPr>
          <p:spPr>
            <a:xfrm>
              <a:off x="8476295" y="4616905"/>
              <a:ext cx="1558312" cy="430887"/>
            </a:xfrm>
            <a:prstGeom prst="rect">
              <a:avLst/>
            </a:prstGeom>
            <a:noFill/>
          </p:spPr>
          <p:txBody>
            <a:bodyPr wrap="none" rtlCol="0">
              <a:spAutoFit/>
            </a:bodyPr>
            <a:lstStyle/>
            <a:p>
              <a:r>
                <a:rPr lang="en-US" sz="2200" b="1" dirty="0">
                  <a:solidFill>
                    <a:srgbClr val="FF0000"/>
                  </a:solidFill>
                </a:rPr>
                <a:t> DFS PAIR</a:t>
              </a:r>
            </a:p>
          </p:txBody>
        </p:sp>
      </p:grpSp>
    </p:spTree>
    <p:extLst>
      <p:ext uri="{BB962C8B-B14F-4D97-AF65-F5344CB8AC3E}">
        <p14:creationId xmlns:p14="http://schemas.microsoft.com/office/powerpoint/2010/main" val="202861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6</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1" y="194085"/>
            <a:ext cx="9753600" cy="1794116"/>
          </a:xfrm>
        </p:spPr>
        <p:txBody>
          <a:bodyPr/>
          <a:lstStyle/>
          <a:p>
            <a:r>
              <a:rPr lang="en-US" sz="4800" spc="0" dirty="0">
                <a:solidFill>
                  <a:srgbClr val="0070C0"/>
                </a:solidFill>
              </a:rPr>
              <a:t>Discrete Fourier Series</a:t>
            </a:r>
          </a:p>
        </p:txBody>
      </p:sp>
      <p:graphicFrame>
        <p:nvGraphicFramePr>
          <p:cNvPr id="6" name="Object 4">
            <a:extLst>
              <a:ext uri="{FF2B5EF4-FFF2-40B4-BE49-F238E27FC236}">
                <a16:creationId xmlns:a16="http://schemas.microsoft.com/office/drawing/2014/main" id="{0A5E9D2A-72D0-9E42-B2A3-A09B2C26F82B}"/>
              </a:ext>
            </a:extLst>
          </p:cNvPr>
          <p:cNvGraphicFramePr>
            <a:graphicFrameLocks noChangeAspect="1"/>
          </p:cNvGraphicFramePr>
          <p:nvPr>
            <p:extLst>
              <p:ext uri="{D42A27DB-BD31-4B8C-83A1-F6EECF244321}">
                <p14:modId xmlns:p14="http://schemas.microsoft.com/office/powerpoint/2010/main" val="2540755332"/>
              </p:ext>
            </p:extLst>
          </p:nvPr>
        </p:nvGraphicFramePr>
        <p:xfrm>
          <a:off x="1093931" y="1143962"/>
          <a:ext cx="6814393" cy="1688478"/>
        </p:xfrm>
        <a:graphic>
          <a:graphicData uri="http://schemas.openxmlformats.org/presentationml/2006/ole">
            <mc:AlternateContent xmlns:mc="http://schemas.openxmlformats.org/markup-compatibility/2006">
              <mc:Choice xmlns:v="urn:schemas-microsoft-com:vml" Requires="v">
                <p:oleObj spid="_x0000_s2070" name="Equation" r:id="rId3" imgW="101815900" imgH="25158700" progId="Equation.3">
                  <p:embed/>
                </p:oleObj>
              </mc:Choice>
              <mc:Fallback>
                <p:oleObj name="Equation" r:id="rId3" imgW="101815900" imgH="25158700" progId="Equation.3">
                  <p:embed/>
                  <p:pic>
                    <p:nvPicPr>
                      <p:cNvPr id="6" name="Object 4">
                        <a:extLst>
                          <a:ext uri="{FF2B5EF4-FFF2-40B4-BE49-F238E27FC236}">
                            <a16:creationId xmlns:a16="http://schemas.microsoft.com/office/drawing/2014/main" id="{0A5E9D2A-72D0-9E42-B2A3-A09B2C26F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931" y="1143962"/>
                        <a:ext cx="6814393" cy="1688478"/>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AA67A82-C637-3546-A067-0952E5782409}"/>
                  </a:ext>
                </a:extLst>
              </p:cNvPr>
              <p:cNvSpPr/>
              <p:nvPr/>
            </p:nvSpPr>
            <p:spPr>
              <a:xfrm>
                <a:off x="982720" y="2832440"/>
                <a:ext cx="11299896" cy="3970318"/>
              </a:xfrm>
              <a:prstGeom prst="rect">
                <a:avLst/>
              </a:prstGeom>
            </p:spPr>
            <p:txBody>
              <a:bodyPr wrap="square">
                <a:spAutoFit/>
              </a:bodyPr>
              <a:lstStyle/>
              <a:p>
                <a:pPr>
                  <a:spcBef>
                    <a:spcPct val="0"/>
                  </a:spcBef>
                </a:pPr>
                <a14:m>
                  <m:oMath xmlns:m="http://schemas.openxmlformats.org/officeDocument/2006/math">
                    <m:r>
                      <m:rPr>
                        <m:sty m:val="p"/>
                      </m:rPr>
                      <a:rPr lang="el-GR" altLang="en-US" i="0" dirty="0" smtClean="0">
                        <a:solidFill>
                          <a:schemeClr val="bg1">
                            <a:lumMod val="10000"/>
                          </a:schemeClr>
                        </a:solidFill>
                        <a:latin typeface="Cambria Math" panose="02040503050406030204" pitchFamily="18" charset="0"/>
                        <a:cs typeface="Arial" panose="020B0604020202020204" pitchFamily="34" charset="0"/>
                      </a:rPr>
                      <m:t>Ω</m:t>
                    </m:r>
                    <m:r>
                      <a:rPr lang="en-US" altLang="en-US" i="1" baseline="-25000" dirty="0">
                        <a:solidFill>
                          <a:schemeClr val="bg1">
                            <a:lumMod val="10000"/>
                          </a:schemeClr>
                        </a:solidFill>
                        <a:latin typeface="Cambria Math" panose="02040503050406030204" pitchFamily="18" charset="0"/>
                        <a:cs typeface="Arial" panose="020B0604020202020204" pitchFamily="34" charset="0"/>
                      </a:rPr>
                      <m:t>0</m:t>
                    </m:r>
                    <m:r>
                      <a:rPr lang="en-US" altLang="en-US" i="1" dirty="0">
                        <a:solidFill>
                          <a:schemeClr val="bg1">
                            <a:lumMod val="10000"/>
                          </a:schemeClr>
                        </a:solidFill>
                        <a:latin typeface="Cambria Math" panose="02040503050406030204" pitchFamily="18" charset="0"/>
                        <a:cs typeface="Arial" panose="020B0604020202020204" pitchFamily="34" charset="0"/>
                      </a:rPr>
                      <m:t>= 2</m:t>
                    </m:r>
                    <m:r>
                      <a:rPr lang="el-GR" altLang="en-US" i="1" dirty="0">
                        <a:solidFill>
                          <a:schemeClr val="bg1">
                            <a:lumMod val="10000"/>
                          </a:schemeClr>
                        </a:solidFill>
                        <a:latin typeface="Cambria Math" panose="02040503050406030204" pitchFamily="18" charset="0"/>
                        <a:cs typeface="Arial" panose="020B0604020202020204" pitchFamily="34" charset="0"/>
                      </a:rPr>
                      <m:t>𝜋</m:t>
                    </m:r>
                    <m:r>
                      <a:rPr lang="en-US" altLang="en-US" i="1" dirty="0">
                        <a:solidFill>
                          <a:schemeClr val="bg1">
                            <a:lumMod val="10000"/>
                          </a:schemeClr>
                        </a:solidFill>
                        <a:latin typeface="Cambria Math" panose="02040503050406030204" pitchFamily="18" charset="0"/>
                        <a:cs typeface="Arial" panose="020B0604020202020204" pitchFamily="34" charset="0"/>
                      </a:rPr>
                      <m:t>/</m:t>
                    </m:r>
                    <m:r>
                      <a:rPr lang="en-US" altLang="en-US" i="1" dirty="0">
                        <a:solidFill>
                          <a:schemeClr val="bg1">
                            <a:lumMod val="10000"/>
                          </a:schemeClr>
                        </a:solidFill>
                        <a:latin typeface="Cambria Math" panose="02040503050406030204" pitchFamily="18" charset="0"/>
                        <a:cs typeface="Arial" panose="020B0604020202020204" pitchFamily="34" charset="0"/>
                      </a:rPr>
                      <m:t>𝑁</m:t>
                    </m:r>
                    <m:r>
                      <a:rPr lang="en-US" altLang="en-US" i="1" dirty="0">
                        <a:solidFill>
                          <a:schemeClr val="bg1">
                            <a:lumMod val="10000"/>
                          </a:schemeClr>
                        </a:solidFill>
                        <a:latin typeface="Cambria Math" panose="02040503050406030204" pitchFamily="18" charset="0"/>
                        <a:cs typeface="Arial" panose="020B0604020202020204" pitchFamily="34" charset="0"/>
                      </a:rPr>
                      <m:t>   </m:t>
                    </m:r>
                  </m:oMath>
                </a14:m>
                <a:r>
                  <a:rPr lang="en-US" altLang="en-US" b="1" dirty="0">
                    <a:solidFill>
                      <a:schemeClr val="accent4">
                        <a:lumMod val="75000"/>
                        <a:lumOff val="25000"/>
                      </a:schemeClr>
                    </a:solidFill>
                    <a:latin typeface="Arial" panose="020B0604020202020204" pitchFamily="34" charset="0"/>
                    <a:cs typeface="Arial" panose="020B0604020202020204" pitchFamily="34" charset="0"/>
                  </a:rPr>
                  <a:t>Fundamental Frequency of the periodic signal x[n]</a:t>
                </a:r>
              </a:p>
              <a:p>
                <a:pPr>
                  <a:spcBef>
                    <a:spcPct val="0"/>
                  </a:spcBef>
                </a:pPr>
                <a:endParaRPr lang="el-GR" altLang="en-US" dirty="0">
                  <a:solidFill>
                    <a:schemeClr val="bg1">
                      <a:lumMod val="10000"/>
                    </a:schemeClr>
                  </a:solidFill>
                  <a:latin typeface="Arial" panose="020B0604020202020204" pitchFamily="34" charset="0"/>
                  <a:cs typeface="Arial" panose="020B0604020202020204" pitchFamily="34" charset="0"/>
                </a:endParaRPr>
              </a:p>
              <a:p>
                <a:pPr>
                  <a:spcBef>
                    <a:spcPct val="0"/>
                  </a:spcBef>
                </a:pPr>
                <a14:m>
                  <m:oMath xmlns:m="http://schemas.openxmlformats.org/officeDocument/2006/math">
                    <m:r>
                      <a:rPr lang="en-GB" altLang="en-US" i="1" dirty="0" smtClean="0">
                        <a:solidFill>
                          <a:schemeClr val="bg1">
                            <a:lumMod val="10000"/>
                          </a:schemeClr>
                        </a:solidFill>
                        <a:latin typeface="Cambria Math" panose="02040503050406030204" pitchFamily="18" charset="0"/>
                        <a:cs typeface="Arial" panose="020B0604020202020204" pitchFamily="34" charset="0"/>
                      </a:rPr>
                      <m:t>𝑘</m:t>
                    </m:r>
                    <m:r>
                      <a:rPr lang="en-GB" altLang="en-US" i="1" dirty="0" smtClean="0">
                        <a:solidFill>
                          <a:schemeClr val="bg1">
                            <a:lumMod val="10000"/>
                          </a:schemeClr>
                        </a:solidFill>
                        <a:latin typeface="Cambria Math" panose="02040503050406030204" pitchFamily="18" charset="0"/>
                        <a:cs typeface="Arial" panose="020B0604020202020204" pitchFamily="34" charset="0"/>
                      </a:rPr>
                      <m:t>=0     </m:t>
                    </m:r>
                  </m:oMath>
                </a14:m>
                <a:r>
                  <a:rPr lang="en-GB" altLang="en-US" b="1" dirty="0">
                    <a:solidFill>
                      <a:schemeClr val="accent4">
                        <a:lumMod val="75000"/>
                        <a:lumOff val="25000"/>
                      </a:schemeClr>
                    </a:solidFill>
                    <a:latin typeface="Arial" panose="020B0604020202020204" pitchFamily="34" charset="0"/>
                    <a:cs typeface="Arial" panose="020B0604020202020204" pitchFamily="34" charset="0"/>
                  </a:rPr>
                  <a:t>DC</a:t>
                </a:r>
              </a:p>
              <a:p>
                <a:pPr>
                  <a:spcBef>
                    <a:spcPct val="0"/>
                  </a:spcBef>
                </a:pPr>
                <a14:m>
                  <m:oMath xmlns:m="http://schemas.openxmlformats.org/officeDocument/2006/math">
                    <m:r>
                      <a:rPr lang="en-GB" altLang="en-US" i="1" dirty="0" smtClean="0">
                        <a:solidFill>
                          <a:schemeClr val="bg1">
                            <a:lumMod val="10000"/>
                          </a:schemeClr>
                        </a:solidFill>
                        <a:latin typeface="Cambria Math" panose="02040503050406030204" pitchFamily="18" charset="0"/>
                        <a:cs typeface="Arial" panose="020B0604020202020204" pitchFamily="34" charset="0"/>
                      </a:rPr>
                      <m:t>𝑘</m:t>
                    </m:r>
                    <m:r>
                      <a:rPr lang="en-GB" altLang="en-US" i="1" dirty="0" smtClean="0">
                        <a:solidFill>
                          <a:schemeClr val="bg1">
                            <a:lumMod val="10000"/>
                          </a:schemeClr>
                        </a:solidFill>
                        <a:latin typeface="Cambria Math" panose="02040503050406030204" pitchFamily="18" charset="0"/>
                        <a:cs typeface="Arial" panose="020B0604020202020204" pitchFamily="34" charset="0"/>
                      </a:rPr>
                      <m:t>=1</m:t>
                    </m:r>
                    <m:r>
                      <a:rPr lang="en-GB" altLang="en-US" b="1" i="1" dirty="0">
                        <a:solidFill>
                          <a:schemeClr val="bg1">
                            <a:lumMod val="10000"/>
                          </a:schemeClr>
                        </a:solidFill>
                        <a:latin typeface="Cambria Math" panose="02040503050406030204" pitchFamily="18" charset="0"/>
                        <a:cs typeface="Arial" panose="020B0604020202020204" pitchFamily="34" charset="0"/>
                      </a:rPr>
                      <m:t>     </m:t>
                    </m:r>
                  </m:oMath>
                </a14:m>
                <a:r>
                  <a:rPr lang="en-GB" altLang="en-US" b="1" dirty="0">
                    <a:solidFill>
                      <a:schemeClr val="accent4">
                        <a:lumMod val="75000"/>
                        <a:lumOff val="25000"/>
                      </a:schemeClr>
                    </a:solidFill>
                    <a:latin typeface="Arial" panose="020B0604020202020204" pitchFamily="34" charset="0"/>
                    <a:cs typeface="Arial" panose="020B0604020202020204" pitchFamily="34" charset="0"/>
                  </a:rPr>
                  <a:t>1st harmonic  (at frequency </a:t>
                </a:r>
                <a14:m>
                  <m:oMath xmlns:m="http://schemas.openxmlformats.org/officeDocument/2006/math">
                    <m:r>
                      <a:rPr lang="en-GB" altLang="en-US" b="1" i="0" dirty="0" smtClean="0">
                        <a:solidFill>
                          <a:schemeClr val="accent4">
                            <a:lumMod val="75000"/>
                            <a:lumOff val="25000"/>
                          </a:schemeClr>
                        </a:solidFill>
                        <a:latin typeface="Cambria Math" panose="02040503050406030204" pitchFamily="18" charset="0"/>
                        <a:cs typeface="Arial" panose="020B0604020202020204" pitchFamily="34" charset="0"/>
                      </a:rPr>
                      <m:t>𝛀</m:t>
                    </m:r>
                    <m:r>
                      <a:rPr lang="en-GB" altLang="en-US" b="1" i="1" baseline="-25000" dirty="0">
                        <a:solidFill>
                          <a:schemeClr val="accent4">
                            <a:lumMod val="75000"/>
                            <a:lumOff val="25000"/>
                          </a:schemeClr>
                        </a:solidFill>
                        <a:latin typeface="Cambria Math" panose="02040503050406030204" pitchFamily="18" charset="0"/>
                        <a:cs typeface="Arial" panose="020B0604020202020204" pitchFamily="34" charset="0"/>
                      </a:rPr>
                      <m:t>𝟎</m:t>
                    </m:r>
                  </m:oMath>
                </a14:m>
                <a:r>
                  <a:rPr lang="en-GB" altLang="en-US" b="1" dirty="0">
                    <a:solidFill>
                      <a:schemeClr val="accent4">
                        <a:lumMod val="75000"/>
                        <a:lumOff val="25000"/>
                      </a:schemeClr>
                    </a:solidFill>
                    <a:latin typeface="Arial" panose="020B0604020202020204" pitchFamily="34" charset="0"/>
                    <a:cs typeface="Arial" panose="020B0604020202020204" pitchFamily="34" charset="0"/>
                  </a:rPr>
                  <a:t> )</a:t>
                </a:r>
              </a:p>
              <a:p>
                <a:pPr>
                  <a:spcBef>
                    <a:spcPct val="0"/>
                  </a:spcBef>
                </a:pPr>
                <a14:m>
                  <m:oMath xmlns:m="http://schemas.openxmlformats.org/officeDocument/2006/math">
                    <m:r>
                      <a:rPr lang="en-GB" altLang="en-US" i="1" dirty="0" smtClean="0">
                        <a:solidFill>
                          <a:schemeClr val="bg1">
                            <a:lumMod val="10000"/>
                          </a:schemeClr>
                        </a:solidFill>
                        <a:latin typeface="Cambria Math" panose="02040503050406030204" pitchFamily="18" charset="0"/>
                        <a:cs typeface="Arial" panose="020B0604020202020204" pitchFamily="34" charset="0"/>
                      </a:rPr>
                      <m:t>𝑘</m:t>
                    </m:r>
                    <m:r>
                      <a:rPr lang="en-GB" altLang="en-US" i="1" dirty="0" smtClean="0">
                        <a:solidFill>
                          <a:schemeClr val="bg1">
                            <a:lumMod val="10000"/>
                          </a:schemeClr>
                        </a:solidFill>
                        <a:latin typeface="Cambria Math" panose="02040503050406030204" pitchFamily="18" charset="0"/>
                        <a:cs typeface="Arial" panose="020B0604020202020204" pitchFamily="34" charset="0"/>
                      </a:rPr>
                      <m:t>=2     </m:t>
                    </m:r>
                  </m:oMath>
                </a14:m>
                <a:r>
                  <a:rPr lang="en-GB" altLang="en-US" b="1" dirty="0">
                    <a:solidFill>
                      <a:schemeClr val="accent4">
                        <a:lumMod val="75000"/>
                        <a:lumOff val="25000"/>
                      </a:schemeClr>
                    </a:solidFill>
                    <a:latin typeface="Arial" panose="020B0604020202020204" pitchFamily="34" charset="0"/>
                    <a:cs typeface="Arial" panose="020B0604020202020204" pitchFamily="34" charset="0"/>
                  </a:rPr>
                  <a:t>2nd harmonic (at frequency </a:t>
                </a:r>
                <a14:m>
                  <m:oMath xmlns:m="http://schemas.openxmlformats.org/officeDocument/2006/math">
                    <m:r>
                      <a:rPr lang="en-GB" altLang="en-US" b="1" i="1" dirty="0" smtClean="0">
                        <a:solidFill>
                          <a:schemeClr val="accent4">
                            <a:lumMod val="75000"/>
                            <a:lumOff val="25000"/>
                          </a:schemeClr>
                        </a:solidFill>
                        <a:latin typeface="Cambria Math" panose="02040503050406030204" pitchFamily="18" charset="0"/>
                        <a:cs typeface="Arial" panose="020B0604020202020204" pitchFamily="34" charset="0"/>
                      </a:rPr>
                      <m:t>𝟐</m:t>
                    </m:r>
                    <m:r>
                      <a:rPr lang="en-GB" altLang="en-US" b="1" i="0" dirty="0">
                        <a:solidFill>
                          <a:schemeClr val="accent4">
                            <a:lumMod val="75000"/>
                            <a:lumOff val="25000"/>
                          </a:schemeClr>
                        </a:solidFill>
                        <a:latin typeface="Cambria Math" panose="02040503050406030204" pitchFamily="18" charset="0"/>
                        <a:cs typeface="Arial" panose="020B0604020202020204" pitchFamily="34" charset="0"/>
                      </a:rPr>
                      <m:t>𝛀</m:t>
                    </m:r>
                    <m:r>
                      <a:rPr lang="en-GB" altLang="en-US" b="1" i="1" baseline="-25000" dirty="0">
                        <a:solidFill>
                          <a:schemeClr val="accent4">
                            <a:lumMod val="75000"/>
                            <a:lumOff val="25000"/>
                          </a:schemeClr>
                        </a:solidFill>
                        <a:latin typeface="Cambria Math" panose="02040503050406030204" pitchFamily="18" charset="0"/>
                        <a:cs typeface="Arial" panose="020B0604020202020204" pitchFamily="34" charset="0"/>
                      </a:rPr>
                      <m:t>𝟎</m:t>
                    </m:r>
                  </m:oMath>
                </a14:m>
                <a:r>
                  <a:rPr lang="en-GB" altLang="en-US" b="1" dirty="0">
                    <a:solidFill>
                      <a:schemeClr val="accent4">
                        <a:lumMod val="75000"/>
                        <a:lumOff val="25000"/>
                      </a:schemeClr>
                    </a:solidFill>
                    <a:latin typeface="Arial" panose="020B0604020202020204" pitchFamily="34" charset="0"/>
                    <a:cs typeface="Arial" panose="020B0604020202020204" pitchFamily="34" charset="0"/>
                  </a:rPr>
                  <a:t> )</a:t>
                </a:r>
              </a:p>
              <a:p>
                <a:pPr>
                  <a:spcBef>
                    <a:spcPct val="0"/>
                  </a:spcBef>
                </a:pPr>
                <a:r>
                  <a:rPr lang="en-GB" altLang="en-US" dirty="0">
                    <a:solidFill>
                      <a:schemeClr val="bg1">
                        <a:lumMod val="10000"/>
                      </a:schemeClr>
                    </a:solidFill>
                    <a:latin typeface="Arial" panose="020B0604020202020204" pitchFamily="34" charset="0"/>
                    <a:cs typeface="Arial" panose="020B0604020202020204" pitchFamily="34" charset="0"/>
                  </a:rPr>
                  <a:t>	</a:t>
                </a:r>
              </a:p>
              <a:p>
                <a:pPr>
                  <a:spcBef>
                    <a:spcPct val="0"/>
                  </a:spcBef>
                </a:pPr>
                <a14:m>
                  <m:oMath xmlns:m="http://schemas.openxmlformats.org/officeDocument/2006/math">
                    <m:r>
                      <a:rPr lang="en-GB" altLang="en-US" i="1" dirty="0" smtClean="0">
                        <a:solidFill>
                          <a:schemeClr val="bg1">
                            <a:lumMod val="10000"/>
                          </a:schemeClr>
                        </a:solidFill>
                        <a:latin typeface="Cambria Math" panose="02040503050406030204" pitchFamily="18" charset="0"/>
                        <a:cs typeface="Arial" panose="020B0604020202020204" pitchFamily="34" charset="0"/>
                      </a:rPr>
                      <m:t>𝑘</m:t>
                    </m:r>
                    <m:r>
                      <a:rPr lang="en-GB" altLang="en-US" i="1" dirty="0">
                        <a:solidFill>
                          <a:schemeClr val="bg1">
                            <a:lumMod val="10000"/>
                          </a:schemeClr>
                        </a:solidFill>
                        <a:latin typeface="Cambria Math" panose="02040503050406030204" pitchFamily="18" charset="0"/>
                        <a:cs typeface="Arial" panose="020B0604020202020204" pitchFamily="34" charset="0"/>
                      </a:rPr>
                      <m:t>=</m:t>
                    </m:r>
                    <m:r>
                      <a:rPr lang="en-GB" altLang="en-US" i="1" dirty="0">
                        <a:solidFill>
                          <a:schemeClr val="bg1">
                            <a:lumMod val="10000"/>
                          </a:schemeClr>
                        </a:solidFill>
                        <a:latin typeface="Cambria Math" panose="02040503050406030204" pitchFamily="18" charset="0"/>
                        <a:cs typeface="Arial" panose="020B0604020202020204" pitchFamily="34" charset="0"/>
                      </a:rPr>
                      <m:t>𝑁</m:t>
                    </m:r>
                    <m:r>
                      <a:rPr lang="en-GB" altLang="en-US" i="1" dirty="0">
                        <a:solidFill>
                          <a:schemeClr val="bg1">
                            <a:lumMod val="10000"/>
                          </a:schemeClr>
                        </a:solidFill>
                        <a:latin typeface="Cambria Math" panose="02040503050406030204" pitchFamily="18" charset="0"/>
                        <a:cs typeface="Arial" panose="020B0604020202020204" pitchFamily="34" charset="0"/>
                      </a:rPr>
                      <m:t>−1</m:t>
                    </m:r>
                  </m:oMath>
                </a14:m>
                <a:r>
                  <a:rPr lang="en-GB" altLang="en-US" dirty="0">
                    <a:solidFill>
                      <a:schemeClr val="bg1">
                        <a:lumMod val="10000"/>
                      </a:schemeClr>
                    </a:solidFill>
                    <a:latin typeface="Arial" panose="020B0604020202020204" pitchFamily="34" charset="0"/>
                    <a:cs typeface="Arial" panose="020B0604020202020204" pitchFamily="34" charset="0"/>
                  </a:rPr>
                  <a:t>    </a:t>
                </a:r>
                <a:r>
                  <a:rPr lang="en-GB" altLang="en-US" b="1" dirty="0">
                    <a:solidFill>
                      <a:schemeClr val="accent4">
                        <a:lumMod val="75000"/>
                        <a:lumOff val="25000"/>
                      </a:schemeClr>
                    </a:solidFill>
                    <a:latin typeface="Arial" panose="020B0604020202020204" pitchFamily="34" charset="0"/>
                    <a:cs typeface="Arial" panose="020B0604020202020204" pitchFamily="34" charset="0"/>
                  </a:rPr>
                  <a:t>(N-1)-</a:t>
                </a:r>
                <a:r>
                  <a:rPr lang="en-GB" altLang="en-US" b="1" dirty="0" err="1">
                    <a:solidFill>
                      <a:schemeClr val="accent4">
                        <a:lumMod val="75000"/>
                        <a:lumOff val="25000"/>
                      </a:schemeClr>
                    </a:solidFill>
                    <a:latin typeface="Arial" panose="020B0604020202020204" pitchFamily="34" charset="0"/>
                    <a:cs typeface="Arial" panose="020B0604020202020204" pitchFamily="34" charset="0"/>
                  </a:rPr>
                  <a:t>th</a:t>
                </a:r>
                <a:r>
                  <a:rPr lang="en-GB" altLang="en-US" b="1" dirty="0">
                    <a:solidFill>
                      <a:schemeClr val="accent4">
                        <a:lumMod val="75000"/>
                        <a:lumOff val="25000"/>
                      </a:schemeClr>
                    </a:solidFill>
                    <a:latin typeface="Arial" panose="020B0604020202020204" pitchFamily="34" charset="0"/>
                    <a:cs typeface="Arial" panose="020B0604020202020204" pitchFamily="34" charset="0"/>
                  </a:rPr>
                  <a:t> harmonic   (at frequency  </a:t>
                </a:r>
                <a14:m>
                  <m:oMath xmlns:m="http://schemas.openxmlformats.org/officeDocument/2006/math">
                    <m:r>
                      <a:rPr lang="en-GB" altLang="en-US" b="1" i="1" dirty="0" smtClean="0">
                        <a:solidFill>
                          <a:schemeClr val="accent4">
                            <a:lumMod val="75000"/>
                            <a:lumOff val="25000"/>
                          </a:schemeClr>
                        </a:solidFill>
                        <a:latin typeface="Cambria Math" panose="02040503050406030204" pitchFamily="18" charset="0"/>
                        <a:cs typeface="Arial" panose="020B0604020202020204" pitchFamily="34" charset="0"/>
                      </a:rPr>
                      <m:t>(</m:t>
                    </m:r>
                    <m:r>
                      <a:rPr lang="en-GB" altLang="en-US" b="1" i="1" dirty="0" smtClean="0">
                        <a:solidFill>
                          <a:schemeClr val="accent4">
                            <a:lumMod val="75000"/>
                            <a:lumOff val="25000"/>
                          </a:schemeClr>
                        </a:solidFill>
                        <a:latin typeface="Cambria Math" panose="02040503050406030204" pitchFamily="18" charset="0"/>
                        <a:cs typeface="Arial" panose="020B0604020202020204" pitchFamily="34" charset="0"/>
                      </a:rPr>
                      <m:t>𝑵</m:t>
                    </m:r>
                    <m:r>
                      <a:rPr lang="en-GB" altLang="en-US" b="1" i="1" dirty="0" smtClean="0">
                        <a:solidFill>
                          <a:schemeClr val="accent4">
                            <a:lumMod val="75000"/>
                            <a:lumOff val="25000"/>
                          </a:schemeClr>
                        </a:solidFill>
                        <a:latin typeface="Cambria Math" panose="02040503050406030204" pitchFamily="18" charset="0"/>
                        <a:cs typeface="Arial" panose="020B0604020202020204" pitchFamily="34" charset="0"/>
                      </a:rPr>
                      <m:t>−</m:t>
                    </m:r>
                    <m:r>
                      <a:rPr lang="en-GB" altLang="en-US" b="1" i="1" dirty="0" smtClean="0">
                        <a:solidFill>
                          <a:schemeClr val="accent4">
                            <a:lumMod val="75000"/>
                            <a:lumOff val="25000"/>
                          </a:schemeClr>
                        </a:solidFill>
                        <a:latin typeface="Cambria Math" panose="02040503050406030204" pitchFamily="18" charset="0"/>
                        <a:cs typeface="Arial" panose="020B0604020202020204" pitchFamily="34" charset="0"/>
                      </a:rPr>
                      <m:t>𝟏</m:t>
                    </m:r>
                    <m:r>
                      <a:rPr lang="en-GB" altLang="en-US" b="1" i="1" dirty="0" smtClean="0">
                        <a:solidFill>
                          <a:schemeClr val="accent4">
                            <a:lumMod val="75000"/>
                            <a:lumOff val="25000"/>
                          </a:schemeClr>
                        </a:solidFill>
                        <a:latin typeface="Cambria Math" panose="02040503050406030204" pitchFamily="18" charset="0"/>
                        <a:cs typeface="Arial" panose="020B0604020202020204" pitchFamily="34" charset="0"/>
                      </a:rPr>
                      <m:t>)</m:t>
                    </m:r>
                    <m:r>
                      <a:rPr lang="en-GB" altLang="en-US" b="1" i="0" dirty="0">
                        <a:solidFill>
                          <a:schemeClr val="accent4">
                            <a:lumMod val="75000"/>
                            <a:lumOff val="25000"/>
                          </a:schemeClr>
                        </a:solidFill>
                        <a:latin typeface="Cambria Math" panose="02040503050406030204" pitchFamily="18" charset="0"/>
                        <a:cs typeface="Arial" panose="020B0604020202020204" pitchFamily="34" charset="0"/>
                      </a:rPr>
                      <m:t>𝛀</m:t>
                    </m:r>
                    <m:r>
                      <a:rPr lang="en-GB" altLang="en-US" b="1" i="1" baseline="-25000" dirty="0">
                        <a:solidFill>
                          <a:schemeClr val="accent4">
                            <a:lumMod val="75000"/>
                            <a:lumOff val="25000"/>
                          </a:schemeClr>
                        </a:solidFill>
                        <a:latin typeface="Cambria Math" panose="02040503050406030204" pitchFamily="18" charset="0"/>
                        <a:cs typeface="Arial" panose="020B0604020202020204" pitchFamily="34" charset="0"/>
                      </a:rPr>
                      <m:t>𝟎</m:t>
                    </m:r>
                    <m:r>
                      <a:rPr lang="en-GB" altLang="en-US" b="1" i="1" dirty="0">
                        <a:solidFill>
                          <a:schemeClr val="accent4">
                            <a:lumMod val="75000"/>
                            <a:lumOff val="25000"/>
                          </a:schemeClr>
                        </a:solidFill>
                        <a:latin typeface="Cambria Math" panose="02040503050406030204" pitchFamily="18" charset="0"/>
                        <a:cs typeface="Arial" panose="020B0604020202020204" pitchFamily="34" charset="0"/>
                      </a:rPr>
                      <m:t> </m:t>
                    </m:r>
                  </m:oMath>
                </a14:m>
                <a:r>
                  <a:rPr lang="en-GB" altLang="en-US" b="1" dirty="0">
                    <a:solidFill>
                      <a:schemeClr val="accent4">
                        <a:lumMod val="75000"/>
                        <a:lumOff val="25000"/>
                      </a:schemeClr>
                    </a:solidFill>
                    <a:latin typeface="Arial" panose="020B0604020202020204" pitchFamily="34" charset="0"/>
                    <a:cs typeface="Arial" panose="020B0604020202020204" pitchFamily="34" charset="0"/>
                  </a:rPr>
                  <a:t>)   and</a:t>
                </a:r>
              </a:p>
              <a:p>
                <a:pPr>
                  <a:spcBef>
                    <a:spcPct val="0"/>
                  </a:spcBef>
                </a:pPr>
                <a:r>
                  <a:rPr lang="en-GB" altLang="en-US" b="1" dirty="0">
                    <a:solidFill>
                      <a:schemeClr val="accent4">
                        <a:lumMod val="75000"/>
                        <a:lumOff val="25000"/>
                      </a:schemeClr>
                    </a:solidFill>
                    <a:latin typeface="Arial" panose="020B0604020202020204" pitchFamily="34" charset="0"/>
                    <a:cs typeface="Arial" panose="020B0604020202020204" pitchFamily="34" charset="0"/>
                  </a:rPr>
                  <a:t> </a:t>
                </a:r>
                <a:endParaRPr lang="en-GB" altLang="en-US" b="1" dirty="0">
                  <a:solidFill>
                    <a:schemeClr val="bg1">
                      <a:lumMod val="10000"/>
                    </a:schemeClr>
                  </a:solidFill>
                  <a:latin typeface="Arial" panose="020B0604020202020204" pitchFamily="34" charset="0"/>
                  <a:cs typeface="Arial" panose="020B0604020202020204" pitchFamily="34" charset="0"/>
                </a:endParaRPr>
              </a:p>
              <a:p>
                <a:pPr>
                  <a:spcBef>
                    <a:spcPct val="0"/>
                  </a:spcBef>
                </a:pPr>
                <a14:m>
                  <m:oMath xmlns:m="http://schemas.openxmlformats.org/officeDocument/2006/math">
                    <m:r>
                      <a:rPr lang="en-GB" altLang="en-US" b="0" i="1" dirty="0" smtClean="0">
                        <a:solidFill>
                          <a:schemeClr val="bg1">
                            <a:lumMod val="10000"/>
                          </a:schemeClr>
                        </a:solidFill>
                        <a:latin typeface="Cambria Math" panose="02040503050406030204" pitchFamily="18" charset="0"/>
                        <a:cs typeface="Arial" panose="020B0604020202020204" pitchFamily="34" charset="0"/>
                      </a:rPr>
                      <m:t>𝑋</m:t>
                    </m:r>
                    <m:r>
                      <a:rPr lang="en-GB" altLang="en-US" b="0" i="1" dirty="0">
                        <a:solidFill>
                          <a:schemeClr val="bg1">
                            <a:lumMod val="10000"/>
                          </a:schemeClr>
                        </a:solidFill>
                        <a:latin typeface="Cambria Math" panose="02040503050406030204" pitchFamily="18" charset="0"/>
                        <a:cs typeface="Arial" panose="020B0604020202020204" pitchFamily="34" charset="0"/>
                      </a:rPr>
                      <m:t>[</m:t>
                    </m:r>
                    <m:r>
                      <a:rPr lang="en-GB" altLang="en-US" b="0" i="1" dirty="0">
                        <a:solidFill>
                          <a:schemeClr val="bg1">
                            <a:lumMod val="10000"/>
                          </a:schemeClr>
                        </a:solidFill>
                        <a:latin typeface="Cambria Math" panose="02040503050406030204" pitchFamily="18" charset="0"/>
                        <a:cs typeface="Arial" panose="020B0604020202020204" pitchFamily="34" charset="0"/>
                      </a:rPr>
                      <m:t>𝑘</m:t>
                    </m:r>
                    <m:r>
                      <a:rPr lang="en-GB" altLang="en-US" b="0" i="1" dirty="0">
                        <a:solidFill>
                          <a:schemeClr val="bg1">
                            <a:lumMod val="10000"/>
                          </a:schemeClr>
                        </a:solidFill>
                        <a:latin typeface="Cambria Math" panose="02040503050406030204" pitchFamily="18" charset="0"/>
                        <a:cs typeface="Arial" panose="020B0604020202020204" pitchFamily="34" charset="0"/>
                      </a:rPr>
                      <m:t>], </m:t>
                    </m:r>
                    <m:r>
                      <a:rPr lang="en-GB" altLang="en-US" b="0" i="1" dirty="0">
                        <a:solidFill>
                          <a:schemeClr val="bg1">
                            <a:lumMod val="10000"/>
                          </a:schemeClr>
                        </a:solidFill>
                        <a:latin typeface="Cambria Math" panose="02040503050406030204" pitchFamily="18" charset="0"/>
                        <a:cs typeface="Arial" panose="020B0604020202020204" pitchFamily="34" charset="0"/>
                      </a:rPr>
                      <m:t>𝑘</m:t>
                    </m:r>
                    <m:r>
                      <a:rPr lang="en-GB" altLang="en-US" b="0" i="1" dirty="0">
                        <a:solidFill>
                          <a:schemeClr val="bg1">
                            <a:lumMod val="10000"/>
                          </a:schemeClr>
                        </a:solidFill>
                        <a:latin typeface="Cambria Math" panose="02040503050406030204" pitchFamily="18" charset="0"/>
                        <a:cs typeface="Arial" panose="020B0604020202020204" pitchFamily="34" charset="0"/>
                      </a:rPr>
                      <m:t>=0,1….</m:t>
                    </m:r>
                    <m:r>
                      <a:rPr lang="en-GB" altLang="en-US" b="0" i="1" dirty="0">
                        <a:solidFill>
                          <a:schemeClr val="bg1">
                            <a:lumMod val="10000"/>
                          </a:schemeClr>
                        </a:solidFill>
                        <a:latin typeface="Cambria Math" panose="02040503050406030204" pitchFamily="18" charset="0"/>
                        <a:cs typeface="Arial" panose="020B0604020202020204" pitchFamily="34" charset="0"/>
                      </a:rPr>
                      <m:t>𝑁</m:t>
                    </m:r>
                    <m:r>
                      <a:rPr lang="en-GB" altLang="en-US" b="0" i="1" dirty="0">
                        <a:solidFill>
                          <a:schemeClr val="bg1">
                            <a:lumMod val="10000"/>
                          </a:schemeClr>
                        </a:solidFill>
                        <a:latin typeface="Cambria Math" panose="02040503050406030204" pitchFamily="18" charset="0"/>
                        <a:cs typeface="Arial" panose="020B0604020202020204" pitchFamily="34" charset="0"/>
                      </a:rPr>
                      <m:t>−1 </m:t>
                    </m:r>
                  </m:oMath>
                </a14:m>
                <a:r>
                  <a:rPr lang="en-GB" altLang="en-US" b="1" dirty="0">
                    <a:solidFill>
                      <a:schemeClr val="accent4">
                        <a:lumMod val="75000"/>
                        <a:lumOff val="25000"/>
                      </a:schemeClr>
                    </a:solidFill>
                    <a:latin typeface="Arial" panose="020B0604020202020204" pitchFamily="34" charset="0"/>
                    <a:cs typeface="Arial" panose="020B0604020202020204" pitchFamily="34" charset="0"/>
                  </a:rPr>
                  <a:t>are the DFS coefficients of the expansion i.e. how much component from each discrete harmonic (frequency) and dc is contained in the periodic signal </a:t>
                </a:r>
                <a14:m>
                  <m:oMath xmlns:m="http://schemas.openxmlformats.org/officeDocument/2006/math">
                    <m:r>
                      <a:rPr lang="en-GB" altLang="en-US" b="1" i="1" dirty="0" smtClean="0">
                        <a:solidFill>
                          <a:schemeClr val="accent4">
                            <a:lumMod val="75000"/>
                            <a:lumOff val="25000"/>
                          </a:schemeClr>
                        </a:solidFill>
                        <a:latin typeface="Cambria Math" panose="02040503050406030204" pitchFamily="18" charset="0"/>
                        <a:cs typeface="Arial" panose="020B0604020202020204" pitchFamily="34" charset="0"/>
                      </a:rPr>
                      <m:t>𝒙</m:t>
                    </m:r>
                    <m:r>
                      <a:rPr lang="en-GB" altLang="en-US" b="1" i="1" dirty="0" smtClean="0">
                        <a:solidFill>
                          <a:schemeClr val="accent4">
                            <a:lumMod val="75000"/>
                            <a:lumOff val="25000"/>
                          </a:schemeClr>
                        </a:solidFill>
                        <a:latin typeface="Cambria Math" panose="02040503050406030204" pitchFamily="18" charset="0"/>
                        <a:cs typeface="Arial" panose="020B0604020202020204" pitchFamily="34" charset="0"/>
                      </a:rPr>
                      <m:t>[</m:t>
                    </m:r>
                    <m:r>
                      <a:rPr lang="en-GB" altLang="en-US" b="1" i="1" dirty="0" smtClean="0">
                        <a:solidFill>
                          <a:schemeClr val="accent4">
                            <a:lumMod val="75000"/>
                            <a:lumOff val="25000"/>
                          </a:schemeClr>
                        </a:solidFill>
                        <a:latin typeface="Cambria Math" panose="02040503050406030204" pitchFamily="18" charset="0"/>
                        <a:cs typeface="Arial" panose="020B0604020202020204" pitchFamily="34" charset="0"/>
                      </a:rPr>
                      <m:t>𝒏</m:t>
                    </m:r>
                    <m:r>
                      <a:rPr lang="en-GB" altLang="en-US" b="1" i="1" dirty="0" smtClean="0">
                        <a:solidFill>
                          <a:schemeClr val="accent4">
                            <a:lumMod val="75000"/>
                            <a:lumOff val="25000"/>
                          </a:schemeClr>
                        </a:solidFill>
                        <a:latin typeface="Cambria Math" panose="02040503050406030204" pitchFamily="18" charset="0"/>
                        <a:cs typeface="Arial" panose="020B0604020202020204" pitchFamily="34" charset="0"/>
                      </a:rPr>
                      <m:t>]</m:t>
                    </m:r>
                  </m:oMath>
                </a14:m>
                <a:r>
                  <a:rPr lang="en-GB" altLang="en-US" b="1" dirty="0">
                    <a:solidFill>
                      <a:schemeClr val="accent4">
                        <a:lumMod val="75000"/>
                        <a:lumOff val="25000"/>
                      </a:schemeClr>
                    </a:solidFill>
                    <a:latin typeface="Arial" panose="020B0604020202020204" pitchFamily="34" charset="0"/>
                    <a:cs typeface="Arial" panose="020B0604020202020204" pitchFamily="34" charset="0"/>
                  </a:rPr>
                  <a:t>. </a:t>
                </a:r>
              </a:p>
              <a:p>
                <a:pPr>
                  <a:spcBef>
                    <a:spcPct val="0"/>
                  </a:spcBef>
                </a:pPr>
                <a:endParaRPr lang="en-GB" altLang="en-US" b="1" dirty="0">
                  <a:solidFill>
                    <a:schemeClr val="bg1">
                      <a:lumMod val="10000"/>
                    </a:schemeClr>
                  </a:solidFill>
                  <a:latin typeface="Arial" panose="020B0604020202020204" pitchFamily="34" charset="0"/>
                  <a:cs typeface="Arial" panose="020B0604020202020204" pitchFamily="34" charset="0"/>
                </a:endParaRPr>
              </a:p>
              <a:p>
                <a:pPr>
                  <a:spcBef>
                    <a:spcPct val="0"/>
                  </a:spcBef>
                </a:pPr>
                <a14:m>
                  <m:oMath xmlns:m="http://schemas.openxmlformats.org/officeDocument/2006/math">
                    <m:r>
                      <a:rPr lang="en-GB" altLang="en-US" i="1" dirty="0" smtClean="0">
                        <a:solidFill>
                          <a:schemeClr val="bg1">
                            <a:lumMod val="10000"/>
                          </a:schemeClr>
                        </a:solidFill>
                        <a:latin typeface="Cambria Math" panose="02040503050406030204" pitchFamily="18" charset="0"/>
                        <a:cs typeface="Arial" panose="020B0604020202020204" pitchFamily="34" charset="0"/>
                      </a:rPr>
                      <m:t>𝑋</m:t>
                    </m:r>
                    <m:r>
                      <a:rPr lang="en-GB" altLang="en-US" i="1" dirty="0" smtClean="0">
                        <a:solidFill>
                          <a:schemeClr val="bg1">
                            <a:lumMod val="10000"/>
                          </a:schemeClr>
                        </a:solidFill>
                        <a:latin typeface="Cambria Math" panose="02040503050406030204" pitchFamily="18" charset="0"/>
                        <a:cs typeface="Arial" panose="020B0604020202020204" pitchFamily="34" charset="0"/>
                      </a:rPr>
                      <m:t>[</m:t>
                    </m:r>
                    <m:r>
                      <a:rPr lang="en-GB" altLang="en-US" i="1" dirty="0" smtClean="0">
                        <a:solidFill>
                          <a:schemeClr val="bg1">
                            <a:lumMod val="10000"/>
                          </a:schemeClr>
                        </a:solidFill>
                        <a:latin typeface="Cambria Math" panose="02040503050406030204" pitchFamily="18" charset="0"/>
                        <a:cs typeface="Arial" panose="020B0604020202020204" pitchFamily="34" charset="0"/>
                      </a:rPr>
                      <m:t>𝑘</m:t>
                    </m:r>
                    <m:r>
                      <a:rPr lang="en-GB" altLang="en-US" i="1" dirty="0" smtClean="0">
                        <a:solidFill>
                          <a:schemeClr val="bg1">
                            <a:lumMod val="10000"/>
                          </a:schemeClr>
                        </a:solidFill>
                        <a:latin typeface="Cambria Math" panose="02040503050406030204" pitchFamily="18" charset="0"/>
                        <a:cs typeface="Arial" panose="020B0604020202020204" pitchFamily="34" charset="0"/>
                      </a:rPr>
                      <m:t>] </m:t>
                    </m:r>
                  </m:oMath>
                </a14:m>
                <a:r>
                  <a:rPr lang="en-GB" altLang="en-US" b="1" dirty="0">
                    <a:solidFill>
                      <a:schemeClr val="accent4">
                        <a:lumMod val="75000"/>
                        <a:lumOff val="25000"/>
                      </a:schemeClr>
                    </a:solidFill>
                    <a:latin typeface="Arial" panose="020B0604020202020204" pitchFamily="34" charset="0"/>
                    <a:cs typeface="Arial" panose="020B0604020202020204" pitchFamily="34" charset="0"/>
                  </a:rPr>
                  <a:t>is a normally complex value with a Magnitude and Phase.  </a:t>
                </a:r>
              </a:p>
              <a:p>
                <a:pPr>
                  <a:spcBef>
                    <a:spcPct val="0"/>
                  </a:spcBef>
                </a:pPr>
                <a:endParaRPr lang="en-GB" altLang="en-US" i="1" dirty="0">
                  <a:solidFill>
                    <a:schemeClr val="bg1">
                      <a:lumMod val="10000"/>
                    </a:schemeClr>
                  </a:solidFill>
                  <a:latin typeface="Arial" panose="020B0604020202020204" pitchFamily="34" charset="0"/>
                  <a:cs typeface="Arial" panose="020B0604020202020204" pitchFamily="34" charset="0"/>
                </a:endParaRPr>
              </a:p>
              <a:p>
                <a:pPr>
                  <a:spcBef>
                    <a:spcPct val="0"/>
                  </a:spcBef>
                </a:pPr>
                <a:r>
                  <a:rPr lang="en-GB" altLang="en-US" b="1" dirty="0">
                    <a:solidFill>
                      <a:srgbClr val="FF0000"/>
                    </a:solidFill>
                    <a:latin typeface="Arial" panose="020B0604020202020204" pitchFamily="34" charset="0"/>
                    <a:cs typeface="Arial" panose="020B0604020202020204" pitchFamily="34" charset="0"/>
                  </a:rPr>
                  <a:t>The constant factor 1/N can be associated with the equation for x[n] or X[k] without loss of generality.</a:t>
                </a:r>
              </a:p>
            </p:txBody>
          </p:sp>
        </mc:Choice>
        <mc:Fallback xmlns="">
          <p:sp>
            <p:nvSpPr>
              <p:cNvPr id="9" name="Rectangle 8">
                <a:extLst>
                  <a:ext uri="{FF2B5EF4-FFF2-40B4-BE49-F238E27FC236}">
                    <a16:creationId xmlns:a16="http://schemas.microsoft.com/office/drawing/2014/main" id="{0AA67A82-C637-3546-A067-0952E5782409}"/>
                  </a:ext>
                </a:extLst>
              </p:cNvPr>
              <p:cNvSpPr>
                <a:spLocks noRot="1" noChangeAspect="1" noMove="1" noResize="1" noEditPoints="1" noAdjustHandles="1" noChangeArrowheads="1" noChangeShapeType="1" noTextEdit="1"/>
              </p:cNvSpPr>
              <p:nvPr/>
            </p:nvSpPr>
            <p:spPr>
              <a:xfrm>
                <a:off x="982720" y="2832440"/>
                <a:ext cx="11299896" cy="3970318"/>
              </a:xfrm>
              <a:prstGeom prst="rect">
                <a:avLst/>
              </a:prstGeom>
              <a:blipFill>
                <a:blip r:embed="rId5"/>
                <a:stretch>
                  <a:fillRect l="-449" t="-958" b="-1278"/>
                </a:stretch>
              </a:blipFill>
            </p:spPr>
            <p:txBody>
              <a:bodyPr/>
              <a:lstStyle/>
              <a:p>
                <a:r>
                  <a:rPr lang="en-US">
                    <a:noFill/>
                  </a:rPr>
                  <a:t> </a:t>
                </a:r>
              </a:p>
            </p:txBody>
          </p:sp>
        </mc:Fallback>
      </mc:AlternateContent>
    </p:spTree>
    <p:extLst>
      <p:ext uri="{BB962C8B-B14F-4D97-AF65-F5344CB8AC3E}">
        <p14:creationId xmlns:p14="http://schemas.microsoft.com/office/powerpoint/2010/main" val="208668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7</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What does the DFS expansion Mean? </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AA67A82-C637-3546-A067-0952E5782409}"/>
                  </a:ext>
                </a:extLst>
              </p:cNvPr>
              <p:cNvSpPr/>
              <p:nvPr/>
            </p:nvSpPr>
            <p:spPr>
              <a:xfrm>
                <a:off x="1093930" y="1988201"/>
                <a:ext cx="10830339" cy="4521944"/>
              </a:xfrm>
              <a:prstGeom prst="rect">
                <a:avLst/>
              </a:prstGeom>
            </p:spPr>
            <p:txBody>
              <a:bodyPr wrap="square">
                <a:spAutoFit/>
              </a:bodyPr>
              <a:lstStyle/>
              <a:p>
                <a:r>
                  <a:rPr lang="en-US" altLang="en-US" sz="2200" dirty="0"/>
                  <a:t>Any periodic discrete signal with fundamental period </a:t>
                </a:r>
                <a14:m>
                  <m:oMath xmlns:m="http://schemas.openxmlformats.org/officeDocument/2006/math">
                    <m:r>
                      <a:rPr lang="en-US" altLang="en-US" sz="2200" i="1" dirty="0" smtClean="0">
                        <a:latin typeface="Cambria Math" panose="02040503050406030204" pitchFamily="18" charset="0"/>
                      </a:rPr>
                      <m:t>𝑁</m:t>
                    </m:r>
                    <m:r>
                      <a:rPr lang="en-US" altLang="en-US" sz="2200" i="1" dirty="0" smtClean="0">
                        <a:latin typeface="Cambria Math" panose="02040503050406030204" pitchFamily="18" charset="0"/>
                      </a:rPr>
                      <m:t> </m:t>
                    </m:r>
                  </m:oMath>
                </a14:m>
                <a:r>
                  <a:rPr lang="en-US" altLang="en-US" sz="2200" dirty="0"/>
                  <a:t>may be decomposed into a finite sum of </a:t>
                </a:r>
                <a14:m>
                  <m:oMath xmlns:m="http://schemas.openxmlformats.org/officeDocument/2006/math">
                    <m:r>
                      <a:rPr lang="en-US" altLang="en-US" sz="2200" i="1" dirty="0" smtClean="0">
                        <a:latin typeface="Cambria Math" panose="02040503050406030204" pitchFamily="18" charset="0"/>
                      </a:rPr>
                      <m:t>𝑁</m:t>
                    </m:r>
                  </m:oMath>
                </a14:m>
                <a:r>
                  <a:rPr lang="en-US" altLang="en-US" sz="2200" dirty="0"/>
                  <a:t> components (a DC and </a:t>
                </a:r>
                <a14:m>
                  <m:oMath xmlns:m="http://schemas.openxmlformats.org/officeDocument/2006/math">
                    <m:r>
                      <a:rPr lang="en-US" altLang="en-US" sz="2200" i="1" dirty="0" smtClean="0">
                        <a:latin typeface="Cambria Math" panose="02040503050406030204" pitchFamily="18" charset="0"/>
                      </a:rPr>
                      <m:t>𝑁</m:t>
                    </m:r>
                    <m:r>
                      <a:rPr lang="en-US" altLang="en-US" sz="2200" i="1" dirty="0" smtClean="0">
                        <a:latin typeface="Cambria Math" panose="02040503050406030204" pitchFamily="18" charset="0"/>
                      </a:rPr>
                      <m:t>−1</m:t>
                    </m:r>
                  </m:oMath>
                </a14:m>
                <a:r>
                  <a:rPr lang="en-US" altLang="en-US" sz="2200" dirty="0"/>
                  <a:t> harmonically related complex exponentials)</a:t>
                </a:r>
              </a:p>
              <a:p>
                <a:endParaRPr lang="en-US" altLang="en-US" sz="2200" dirty="0"/>
              </a:p>
              <a:p>
                <a:endParaRPr lang="en-US" altLang="en-US" sz="2200" dirty="0"/>
              </a:p>
              <a:p>
                <a:r>
                  <a:rPr lang="en-US" altLang="en-US" sz="2200" u="sng" dirty="0"/>
                  <a:t>Example:</a:t>
                </a:r>
                <a:r>
                  <a:rPr lang="en-US" altLang="en-US" sz="2200" dirty="0"/>
                  <a:t>  </a:t>
                </a:r>
                <a14:m>
                  <m:oMath xmlns:m="http://schemas.openxmlformats.org/officeDocument/2006/math">
                    <m:r>
                      <a:rPr lang="en-US" altLang="en-US" sz="2200" i="1" dirty="0" smtClean="0">
                        <a:latin typeface="Cambria Math" panose="02040503050406030204" pitchFamily="18" charset="0"/>
                      </a:rPr>
                      <m:t>𝑥</m:t>
                    </m:r>
                    <m:r>
                      <a:rPr lang="en-US" altLang="en-US" sz="2200" i="1" dirty="0" smtClean="0">
                        <a:latin typeface="Cambria Math" panose="02040503050406030204" pitchFamily="18" charset="0"/>
                      </a:rPr>
                      <m:t>[</m:t>
                    </m:r>
                    <m:r>
                      <a:rPr lang="en-US" altLang="en-US" sz="2200" i="1" dirty="0" smtClean="0">
                        <a:latin typeface="Cambria Math" panose="02040503050406030204" pitchFamily="18" charset="0"/>
                      </a:rPr>
                      <m:t>𝑛</m:t>
                    </m:r>
                    <m:r>
                      <a:rPr lang="en-US" altLang="en-US" sz="2200" i="1" dirty="0" smtClean="0">
                        <a:latin typeface="Cambria Math" panose="02040503050406030204" pitchFamily="18" charset="0"/>
                      </a:rPr>
                      <m:t>]= [ 1  2  3  2  1 ]  </m:t>
                    </m:r>
                  </m:oMath>
                </a14:m>
                <a:r>
                  <a:rPr lang="en-US" altLang="en-US" sz="2200" dirty="0">
                    <a:sym typeface="Wingdings" pitchFamily="2" charset="2"/>
                  </a:rPr>
                  <a:t> one period then  </a:t>
                </a:r>
                <a14:m>
                  <m:oMath xmlns:m="http://schemas.openxmlformats.org/officeDocument/2006/math">
                    <m:r>
                      <a:rPr lang="en-US" altLang="en-US" sz="2200" i="1" dirty="0" smtClean="0">
                        <a:latin typeface="Cambria Math" panose="02040503050406030204" pitchFamily="18" charset="0"/>
                        <a:sym typeface="Wingdings" pitchFamily="2" charset="2"/>
                      </a:rPr>
                      <m:t>𝑁</m:t>
                    </m:r>
                    <m:r>
                      <a:rPr lang="en-US" altLang="en-US" sz="2200" i="1" dirty="0" smtClean="0">
                        <a:latin typeface="Cambria Math" panose="02040503050406030204" pitchFamily="18" charset="0"/>
                        <a:sym typeface="Wingdings" pitchFamily="2" charset="2"/>
                      </a:rPr>
                      <m:t>=5  </m:t>
                    </m:r>
                  </m:oMath>
                </a14:m>
                <a:r>
                  <a:rPr lang="en-US" altLang="en-US" sz="2200" dirty="0">
                    <a:sym typeface="Wingdings" pitchFamily="2" charset="2"/>
                  </a:rPr>
                  <a:t>then </a:t>
                </a:r>
                <a14:m>
                  <m:oMath xmlns:m="http://schemas.openxmlformats.org/officeDocument/2006/math">
                    <m:r>
                      <m:rPr>
                        <m:sty m:val="p"/>
                      </m:rPr>
                      <a:rPr lang="el-GR" altLang="en-US" sz="2200" i="0" dirty="0" smtClean="0">
                        <a:latin typeface="Cambria Math" panose="02040503050406030204" pitchFamily="18" charset="0"/>
                        <a:sym typeface="Wingdings" pitchFamily="2" charset="2"/>
                      </a:rPr>
                      <m:t>Ω</m:t>
                    </m:r>
                    <m:r>
                      <a:rPr lang="en-US" altLang="en-US" sz="2200" i="1" baseline="-25000" dirty="0">
                        <a:latin typeface="Cambria Math" panose="02040503050406030204" pitchFamily="18" charset="0"/>
                        <a:sym typeface="Wingdings" pitchFamily="2" charset="2"/>
                      </a:rPr>
                      <m:t>0</m:t>
                    </m:r>
                    <m:r>
                      <a:rPr lang="en-US" altLang="en-US" sz="2200" i="1" dirty="0">
                        <a:latin typeface="Cambria Math" panose="02040503050406030204" pitchFamily="18" charset="0"/>
                        <a:sym typeface="Wingdings" pitchFamily="2" charset="2"/>
                      </a:rPr>
                      <m:t>= 2</m:t>
                    </m:r>
                    <m:r>
                      <a:rPr lang="el-GR" altLang="en-US" sz="2200" i="1" dirty="0">
                        <a:latin typeface="Cambria Math" panose="02040503050406030204" pitchFamily="18" charset="0"/>
                        <a:sym typeface="Wingdings" pitchFamily="2" charset="2"/>
                      </a:rPr>
                      <m:t>𝜋</m:t>
                    </m:r>
                    <m:r>
                      <a:rPr lang="en-US" altLang="en-US" sz="2200" i="1" dirty="0">
                        <a:latin typeface="Cambria Math" panose="02040503050406030204" pitchFamily="18" charset="0"/>
                        <a:sym typeface="Wingdings" pitchFamily="2" charset="2"/>
                      </a:rPr>
                      <m:t>/5   </m:t>
                    </m:r>
                  </m:oMath>
                </a14:m>
                <a:r>
                  <a:rPr lang="en-US" altLang="en-US" sz="2200" dirty="0">
                    <a:sym typeface="Wingdings" pitchFamily="2" charset="2"/>
                  </a:rPr>
                  <a:t>and </a:t>
                </a:r>
              </a:p>
              <a:p>
                <a:endParaRPr lang="en-US" altLang="en-US" sz="2200" dirty="0">
                  <a:sym typeface="Wingdings" pitchFamily="2" charset="2"/>
                </a:endParaRPr>
              </a:p>
              <a:p>
                <a:r>
                  <a:rPr lang="en-US" altLang="en-US" sz="2200" dirty="0">
                    <a:sym typeface="Wingdings" pitchFamily="2" charset="2"/>
                  </a:rPr>
                  <a:t>      </a:t>
                </a:r>
                <a14:m>
                  <m:oMath xmlns:m="http://schemas.openxmlformats.org/officeDocument/2006/math">
                    <m:r>
                      <a:rPr lang="en-US" altLang="en-US" sz="2200" i="1" dirty="0" smtClean="0">
                        <a:latin typeface="Cambria Math" panose="02040503050406030204" pitchFamily="18" charset="0"/>
                        <a:sym typeface="Wingdings" pitchFamily="2" charset="2"/>
                      </a:rPr>
                      <m:t>𝑥</m:t>
                    </m:r>
                    <m:r>
                      <a:rPr lang="en-US" altLang="en-US" sz="2200" i="1" dirty="0" smtClean="0">
                        <a:latin typeface="Cambria Math" panose="02040503050406030204" pitchFamily="18" charset="0"/>
                        <a:sym typeface="Wingdings" pitchFamily="2" charset="2"/>
                      </a:rPr>
                      <m:t>[</m:t>
                    </m:r>
                    <m:r>
                      <a:rPr lang="en-US" altLang="en-US" sz="2200" i="1" dirty="0" smtClean="0">
                        <a:latin typeface="Cambria Math" panose="02040503050406030204" pitchFamily="18" charset="0"/>
                        <a:sym typeface="Wingdings" pitchFamily="2" charset="2"/>
                      </a:rPr>
                      <m:t>𝑛</m:t>
                    </m:r>
                    <m:r>
                      <a:rPr lang="en-US" altLang="en-US" sz="2200" i="1" dirty="0" smtClean="0">
                        <a:latin typeface="Cambria Math" panose="02040503050406030204" pitchFamily="18" charset="0"/>
                        <a:sym typeface="Wingdings" pitchFamily="2" charset="2"/>
                      </a:rPr>
                      <m:t>]=1/5 [</m:t>
                    </m:r>
                    <m:r>
                      <a:rPr lang="en-US" altLang="en-US" sz="2200" i="1" dirty="0" smtClean="0">
                        <a:latin typeface="Cambria Math" panose="02040503050406030204" pitchFamily="18" charset="0"/>
                        <a:sym typeface="Wingdings" pitchFamily="2" charset="2"/>
                      </a:rPr>
                      <m:t>𝑋</m:t>
                    </m:r>
                    <m:d>
                      <m:dPr>
                        <m:begChr m:val="["/>
                        <m:endChr m:val="]"/>
                        <m:ctrlPr>
                          <a:rPr lang="en-US" altLang="en-US" sz="2200" i="1" dirty="0" smtClean="0">
                            <a:latin typeface="Cambria Math" panose="02040503050406030204" pitchFamily="18" charset="0"/>
                            <a:sym typeface="Wingdings" pitchFamily="2" charset="2"/>
                          </a:rPr>
                        </m:ctrlPr>
                      </m:dPr>
                      <m:e>
                        <m:r>
                          <a:rPr lang="en-US" altLang="en-US" sz="2200" i="1" dirty="0" smtClean="0">
                            <a:latin typeface="Cambria Math" panose="02040503050406030204" pitchFamily="18" charset="0"/>
                            <a:sym typeface="Wingdings" pitchFamily="2" charset="2"/>
                          </a:rPr>
                          <m:t>0</m:t>
                        </m:r>
                      </m:e>
                    </m:d>
                    <m:r>
                      <a:rPr lang="en-US" altLang="en-US" sz="2200" i="1" dirty="0" smtClean="0">
                        <a:latin typeface="Cambria Math" panose="02040503050406030204" pitchFamily="18" charset="0"/>
                        <a:sym typeface="Wingdings" pitchFamily="2" charset="2"/>
                      </a:rPr>
                      <m:t>+</m:t>
                    </m:r>
                    <m:r>
                      <a:rPr lang="en-US" altLang="en-US" sz="2200" i="1" dirty="0" smtClean="0">
                        <a:latin typeface="Cambria Math" panose="02040503050406030204" pitchFamily="18" charset="0"/>
                        <a:sym typeface="Wingdings" pitchFamily="2" charset="2"/>
                      </a:rPr>
                      <m:t>𝑋</m:t>
                    </m:r>
                    <m:d>
                      <m:dPr>
                        <m:begChr m:val="["/>
                        <m:endChr m:val="]"/>
                        <m:ctrlPr>
                          <a:rPr lang="en-US" altLang="en-US" sz="2200" i="1" dirty="0" smtClean="0">
                            <a:latin typeface="Cambria Math" panose="02040503050406030204" pitchFamily="18" charset="0"/>
                            <a:sym typeface="Wingdings" pitchFamily="2" charset="2"/>
                          </a:rPr>
                        </m:ctrlPr>
                      </m:dPr>
                      <m:e>
                        <m:r>
                          <a:rPr lang="en-US" altLang="en-US" sz="2200" i="1" dirty="0" smtClean="0">
                            <a:latin typeface="Cambria Math" panose="02040503050406030204" pitchFamily="18" charset="0"/>
                            <a:sym typeface="Wingdings" pitchFamily="2" charset="2"/>
                          </a:rPr>
                          <m:t>1</m:t>
                        </m:r>
                      </m:e>
                    </m:d>
                    <m:sSup>
                      <m:sSupPr>
                        <m:ctrlPr>
                          <a:rPr lang="en-GB" altLang="en-US" sz="2200" b="0" i="1" dirty="0" smtClean="0">
                            <a:latin typeface="Cambria Math" panose="02040503050406030204" pitchFamily="18" charset="0"/>
                            <a:sym typeface="Wingdings" pitchFamily="2" charset="2"/>
                          </a:rPr>
                        </m:ctrlPr>
                      </m:sSupPr>
                      <m:e>
                        <m:r>
                          <a:rPr lang="en-US" altLang="en-US" sz="2200" i="1" dirty="0" smtClean="0">
                            <a:latin typeface="Cambria Math" panose="02040503050406030204" pitchFamily="18" charset="0"/>
                            <a:sym typeface="Wingdings" pitchFamily="2" charset="2"/>
                          </a:rPr>
                          <m:t>𝑒</m:t>
                        </m:r>
                      </m:e>
                      <m:sup>
                        <m:f>
                          <m:fPr>
                            <m:ctrlPr>
                              <a:rPr lang="en-GB" altLang="en-US" sz="2200" b="0" i="1" dirty="0" smtClean="0">
                                <a:latin typeface="Cambria Math" panose="02040503050406030204" pitchFamily="18" charset="0"/>
                                <a:sym typeface="Wingdings" pitchFamily="2" charset="2"/>
                              </a:rPr>
                            </m:ctrlPr>
                          </m:fPr>
                          <m:num>
                            <m:r>
                              <a:rPr lang="en-GB" altLang="en-US" sz="2200" b="0" i="1" dirty="0" smtClean="0">
                                <a:latin typeface="Cambria Math" panose="02040503050406030204" pitchFamily="18" charset="0"/>
                                <a:sym typeface="Wingdings" pitchFamily="2" charset="2"/>
                              </a:rPr>
                              <m:t>𝑗</m:t>
                            </m:r>
                            <m:r>
                              <a:rPr lang="en-GB" altLang="en-US" sz="2200" b="0" i="1" dirty="0" smtClean="0">
                                <a:latin typeface="Cambria Math" panose="02040503050406030204" pitchFamily="18" charset="0"/>
                                <a:sym typeface="Wingdings" pitchFamily="2" charset="2"/>
                              </a:rPr>
                              <m:t>2</m:t>
                            </m:r>
                            <m:r>
                              <a:rPr lang="en-GB" altLang="en-US" sz="2200" b="0" i="1" dirty="0" smtClean="0">
                                <a:latin typeface="Cambria Math" panose="02040503050406030204" pitchFamily="18" charset="0"/>
                                <a:sym typeface="Wingdings" pitchFamily="2" charset="2"/>
                              </a:rPr>
                              <m:t>𝜋</m:t>
                            </m:r>
                            <m:r>
                              <a:rPr lang="en-GB" altLang="en-US" sz="2200" b="0" i="1" dirty="0" smtClean="0">
                                <a:latin typeface="Cambria Math" panose="02040503050406030204" pitchFamily="18" charset="0"/>
                                <a:sym typeface="Wingdings" pitchFamily="2" charset="2"/>
                              </a:rPr>
                              <m:t>𝑛</m:t>
                            </m:r>
                          </m:num>
                          <m:den>
                            <m:r>
                              <a:rPr lang="en-GB" altLang="en-US" sz="2200" b="0" i="1" dirty="0" smtClean="0">
                                <a:latin typeface="Cambria Math" panose="02040503050406030204" pitchFamily="18" charset="0"/>
                                <a:sym typeface="Wingdings" pitchFamily="2" charset="2"/>
                              </a:rPr>
                              <m:t>5</m:t>
                            </m:r>
                          </m:den>
                        </m:f>
                      </m:sup>
                    </m:sSup>
                    <m:r>
                      <a:rPr lang="en-US" altLang="en-US" sz="2200" i="1" dirty="0">
                        <a:latin typeface="Cambria Math" panose="02040503050406030204" pitchFamily="18" charset="0"/>
                        <a:sym typeface="Wingdings" pitchFamily="2" charset="2"/>
                      </a:rPr>
                      <m:t>+</m:t>
                    </m:r>
                    <m:r>
                      <a:rPr lang="en-US" altLang="en-US" sz="2200" i="1" dirty="0">
                        <a:latin typeface="Cambria Math" panose="02040503050406030204" pitchFamily="18" charset="0"/>
                        <a:sym typeface="Wingdings" pitchFamily="2" charset="2"/>
                      </a:rPr>
                      <m:t>𝑋</m:t>
                    </m:r>
                    <m:d>
                      <m:dPr>
                        <m:begChr m:val="["/>
                        <m:endChr m:val="]"/>
                        <m:ctrlPr>
                          <a:rPr lang="en-US" altLang="en-US" sz="2200" i="1" dirty="0">
                            <a:latin typeface="Cambria Math" panose="02040503050406030204" pitchFamily="18" charset="0"/>
                            <a:sym typeface="Wingdings" pitchFamily="2" charset="2"/>
                          </a:rPr>
                        </m:ctrlPr>
                      </m:dPr>
                      <m:e>
                        <m:r>
                          <a:rPr lang="en-US" altLang="en-US" sz="2200" i="1" dirty="0">
                            <a:latin typeface="Cambria Math" panose="02040503050406030204" pitchFamily="18" charset="0"/>
                            <a:sym typeface="Wingdings" pitchFamily="2" charset="2"/>
                          </a:rPr>
                          <m:t>2</m:t>
                        </m:r>
                      </m:e>
                    </m:d>
                    <m:sSup>
                      <m:sSupPr>
                        <m:ctrlPr>
                          <a:rPr lang="en-GB" altLang="en-US" sz="2200" b="0" i="1" dirty="0" smtClean="0">
                            <a:latin typeface="Cambria Math" panose="02040503050406030204" pitchFamily="18" charset="0"/>
                            <a:sym typeface="Wingdings" pitchFamily="2" charset="2"/>
                          </a:rPr>
                        </m:ctrlPr>
                      </m:sSupPr>
                      <m:e>
                        <m:r>
                          <a:rPr lang="en-US" altLang="en-US" sz="2200" i="1" dirty="0">
                            <a:latin typeface="Cambria Math" panose="02040503050406030204" pitchFamily="18" charset="0"/>
                            <a:sym typeface="Wingdings" pitchFamily="2" charset="2"/>
                          </a:rPr>
                          <m:t>𝑒</m:t>
                        </m:r>
                      </m:e>
                      <m:sup>
                        <m:f>
                          <m:fPr>
                            <m:ctrlPr>
                              <a:rPr lang="en-GB" altLang="en-US" sz="2200" b="0" i="1" dirty="0" smtClean="0">
                                <a:latin typeface="Cambria Math" panose="02040503050406030204" pitchFamily="18" charset="0"/>
                                <a:sym typeface="Wingdings" pitchFamily="2" charset="2"/>
                              </a:rPr>
                            </m:ctrlPr>
                          </m:fPr>
                          <m:num>
                            <m:r>
                              <a:rPr lang="en-GB" altLang="en-US" sz="2200" b="0" i="1" dirty="0" smtClean="0">
                                <a:latin typeface="Cambria Math" panose="02040503050406030204" pitchFamily="18" charset="0"/>
                                <a:sym typeface="Wingdings" pitchFamily="2" charset="2"/>
                              </a:rPr>
                              <m:t>𝑗</m:t>
                            </m:r>
                            <m:r>
                              <a:rPr lang="en-GB" altLang="en-US" sz="2200" b="0" i="1" dirty="0" smtClean="0">
                                <a:latin typeface="Cambria Math" panose="02040503050406030204" pitchFamily="18" charset="0"/>
                                <a:sym typeface="Wingdings" pitchFamily="2" charset="2"/>
                              </a:rPr>
                              <m:t>2</m:t>
                            </m:r>
                            <m:d>
                              <m:dPr>
                                <m:ctrlPr>
                                  <a:rPr lang="en-GB" altLang="en-US" sz="2200" b="0" i="1" dirty="0" smtClean="0">
                                    <a:latin typeface="Cambria Math" panose="02040503050406030204" pitchFamily="18" charset="0"/>
                                    <a:sym typeface="Wingdings" pitchFamily="2" charset="2"/>
                                  </a:rPr>
                                </m:ctrlPr>
                              </m:dPr>
                              <m:e>
                                <m:r>
                                  <a:rPr lang="en-GB" altLang="en-US" sz="2200" b="0" i="1" dirty="0" smtClean="0">
                                    <a:latin typeface="Cambria Math" panose="02040503050406030204" pitchFamily="18" charset="0"/>
                                    <a:sym typeface="Wingdings" pitchFamily="2" charset="2"/>
                                  </a:rPr>
                                  <m:t>2</m:t>
                                </m:r>
                                <m:r>
                                  <a:rPr lang="en-GB" altLang="en-US" sz="2200" b="0" i="1" dirty="0" smtClean="0">
                                    <a:latin typeface="Cambria Math" panose="02040503050406030204" pitchFamily="18" charset="0"/>
                                    <a:sym typeface="Wingdings" pitchFamily="2" charset="2"/>
                                  </a:rPr>
                                  <m:t>𝜋</m:t>
                                </m:r>
                                <m:r>
                                  <a:rPr lang="en-GB" altLang="en-US" sz="2200" b="0" i="1" dirty="0" smtClean="0">
                                    <a:latin typeface="Cambria Math" panose="02040503050406030204" pitchFamily="18" charset="0"/>
                                    <a:sym typeface="Wingdings" pitchFamily="2" charset="2"/>
                                  </a:rPr>
                                  <m:t>𝑛</m:t>
                                </m:r>
                              </m:e>
                            </m:d>
                          </m:num>
                          <m:den>
                            <m:r>
                              <a:rPr lang="en-GB" altLang="en-US" sz="2200" b="0" i="1" dirty="0" smtClean="0">
                                <a:latin typeface="Cambria Math" panose="02040503050406030204" pitchFamily="18" charset="0"/>
                                <a:sym typeface="Wingdings" pitchFamily="2" charset="2"/>
                              </a:rPr>
                              <m:t>5</m:t>
                            </m:r>
                          </m:den>
                        </m:f>
                      </m:sup>
                    </m:sSup>
                    <m:r>
                      <a:rPr lang="en-GB" altLang="en-US" sz="2200" b="0" i="1" dirty="0" smtClean="0">
                        <a:latin typeface="Cambria Math" panose="02040503050406030204" pitchFamily="18" charset="0"/>
                        <a:sym typeface="Wingdings" pitchFamily="2" charset="2"/>
                      </a:rPr>
                      <m:t>+</m:t>
                    </m:r>
                    <m:r>
                      <a:rPr lang="en-US" altLang="en-US" sz="2200" i="1" dirty="0">
                        <a:latin typeface="Cambria Math" panose="02040503050406030204" pitchFamily="18" charset="0"/>
                        <a:sym typeface="Wingdings" pitchFamily="2" charset="2"/>
                      </a:rPr>
                      <m:t>𝑋</m:t>
                    </m:r>
                    <m:r>
                      <a:rPr lang="en-US" altLang="en-US" sz="2200" i="1" dirty="0">
                        <a:latin typeface="Cambria Math" panose="02040503050406030204" pitchFamily="18" charset="0"/>
                        <a:sym typeface="Wingdings" pitchFamily="2" charset="2"/>
                      </a:rPr>
                      <m:t>[3]</m:t>
                    </m:r>
                    <m:sSup>
                      <m:sSupPr>
                        <m:ctrlPr>
                          <a:rPr lang="en-GB" altLang="en-US" sz="2200" i="1" dirty="0">
                            <a:latin typeface="Cambria Math" panose="02040503050406030204" pitchFamily="18" charset="0"/>
                            <a:sym typeface="Wingdings" pitchFamily="2" charset="2"/>
                          </a:rPr>
                        </m:ctrlPr>
                      </m:sSupPr>
                      <m:e>
                        <m:r>
                          <a:rPr lang="en-US" altLang="en-US" sz="2200" i="1" dirty="0">
                            <a:latin typeface="Cambria Math" panose="02040503050406030204" pitchFamily="18" charset="0"/>
                            <a:sym typeface="Wingdings" pitchFamily="2" charset="2"/>
                          </a:rPr>
                          <m:t>𝑒</m:t>
                        </m:r>
                      </m:e>
                      <m:sup>
                        <m:f>
                          <m:fPr>
                            <m:ctrlPr>
                              <a:rPr lang="en-GB" altLang="en-US" sz="2200" i="1" dirty="0">
                                <a:latin typeface="Cambria Math" panose="02040503050406030204" pitchFamily="18" charset="0"/>
                                <a:sym typeface="Wingdings" pitchFamily="2" charset="2"/>
                              </a:rPr>
                            </m:ctrlPr>
                          </m:fPr>
                          <m:num>
                            <m:r>
                              <a:rPr lang="en-GB" altLang="en-US" sz="2200" i="1" dirty="0">
                                <a:latin typeface="Cambria Math" panose="02040503050406030204" pitchFamily="18" charset="0"/>
                                <a:sym typeface="Wingdings" pitchFamily="2" charset="2"/>
                              </a:rPr>
                              <m:t>𝑗</m:t>
                            </m:r>
                            <m:r>
                              <a:rPr lang="en-GB" altLang="en-US" sz="2200" b="0" i="1" dirty="0" smtClean="0">
                                <a:latin typeface="Cambria Math" panose="02040503050406030204" pitchFamily="18" charset="0"/>
                                <a:sym typeface="Wingdings" pitchFamily="2" charset="2"/>
                              </a:rPr>
                              <m:t>3</m:t>
                            </m:r>
                            <m:d>
                              <m:dPr>
                                <m:ctrlPr>
                                  <a:rPr lang="en-GB" altLang="en-US" sz="2200" i="1" dirty="0">
                                    <a:latin typeface="Cambria Math" panose="02040503050406030204" pitchFamily="18" charset="0"/>
                                    <a:sym typeface="Wingdings" pitchFamily="2" charset="2"/>
                                  </a:rPr>
                                </m:ctrlPr>
                              </m:dPr>
                              <m:e>
                                <m:r>
                                  <a:rPr lang="en-GB" altLang="en-US" sz="2200" i="1" dirty="0">
                                    <a:latin typeface="Cambria Math" panose="02040503050406030204" pitchFamily="18" charset="0"/>
                                    <a:sym typeface="Wingdings" pitchFamily="2" charset="2"/>
                                  </a:rPr>
                                  <m:t>2</m:t>
                                </m:r>
                                <m:r>
                                  <a:rPr lang="en-GB" altLang="en-US" sz="2200" i="1" dirty="0">
                                    <a:latin typeface="Cambria Math" panose="02040503050406030204" pitchFamily="18" charset="0"/>
                                    <a:sym typeface="Wingdings" pitchFamily="2" charset="2"/>
                                  </a:rPr>
                                  <m:t>𝜋</m:t>
                                </m:r>
                                <m:r>
                                  <a:rPr lang="en-GB" altLang="en-US" sz="2200" i="1" dirty="0">
                                    <a:latin typeface="Cambria Math" panose="02040503050406030204" pitchFamily="18" charset="0"/>
                                    <a:sym typeface="Wingdings" pitchFamily="2" charset="2"/>
                                  </a:rPr>
                                  <m:t>𝑛</m:t>
                                </m:r>
                              </m:e>
                            </m:d>
                          </m:num>
                          <m:den>
                            <m:r>
                              <a:rPr lang="en-GB" altLang="en-US" sz="2200" i="1" dirty="0">
                                <a:latin typeface="Cambria Math" panose="02040503050406030204" pitchFamily="18" charset="0"/>
                                <a:sym typeface="Wingdings" pitchFamily="2" charset="2"/>
                              </a:rPr>
                              <m:t>5</m:t>
                            </m:r>
                          </m:den>
                        </m:f>
                      </m:sup>
                    </m:sSup>
                    <m:r>
                      <a:rPr lang="en-US" altLang="en-US" sz="2200" i="1" dirty="0">
                        <a:latin typeface="Cambria Math" panose="02040503050406030204" pitchFamily="18" charset="0"/>
                        <a:sym typeface="Wingdings" pitchFamily="2" charset="2"/>
                      </a:rPr>
                      <m:t>+ </m:t>
                    </m:r>
                    <m:r>
                      <a:rPr lang="en-US" altLang="en-US" sz="2200" i="1" dirty="0">
                        <a:latin typeface="Cambria Math" panose="02040503050406030204" pitchFamily="18" charset="0"/>
                        <a:sym typeface="Wingdings" pitchFamily="2" charset="2"/>
                      </a:rPr>
                      <m:t>𝑋</m:t>
                    </m:r>
                    <m:r>
                      <a:rPr lang="en-US" altLang="en-US" sz="2200" i="1" dirty="0">
                        <a:latin typeface="Cambria Math" panose="02040503050406030204" pitchFamily="18" charset="0"/>
                        <a:sym typeface="Wingdings" pitchFamily="2" charset="2"/>
                      </a:rPr>
                      <m:t>[4]</m:t>
                    </m:r>
                    <m:sSup>
                      <m:sSupPr>
                        <m:ctrlPr>
                          <a:rPr lang="en-GB" altLang="en-US" sz="2200" i="1" dirty="0">
                            <a:latin typeface="Cambria Math" panose="02040503050406030204" pitchFamily="18" charset="0"/>
                            <a:sym typeface="Wingdings" pitchFamily="2" charset="2"/>
                          </a:rPr>
                        </m:ctrlPr>
                      </m:sSupPr>
                      <m:e>
                        <m:r>
                          <a:rPr lang="en-US" altLang="en-US" sz="2200" i="1" dirty="0">
                            <a:latin typeface="Cambria Math" panose="02040503050406030204" pitchFamily="18" charset="0"/>
                            <a:sym typeface="Wingdings" pitchFamily="2" charset="2"/>
                          </a:rPr>
                          <m:t>𝑒</m:t>
                        </m:r>
                      </m:e>
                      <m:sup>
                        <m:f>
                          <m:fPr>
                            <m:ctrlPr>
                              <a:rPr lang="en-GB" altLang="en-US" sz="2200" i="1" dirty="0">
                                <a:latin typeface="Cambria Math" panose="02040503050406030204" pitchFamily="18" charset="0"/>
                                <a:sym typeface="Wingdings" pitchFamily="2" charset="2"/>
                              </a:rPr>
                            </m:ctrlPr>
                          </m:fPr>
                          <m:num>
                            <m:r>
                              <a:rPr lang="en-GB" altLang="en-US" sz="2200" i="1" dirty="0">
                                <a:latin typeface="Cambria Math" panose="02040503050406030204" pitchFamily="18" charset="0"/>
                                <a:sym typeface="Wingdings" pitchFamily="2" charset="2"/>
                              </a:rPr>
                              <m:t>𝑗</m:t>
                            </m:r>
                            <m:r>
                              <a:rPr lang="en-GB" altLang="en-US" sz="2200" b="0" i="1" dirty="0" smtClean="0">
                                <a:latin typeface="Cambria Math" panose="02040503050406030204" pitchFamily="18" charset="0"/>
                                <a:sym typeface="Wingdings" pitchFamily="2" charset="2"/>
                              </a:rPr>
                              <m:t>4</m:t>
                            </m:r>
                            <m:d>
                              <m:dPr>
                                <m:ctrlPr>
                                  <a:rPr lang="en-GB" altLang="en-US" sz="2200" i="1" dirty="0">
                                    <a:latin typeface="Cambria Math" panose="02040503050406030204" pitchFamily="18" charset="0"/>
                                    <a:sym typeface="Wingdings" pitchFamily="2" charset="2"/>
                                  </a:rPr>
                                </m:ctrlPr>
                              </m:dPr>
                              <m:e>
                                <m:r>
                                  <a:rPr lang="en-GB" altLang="en-US" sz="2200" i="1" dirty="0">
                                    <a:latin typeface="Cambria Math" panose="02040503050406030204" pitchFamily="18" charset="0"/>
                                    <a:sym typeface="Wingdings" pitchFamily="2" charset="2"/>
                                  </a:rPr>
                                  <m:t>2</m:t>
                                </m:r>
                                <m:r>
                                  <a:rPr lang="en-GB" altLang="en-US" sz="2200" i="1" dirty="0">
                                    <a:latin typeface="Cambria Math" panose="02040503050406030204" pitchFamily="18" charset="0"/>
                                    <a:sym typeface="Wingdings" pitchFamily="2" charset="2"/>
                                  </a:rPr>
                                  <m:t>𝜋</m:t>
                                </m:r>
                                <m:r>
                                  <a:rPr lang="en-GB" altLang="en-US" sz="2200" i="1" dirty="0">
                                    <a:latin typeface="Cambria Math" panose="02040503050406030204" pitchFamily="18" charset="0"/>
                                    <a:sym typeface="Wingdings" pitchFamily="2" charset="2"/>
                                  </a:rPr>
                                  <m:t>𝑛</m:t>
                                </m:r>
                              </m:e>
                            </m:d>
                          </m:num>
                          <m:den>
                            <m:r>
                              <a:rPr lang="en-GB" altLang="en-US" sz="2200" i="1" dirty="0">
                                <a:latin typeface="Cambria Math" panose="02040503050406030204" pitchFamily="18" charset="0"/>
                                <a:sym typeface="Wingdings" pitchFamily="2" charset="2"/>
                              </a:rPr>
                              <m:t>5</m:t>
                            </m:r>
                          </m:den>
                        </m:f>
                      </m:sup>
                    </m:sSup>
                    <m:r>
                      <a:rPr lang="en-US" altLang="en-US" sz="2200" i="1" dirty="0">
                        <a:latin typeface="Cambria Math" panose="02040503050406030204" pitchFamily="18" charset="0"/>
                        <a:sym typeface="Wingdings" pitchFamily="2" charset="2"/>
                      </a:rPr>
                      <m:t>]</m:t>
                    </m:r>
                  </m:oMath>
                </a14:m>
                <a:endParaRPr lang="en-US" altLang="en-US" sz="2200" dirty="0">
                  <a:sym typeface="Wingdings" pitchFamily="2" charset="2"/>
                </a:endParaRPr>
              </a:p>
              <a:p>
                <a:endParaRPr lang="en-US" altLang="en-US" sz="2200" dirty="0">
                  <a:sym typeface="Wingdings" pitchFamily="2" charset="2"/>
                </a:endParaRPr>
              </a:p>
              <a:p>
                <a:r>
                  <a:rPr lang="en-US" altLang="en-US" sz="2200" dirty="0">
                    <a:sym typeface="Wingdings" pitchFamily="2" charset="2"/>
                  </a:rPr>
                  <a:t>where the coefficients </a:t>
                </a:r>
                <a14:m>
                  <m:oMath xmlns:m="http://schemas.openxmlformats.org/officeDocument/2006/math">
                    <m:r>
                      <a:rPr lang="en-US" altLang="en-US" sz="2200" i="1" dirty="0" smtClean="0">
                        <a:latin typeface="Cambria Math" panose="02040503050406030204" pitchFamily="18" charset="0"/>
                        <a:sym typeface="Wingdings" pitchFamily="2" charset="2"/>
                      </a:rPr>
                      <m:t>𝑋</m:t>
                    </m:r>
                    <m:r>
                      <a:rPr lang="en-US" altLang="en-US" sz="2200" i="1" dirty="0" smtClean="0">
                        <a:latin typeface="Cambria Math" panose="02040503050406030204" pitchFamily="18" charset="0"/>
                        <a:sym typeface="Wingdings" pitchFamily="2" charset="2"/>
                      </a:rPr>
                      <m:t>[</m:t>
                    </m:r>
                    <m:r>
                      <a:rPr lang="en-US" altLang="en-US" sz="2200" i="1" dirty="0" smtClean="0">
                        <a:latin typeface="Cambria Math" panose="02040503050406030204" pitchFamily="18" charset="0"/>
                        <a:sym typeface="Wingdings" pitchFamily="2" charset="2"/>
                      </a:rPr>
                      <m:t>𝑘</m:t>
                    </m:r>
                    <m:r>
                      <a:rPr lang="en-US" altLang="en-US" sz="2200" i="1" dirty="0" smtClean="0">
                        <a:latin typeface="Cambria Math" panose="02040503050406030204" pitchFamily="18" charset="0"/>
                        <a:sym typeface="Wingdings" pitchFamily="2" charset="2"/>
                      </a:rPr>
                      <m:t>]</m:t>
                    </m:r>
                  </m:oMath>
                </a14:m>
                <a:r>
                  <a:rPr lang="en-US" altLang="en-US" sz="2200" dirty="0">
                    <a:sym typeface="Wingdings" pitchFamily="2" charset="2"/>
                  </a:rPr>
                  <a:t> , </a:t>
                </a:r>
                <a14:m>
                  <m:oMath xmlns:m="http://schemas.openxmlformats.org/officeDocument/2006/math">
                    <m:r>
                      <a:rPr lang="en-US" altLang="en-US" sz="2200" i="1" dirty="0" smtClean="0">
                        <a:latin typeface="Cambria Math" panose="02040503050406030204" pitchFamily="18" charset="0"/>
                        <a:sym typeface="Wingdings" pitchFamily="2" charset="2"/>
                      </a:rPr>
                      <m:t>𝑘</m:t>
                    </m:r>
                    <m:r>
                      <a:rPr lang="en-US" altLang="en-US" sz="2200" i="1" dirty="0" smtClean="0">
                        <a:latin typeface="Cambria Math" panose="02040503050406030204" pitchFamily="18" charset="0"/>
                        <a:sym typeface="Wingdings" pitchFamily="2" charset="2"/>
                      </a:rPr>
                      <m:t> =0,1,2,3,4</m:t>
                    </m:r>
                  </m:oMath>
                </a14:m>
                <a:r>
                  <a:rPr lang="en-US" altLang="en-US" sz="2200" dirty="0">
                    <a:sym typeface="Wingdings" pitchFamily="2" charset="2"/>
                  </a:rPr>
                  <a:t> may be computed by taking the DFT of </a:t>
                </a:r>
                <a14:m>
                  <m:oMath xmlns:m="http://schemas.openxmlformats.org/officeDocument/2006/math">
                    <m:r>
                      <a:rPr lang="en-US" altLang="en-US" sz="2200" i="1" dirty="0" smtClean="0">
                        <a:latin typeface="Cambria Math" panose="02040503050406030204" pitchFamily="18" charset="0"/>
                        <a:sym typeface="Wingdings" pitchFamily="2" charset="2"/>
                      </a:rPr>
                      <m:t>𝑥</m:t>
                    </m:r>
                    <m:r>
                      <a:rPr lang="en-US" altLang="en-US" sz="2200" i="1" dirty="0" smtClean="0">
                        <a:latin typeface="Cambria Math" panose="02040503050406030204" pitchFamily="18" charset="0"/>
                        <a:sym typeface="Wingdings" pitchFamily="2" charset="2"/>
                      </a:rPr>
                      <m:t>[</m:t>
                    </m:r>
                    <m:r>
                      <a:rPr lang="en-US" altLang="en-US" sz="2200" i="1" dirty="0" smtClean="0">
                        <a:latin typeface="Cambria Math" panose="02040503050406030204" pitchFamily="18" charset="0"/>
                        <a:sym typeface="Wingdings" pitchFamily="2" charset="2"/>
                      </a:rPr>
                      <m:t>𝑛</m:t>
                    </m:r>
                    <m:r>
                      <a:rPr lang="en-US" altLang="en-US" sz="2200" i="1" dirty="0" smtClean="0">
                        <a:latin typeface="Cambria Math" panose="02040503050406030204" pitchFamily="18" charset="0"/>
                        <a:sym typeface="Wingdings" pitchFamily="2" charset="2"/>
                      </a:rPr>
                      <m:t>]</m:t>
                    </m:r>
                  </m:oMath>
                </a14:m>
                <a:r>
                  <a:rPr lang="en-US" altLang="en-US" sz="2200" dirty="0">
                    <a:sym typeface="Wingdings" pitchFamily="2" charset="2"/>
                  </a:rPr>
                  <a:t>.</a:t>
                </a:r>
                <a:endParaRPr lang="el-GR" altLang="en-US" sz="2200" dirty="0">
                  <a:sym typeface="Wingdings" pitchFamily="2" charset="2"/>
                </a:endParaRPr>
              </a:p>
              <a:p>
                <a:pPr>
                  <a:spcBef>
                    <a:spcPct val="0"/>
                  </a:spcBef>
                </a:pPr>
                <a:endParaRPr lang="en-GB" altLang="en-US" b="1" dirty="0">
                  <a:solidFill>
                    <a:srgbClr val="FF0000"/>
                  </a:solidFill>
                  <a:latin typeface="Arial" panose="020B0604020202020204" pitchFamily="34" charset="0"/>
                  <a:cs typeface="Arial" panose="020B0604020202020204" pitchFamily="34" charset="0"/>
                </a:endParaRPr>
              </a:p>
              <a:p>
                <a:pPr>
                  <a:spcBef>
                    <a:spcPct val="0"/>
                  </a:spcBef>
                </a:pPr>
                <a:r>
                  <a:rPr lang="en-GB" altLang="en-US" b="1" dirty="0">
                    <a:solidFill>
                      <a:srgbClr val="FF0000"/>
                    </a:solidFill>
                    <a:latin typeface="Arial" panose="020B0604020202020204" pitchFamily="34" charset="0"/>
                    <a:cs typeface="Arial" panose="020B0604020202020204" pitchFamily="34" charset="0"/>
                  </a:rPr>
                  <a:t>The DFS coefficients are useful to represent the Line Spectra of the discrete signal </a:t>
                </a:r>
              </a:p>
            </p:txBody>
          </p:sp>
        </mc:Choice>
        <mc:Fallback xmlns="">
          <p:sp>
            <p:nvSpPr>
              <p:cNvPr id="9" name="Rectangle 8">
                <a:extLst>
                  <a:ext uri="{FF2B5EF4-FFF2-40B4-BE49-F238E27FC236}">
                    <a16:creationId xmlns:a16="http://schemas.microsoft.com/office/drawing/2014/main" id="{0AA67A82-C637-3546-A067-0952E5782409}"/>
                  </a:ext>
                </a:extLst>
              </p:cNvPr>
              <p:cNvSpPr>
                <a:spLocks noRot="1" noChangeAspect="1" noMove="1" noResize="1" noEditPoints="1" noAdjustHandles="1" noChangeArrowheads="1" noChangeShapeType="1" noTextEdit="1"/>
              </p:cNvSpPr>
              <p:nvPr/>
            </p:nvSpPr>
            <p:spPr>
              <a:xfrm>
                <a:off x="1093930" y="1988201"/>
                <a:ext cx="10830339" cy="4521944"/>
              </a:xfrm>
              <a:prstGeom prst="rect">
                <a:avLst/>
              </a:prstGeom>
              <a:blipFill>
                <a:blip r:embed="rId2"/>
                <a:stretch>
                  <a:fillRect l="-585" t="-840" b="-840"/>
                </a:stretch>
              </a:blipFill>
            </p:spPr>
            <p:txBody>
              <a:bodyPr/>
              <a:lstStyle/>
              <a:p>
                <a:r>
                  <a:rPr lang="en-US">
                    <a:noFill/>
                  </a:rPr>
                  <a:t> </a:t>
                </a:r>
              </a:p>
            </p:txBody>
          </p:sp>
        </mc:Fallback>
      </mc:AlternateContent>
    </p:spTree>
    <p:extLst>
      <p:ext uri="{BB962C8B-B14F-4D97-AF65-F5344CB8AC3E}">
        <p14:creationId xmlns:p14="http://schemas.microsoft.com/office/powerpoint/2010/main" val="189965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8</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Line Spectra</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AA67A82-C637-3546-A067-0952E5782409}"/>
                  </a:ext>
                </a:extLst>
              </p:cNvPr>
              <p:cNvSpPr/>
              <p:nvPr/>
            </p:nvSpPr>
            <p:spPr>
              <a:xfrm>
                <a:off x="1093929" y="1481574"/>
                <a:ext cx="10830339" cy="4956742"/>
              </a:xfrm>
              <a:prstGeom prst="rect">
                <a:avLst/>
              </a:prstGeom>
            </p:spPr>
            <p:txBody>
              <a:bodyPr wrap="square">
                <a:spAutoFit/>
              </a:bodyPr>
              <a:lstStyle/>
              <a:p>
                <a:pPr marL="342900" indent="-342900">
                  <a:buFont typeface="Arial" panose="020B0604020202020204" pitchFamily="34" charset="0"/>
                  <a:buChar char="•"/>
                </a:pPr>
                <a:r>
                  <a:rPr lang="en-GB" altLang="en-US" sz="2400" dirty="0"/>
                  <a:t>The value  </a:t>
                </a:r>
                <a14:m>
                  <m:oMath xmlns:m="http://schemas.openxmlformats.org/officeDocument/2006/math">
                    <m:sSup>
                      <m:sSupPr>
                        <m:ctrlPr>
                          <a:rPr lang="en-GB" altLang="en-US" sz="2400" b="0" i="1" dirty="0" smtClean="0">
                            <a:latin typeface="Cambria Math" panose="02040503050406030204" pitchFamily="18" charset="0"/>
                          </a:rPr>
                        </m:ctrlPr>
                      </m:sSupPr>
                      <m:e>
                        <m:d>
                          <m:dPr>
                            <m:begChr m:val="|"/>
                            <m:endChr m:val="|"/>
                            <m:ctrlPr>
                              <a:rPr lang="en-GB" altLang="en-US" sz="2400" i="1" dirty="0" smtClean="0">
                                <a:latin typeface="Cambria Math" panose="02040503050406030204" pitchFamily="18" charset="0"/>
                              </a:rPr>
                            </m:ctrlPr>
                          </m:dPr>
                          <m:e>
                            <m:f>
                              <m:fPr>
                                <m:ctrlPr>
                                  <a:rPr lang="en-GB" altLang="en-US" sz="2400" i="1" dirty="0" smtClean="0">
                                    <a:latin typeface="Cambria Math" panose="02040503050406030204" pitchFamily="18" charset="0"/>
                                  </a:rPr>
                                </m:ctrlPr>
                              </m:fPr>
                              <m:num>
                                <m:r>
                                  <a:rPr lang="en-GB" altLang="en-US" sz="2400" i="1" dirty="0" smtClean="0">
                                    <a:latin typeface="Cambria Math" panose="02040503050406030204" pitchFamily="18" charset="0"/>
                                  </a:rPr>
                                  <m:t>𝑋</m:t>
                                </m:r>
                                <m:d>
                                  <m:dPr>
                                    <m:begChr m:val="["/>
                                    <m:endChr m:val="]"/>
                                    <m:ctrlPr>
                                      <a:rPr lang="en-GB" altLang="en-US" sz="2400" i="1" dirty="0" smtClean="0">
                                        <a:latin typeface="Cambria Math" panose="02040503050406030204" pitchFamily="18" charset="0"/>
                                      </a:rPr>
                                    </m:ctrlPr>
                                  </m:dPr>
                                  <m:e>
                                    <m:r>
                                      <a:rPr lang="en-GB" altLang="en-US" sz="2400" i="1" dirty="0" smtClean="0">
                                        <a:latin typeface="Cambria Math" panose="02040503050406030204" pitchFamily="18" charset="0"/>
                                      </a:rPr>
                                      <m:t>𝑘</m:t>
                                    </m:r>
                                  </m:e>
                                </m:d>
                              </m:num>
                              <m:den>
                                <m:r>
                                  <a:rPr lang="en-GB" altLang="en-US" sz="2400" i="1" dirty="0" smtClean="0">
                                    <a:latin typeface="Cambria Math" panose="02040503050406030204" pitchFamily="18" charset="0"/>
                                  </a:rPr>
                                  <m:t>𝑁</m:t>
                                </m:r>
                              </m:den>
                            </m:f>
                          </m:e>
                        </m:d>
                      </m:e>
                      <m:sup>
                        <m:r>
                          <a:rPr lang="en-GB" altLang="en-US" sz="2400" i="1" dirty="0" smtClean="0">
                            <a:latin typeface="Cambria Math" panose="02040503050406030204" pitchFamily="18" charset="0"/>
                          </a:rPr>
                          <m:t>2</m:t>
                        </m:r>
                      </m:sup>
                    </m:sSup>
                    <m:r>
                      <a:rPr lang="en-GB" altLang="en-US" sz="2400" i="1" dirty="0" smtClean="0">
                        <a:latin typeface="Cambria Math" panose="02040503050406030204" pitchFamily="18" charset="0"/>
                      </a:rPr>
                      <m:t>  </m:t>
                    </m:r>
                  </m:oMath>
                </a14:m>
                <a:r>
                  <a:rPr lang="en-GB" altLang="en-US" sz="2400" dirty="0"/>
                  <a:t>represents the amount of </a:t>
                </a:r>
                <a:r>
                  <a:rPr lang="en-GB" altLang="en-US" sz="2400" b="1" dirty="0">
                    <a:solidFill>
                      <a:schemeClr val="accent4">
                        <a:lumMod val="75000"/>
                        <a:lumOff val="25000"/>
                      </a:schemeClr>
                    </a:solidFill>
                  </a:rPr>
                  <a:t>Power</a:t>
                </a:r>
                <a:r>
                  <a:rPr lang="en-GB" altLang="en-US" sz="2400" dirty="0"/>
                  <a:t> of </a:t>
                </a:r>
                <a14:m>
                  <m:oMath xmlns:m="http://schemas.openxmlformats.org/officeDocument/2006/math">
                    <m:r>
                      <a:rPr lang="en-GB" altLang="en-US" sz="2400" i="1" dirty="0" smtClean="0">
                        <a:latin typeface="Cambria Math" panose="02040503050406030204" pitchFamily="18" charset="0"/>
                      </a:rPr>
                      <m:t>𝑥</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𝑛</m:t>
                    </m:r>
                    <m:r>
                      <a:rPr lang="en-GB" altLang="en-US" sz="2400" i="1" dirty="0" smtClean="0">
                        <a:latin typeface="Cambria Math" panose="02040503050406030204" pitchFamily="18" charset="0"/>
                      </a:rPr>
                      <m:t>] </m:t>
                    </m:r>
                  </m:oMath>
                </a14:m>
                <a:r>
                  <a:rPr lang="en-GB" altLang="en-US" sz="2400" dirty="0"/>
                  <a:t>that resides </a:t>
                </a:r>
                <a:r>
                  <a:rPr lang="en-GB" altLang="en-US" sz="2400" b="1" dirty="0">
                    <a:solidFill>
                      <a:schemeClr val="accent4">
                        <a:lumMod val="75000"/>
                        <a:lumOff val="25000"/>
                      </a:schemeClr>
                    </a:solidFill>
                  </a:rPr>
                  <a:t>at harmonic </a:t>
                </a:r>
                <a14:m>
                  <m:oMath xmlns:m="http://schemas.openxmlformats.org/officeDocument/2006/math">
                    <m:r>
                      <a:rPr lang="en-GB" altLang="en-US" sz="2400" b="1" i="1" dirty="0" smtClean="0">
                        <a:solidFill>
                          <a:schemeClr val="accent4">
                            <a:lumMod val="75000"/>
                            <a:lumOff val="25000"/>
                          </a:schemeClr>
                        </a:solidFill>
                        <a:latin typeface="Cambria Math" panose="02040503050406030204" pitchFamily="18" charset="0"/>
                      </a:rPr>
                      <m:t>𝒌</m:t>
                    </m:r>
                  </m:oMath>
                </a14:m>
                <a:r>
                  <a:rPr lang="en-GB" altLang="en-US" sz="2400" b="1" dirty="0">
                    <a:solidFill>
                      <a:schemeClr val="accent4">
                        <a:lumMod val="75000"/>
                        <a:lumOff val="25000"/>
                      </a:schemeClr>
                    </a:solidFill>
                  </a:rPr>
                  <a:t> or frequency </a:t>
                </a:r>
                <a14:m>
                  <m:oMath xmlns:m="http://schemas.openxmlformats.org/officeDocument/2006/math">
                    <m:r>
                      <a:rPr lang="en-GB" altLang="en-US" sz="2400" b="1" i="1" dirty="0" smtClean="0">
                        <a:solidFill>
                          <a:schemeClr val="accent4">
                            <a:lumMod val="75000"/>
                            <a:lumOff val="25000"/>
                          </a:schemeClr>
                        </a:solidFill>
                        <a:latin typeface="Cambria Math" panose="02040503050406030204" pitchFamily="18" charset="0"/>
                      </a:rPr>
                      <m:t>𝒌</m:t>
                    </m:r>
                    <m:r>
                      <a:rPr lang="en-GB" altLang="en-US" sz="2400" b="1" i="0" dirty="0">
                        <a:solidFill>
                          <a:schemeClr val="accent4">
                            <a:lumMod val="75000"/>
                            <a:lumOff val="25000"/>
                          </a:schemeClr>
                        </a:solidFill>
                        <a:latin typeface="Cambria Math" panose="02040503050406030204" pitchFamily="18" charset="0"/>
                      </a:rPr>
                      <m:t>𝛀</m:t>
                    </m:r>
                    <m:r>
                      <a:rPr lang="en-GB" altLang="en-US" sz="2400" b="1" i="1" baseline="-25000" dirty="0">
                        <a:solidFill>
                          <a:schemeClr val="accent4">
                            <a:lumMod val="75000"/>
                            <a:lumOff val="25000"/>
                          </a:schemeClr>
                        </a:solidFill>
                        <a:latin typeface="Cambria Math" panose="02040503050406030204" pitchFamily="18" charset="0"/>
                      </a:rPr>
                      <m:t>𝟎</m:t>
                    </m:r>
                  </m:oMath>
                </a14:m>
                <a:r>
                  <a:rPr lang="en-GB" altLang="en-US" sz="2400" dirty="0"/>
                  <a:t>  while  </a:t>
                </a:r>
              </a:p>
              <a:p>
                <a:endParaRPr lang="en-GB" altLang="en-US" sz="2400" dirty="0"/>
              </a:p>
              <a:p>
                <a:pPr marL="342900" indent="-342900">
                  <a:buFont typeface="Arial" panose="020B0604020202020204" pitchFamily="34" charset="0"/>
                  <a:buChar char="•"/>
                </a:pPr>
                <a14:m>
                  <m:oMath xmlns:m="http://schemas.openxmlformats.org/officeDocument/2006/math">
                    <m:r>
                      <a:rPr lang="en-GB" altLang="en-US" sz="2400" i="1" dirty="0" smtClean="0">
                        <a:latin typeface="Cambria Math" panose="02040503050406030204" pitchFamily="18" charset="0"/>
                        <a:ea typeface="Cambria Math" panose="02040503050406030204" pitchFamily="18" charset="0"/>
                      </a:rPr>
                      <m:t>∠</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𝑋</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𝑘</m:t>
                    </m:r>
                    <m:r>
                      <a:rPr lang="en-GB" altLang="en-US" sz="2400" i="1" dirty="0" smtClean="0">
                        <a:latin typeface="Cambria Math" panose="02040503050406030204" pitchFamily="18" charset="0"/>
                      </a:rPr>
                      <m:t>]) </m:t>
                    </m:r>
                  </m:oMath>
                </a14:m>
                <a:r>
                  <a:rPr lang="en-GB" altLang="en-US" sz="2400" dirty="0"/>
                  <a:t>(angle) represents the </a:t>
                </a:r>
                <a:r>
                  <a:rPr lang="en-GB" altLang="en-US" sz="2400" b="1" dirty="0">
                    <a:solidFill>
                      <a:schemeClr val="accent4">
                        <a:lumMod val="75000"/>
                        <a:lumOff val="25000"/>
                      </a:schemeClr>
                    </a:solidFill>
                  </a:rPr>
                  <a:t>Phase of the frequency component at harmonic </a:t>
                </a:r>
                <a14:m>
                  <m:oMath xmlns:m="http://schemas.openxmlformats.org/officeDocument/2006/math">
                    <m:r>
                      <a:rPr lang="en-GB" altLang="en-US" sz="2400" b="1" i="1" dirty="0" smtClean="0">
                        <a:solidFill>
                          <a:schemeClr val="accent4">
                            <a:lumMod val="75000"/>
                            <a:lumOff val="25000"/>
                          </a:schemeClr>
                        </a:solidFill>
                        <a:latin typeface="Cambria Math" panose="02040503050406030204" pitchFamily="18" charset="0"/>
                      </a:rPr>
                      <m:t>𝒌</m:t>
                    </m:r>
                  </m:oMath>
                </a14:m>
                <a:r>
                  <a:rPr lang="en-GB" altLang="en-US" sz="2400" b="1" dirty="0">
                    <a:solidFill>
                      <a:schemeClr val="accent4">
                        <a:lumMod val="75000"/>
                        <a:lumOff val="25000"/>
                      </a:schemeClr>
                    </a:solidFill>
                  </a:rPr>
                  <a:t>.</a:t>
                </a:r>
                <a:r>
                  <a:rPr lang="en-GB" altLang="en-US" sz="2400" dirty="0"/>
                  <a:t>   </a:t>
                </a:r>
              </a:p>
              <a:p>
                <a:endParaRPr lang="en-GB" altLang="en-US" sz="2400" dirty="0"/>
              </a:p>
              <a:p>
                <a:pPr marL="342900" indent="-342900">
                  <a:buFont typeface="Arial" panose="020B0604020202020204" pitchFamily="34" charset="0"/>
                  <a:buChar char="•"/>
                </a:pPr>
                <a:r>
                  <a:rPr lang="en-GB" altLang="en-US" sz="2400" dirty="0"/>
                  <a:t>Plotting  </a:t>
                </a:r>
                <a14:m>
                  <m:oMath xmlns:m="http://schemas.openxmlformats.org/officeDocument/2006/math">
                    <m:r>
                      <a:rPr lang="en-GB" altLang="en-US" sz="2400" i="1" dirty="0" smtClean="0">
                        <a:latin typeface="Cambria Math" panose="02040503050406030204" pitchFamily="18" charset="0"/>
                      </a:rPr>
                      <m:t>| </m:t>
                    </m:r>
                    <m:r>
                      <a:rPr lang="en-GB" altLang="en-US" sz="2400" i="1" dirty="0" smtClean="0">
                        <a:latin typeface="Cambria Math" panose="02040503050406030204" pitchFamily="18" charset="0"/>
                      </a:rPr>
                      <m:t>𝑋</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𝑘</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𝑁</m:t>
                    </m:r>
                    <m:r>
                      <a:rPr lang="en-GB" altLang="en-US" sz="2400" i="1" dirty="0" smtClean="0">
                        <a:latin typeface="Cambria Math" panose="02040503050406030204" pitchFamily="18" charset="0"/>
                      </a:rPr>
                      <m:t> | </m:t>
                    </m:r>
                  </m:oMath>
                </a14:m>
                <a:r>
                  <a:rPr lang="en-GB" altLang="en-US" sz="2400" dirty="0"/>
                  <a:t>and </a:t>
                </a:r>
                <a14:m>
                  <m:oMath xmlns:m="http://schemas.openxmlformats.org/officeDocument/2006/math">
                    <m:r>
                      <a:rPr lang="en-GB" altLang="en-US" sz="2400" i="1" dirty="0">
                        <a:latin typeface="Cambria Math" panose="02040503050406030204" pitchFamily="18" charset="0"/>
                        <a:ea typeface="Cambria Math" panose="02040503050406030204" pitchFamily="18" charset="0"/>
                      </a:rPr>
                      <m:t>∠</m:t>
                    </m:r>
                    <m:r>
                      <a:rPr lang="en-GB" altLang="en-US" sz="2400" i="1" dirty="0">
                        <a:latin typeface="Cambria Math" panose="02040503050406030204" pitchFamily="18" charset="0"/>
                      </a:rPr>
                      <m:t>(</m:t>
                    </m:r>
                    <m:r>
                      <a:rPr lang="en-GB" altLang="en-US" sz="2400" i="1" dirty="0">
                        <a:latin typeface="Cambria Math" panose="02040503050406030204" pitchFamily="18" charset="0"/>
                      </a:rPr>
                      <m:t>𝑋</m:t>
                    </m:r>
                    <m:r>
                      <a:rPr lang="en-GB" altLang="en-US" sz="2400" i="1" dirty="0">
                        <a:latin typeface="Cambria Math" panose="02040503050406030204" pitchFamily="18" charset="0"/>
                      </a:rPr>
                      <m:t>[</m:t>
                    </m:r>
                    <m:r>
                      <a:rPr lang="en-GB" altLang="en-US" sz="2400" i="1" dirty="0">
                        <a:latin typeface="Cambria Math" panose="02040503050406030204" pitchFamily="18" charset="0"/>
                      </a:rPr>
                      <m:t>𝑘</m:t>
                    </m:r>
                    <m:r>
                      <a:rPr lang="en-GB" altLang="en-US" sz="2400" i="1" dirty="0">
                        <a:latin typeface="Cambria Math" panose="02040503050406030204" pitchFamily="18" charset="0"/>
                      </a:rPr>
                      <m:t>]) </m:t>
                    </m:r>
                  </m:oMath>
                </a14:m>
                <a:r>
                  <a:rPr lang="en-GB" altLang="en-US" sz="2400" dirty="0"/>
                  <a:t>against </a:t>
                </a:r>
                <a14:m>
                  <m:oMath xmlns:m="http://schemas.openxmlformats.org/officeDocument/2006/math">
                    <m:r>
                      <a:rPr lang="en-GB" altLang="en-US" sz="2400" i="1" dirty="0" smtClean="0">
                        <a:latin typeface="Cambria Math" panose="02040503050406030204" pitchFamily="18" charset="0"/>
                      </a:rPr>
                      <m:t>𝑘</m:t>
                    </m:r>
                  </m:oMath>
                </a14:m>
                <a:r>
                  <a:rPr lang="en-GB" altLang="en-US" sz="2400" dirty="0"/>
                  <a:t> forms the </a:t>
                </a:r>
                <a:r>
                  <a:rPr lang="en-GB" altLang="en-US" sz="2400" b="1" dirty="0">
                    <a:solidFill>
                      <a:schemeClr val="accent4">
                        <a:lumMod val="75000"/>
                        <a:lumOff val="25000"/>
                      </a:schemeClr>
                    </a:solidFill>
                  </a:rPr>
                  <a:t>Magnitude and Phase of the Line Spectrum</a:t>
                </a:r>
                <a:r>
                  <a:rPr lang="en-GB" altLang="en-US" sz="2400" dirty="0"/>
                  <a:t> of </a:t>
                </a:r>
                <a14:m>
                  <m:oMath xmlns:m="http://schemas.openxmlformats.org/officeDocument/2006/math">
                    <m:r>
                      <a:rPr lang="en-GB" altLang="en-US" sz="2400" i="1" dirty="0" smtClean="0">
                        <a:latin typeface="Cambria Math" panose="02040503050406030204" pitchFamily="18" charset="0"/>
                      </a:rPr>
                      <m:t>𝑥</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𝑛</m:t>
                    </m:r>
                    <m:r>
                      <a:rPr lang="en-GB" altLang="en-US" sz="2400" i="1" dirty="0" smtClean="0">
                        <a:latin typeface="Cambria Math" panose="02040503050406030204" pitchFamily="18" charset="0"/>
                      </a:rPr>
                      <m:t>]</m:t>
                    </m:r>
                  </m:oMath>
                </a14:m>
                <a:r>
                  <a:rPr lang="en-GB" altLang="en-US" sz="2400" dirty="0"/>
                  <a:t> respectively. </a:t>
                </a:r>
              </a:p>
              <a:p>
                <a:r>
                  <a:rPr lang="en-GB" altLang="en-US" sz="2400" dirty="0"/>
                  <a:t> </a:t>
                </a:r>
              </a:p>
              <a:p>
                <a:pPr marL="342900" indent="-342900">
                  <a:buFont typeface="Arial" panose="020B0604020202020204" pitchFamily="34" charset="0"/>
                  <a:buChar char="•"/>
                </a:pPr>
                <a:r>
                  <a:rPr lang="en-GB" altLang="en-US" sz="2400" dirty="0"/>
                  <a:t>Plotting </a:t>
                </a:r>
                <a14:m>
                  <m:oMath xmlns:m="http://schemas.openxmlformats.org/officeDocument/2006/math">
                    <m:sSup>
                      <m:sSupPr>
                        <m:ctrlPr>
                          <a:rPr lang="en-GB" altLang="en-US" sz="2400" b="0" i="1" dirty="0" smtClean="0">
                            <a:latin typeface="Cambria Math" panose="02040503050406030204" pitchFamily="18" charset="0"/>
                          </a:rPr>
                        </m:ctrlPr>
                      </m:sSupPr>
                      <m:e>
                        <m:d>
                          <m:dPr>
                            <m:begChr m:val="|"/>
                            <m:endChr m:val="|"/>
                            <m:ctrlPr>
                              <a:rPr lang="en-GB" altLang="en-US" sz="2400" i="1" dirty="0" smtClean="0">
                                <a:latin typeface="Cambria Math" panose="02040503050406030204" pitchFamily="18" charset="0"/>
                              </a:rPr>
                            </m:ctrlPr>
                          </m:dPr>
                          <m:e>
                            <m:f>
                              <m:fPr>
                                <m:ctrlPr>
                                  <a:rPr lang="en-GB" altLang="en-US" sz="2400" i="1" dirty="0" smtClean="0">
                                    <a:latin typeface="Cambria Math" panose="02040503050406030204" pitchFamily="18" charset="0"/>
                                  </a:rPr>
                                </m:ctrlPr>
                              </m:fPr>
                              <m:num>
                                <m:r>
                                  <a:rPr lang="en-GB" altLang="en-US" sz="2400" i="1" dirty="0" smtClean="0">
                                    <a:latin typeface="Cambria Math" panose="02040503050406030204" pitchFamily="18" charset="0"/>
                                  </a:rPr>
                                  <m:t>𝑋</m:t>
                                </m:r>
                                <m:d>
                                  <m:dPr>
                                    <m:begChr m:val="["/>
                                    <m:endChr m:val="]"/>
                                    <m:ctrlPr>
                                      <a:rPr lang="en-GB" altLang="en-US" sz="2400" i="1" dirty="0" smtClean="0">
                                        <a:latin typeface="Cambria Math" panose="02040503050406030204" pitchFamily="18" charset="0"/>
                                      </a:rPr>
                                    </m:ctrlPr>
                                  </m:dPr>
                                  <m:e>
                                    <m:r>
                                      <a:rPr lang="en-GB" altLang="en-US" sz="2400" i="1" dirty="0" smtClean="0">
                                        <a:latin typeface="Cambria Math" panose="02040503050406030204" pitchFamily="18" charset="0"/>
                                      </a:rPr>
                                      <m:t>𝑘</m:t>
                                    </m:r>
                                  </m:e>
                                </m:d>
                              </m:num>
                              <m:den>
                                <m:r>
                                  <a:rPr lang="en-GB" altLang="en-US" sz="2400" i="1" dirty="0" smtClean="0">
                                    <a:latin typeface="Cambria Math" panose="02040503050406030204" pitchFamily="18" charset="0"/>
                                  </a:rPr>
                                  <m:t>𝑁</m:t>
                                </m:r>
                              </m:den>
                            </m:f>
                          </m:e>
                        </m:d>
                      </m:e>
                      <m:sup>
                        <m:r>
                          <a:rPr lang="en-GB" altLang="en-US" sz="2400" i="1" dirty="0" smtClean="0">
                            <a:latin typeface="Cambria Math" panose="02040503050406030204" pitchFamily="18" charset="0"/>
                          </a:rPr>
                          <m:t>2</m:t>
                        </m:r>
                      </m:sup>
                    </m:sSup>
                  </m:oMath>
                </a14:m>
                <a:r>
                  <a:rPr lang="en-GB" altLang="en-US" sz="2400" dirty="0"/>
                  <a:t>  against k forms the </a:t>
                </a:r>
                <a:r>
                  <a:rPr lang="en-GB" altLang="en-US" sz="2400" b="1" dirty="0">
                    <a:solidFill>
                      <a:schemeClr val="accent4">
                        <a:lumMod val="75000"/>
                        <a:lumOff val="25000"/>
                      </a:schemeClr>
                    </a:solidFill>
                  </a:rPr>
                  <a:t>Power Line Spectrum of the discrete periodic signal </a:t>
                </a:r>
                <a14:m>
                  <m:oMath xmlns:m="http://schemas.openxmlformats.org/officeDocument/2006/math">
                    <m:r>
                      <a:rPr lang="en-GB" altLang="en-US" sz="2400" b="1" i="1" dirty="0" smtClean="0">
                        <a:solidFill>
                          <a:schemeClr val="accent4">
                            <a:lumMod val="75000"/>
                            <a:lumOff val="25000"/>
                          </a:schemeClr>
                        </a:solidFill>
                        <a:latin typeface="Cambria Math" panose="02040503050406030204" pitchFamily="18" charset="0"/>
                      </a:rPr>
                      <m:t>𝒙</m:t>
                    </m:r>
                    <m:r>
                      <a:rPr lang="en-GB" altLang="en-US" sz="2400" b="1" i="1" dirty="0" smtClean="0">
                        <a:solidFill>
                          <a:schemeClr val="accent4">
                            <a:lumMod val="75000"/>
                            <a:lumOff val="25000"/>
                          </a:schemeClr>
                        </a:solidFill>
                        <a:latin typeface="Cambria Math" panose="02040503050406030204" pitchFamily="18" charset="0"/>
                      </a:rPr>
                      <m:t>[</m:t>
                    </m:r>
                    <m:r>
                      <a:rPr lang="en-GB" altLang="en-US" sz="2400" b="1" i="1" dirty="0" smtClean="0">
                        <a:solidFill>
                          <a:schemeClr val="accent4">
                            <a:lumMod val="75000"/>
                            <a:lumOff val="25000"/>
                          </a:schemeClr>
                        </a:solidFill>
                        <a:latin typeface="Cambria Math" panose="02040503050406030204" pitchFamily="18" charset="0"/>
                      </a:rPr>
                      <m:t>𝒏</m:t>
                    </m:r>
                    <m:r>
                      <a:rPr lang="en-GB" altLang="en-US" sz="2400" b="1" i="1" dirty="0" smtClean="0">
                        <a:solidFill>
                          <a:schemeClr val="accent4">
                            <a:lumMod val="75000"/>
                            <a:lumOff val="25000"/>
                          </a:schemeClr>
                        </a:solidFill>
                        <a:latin typeface="Cambria Math" panose="02040503050406030204" pitchFamily="18" charset="0"/>
                      </a:rPr>
                      <m:t>]</m:t>
                    </m:r>
                  </m:oMath>
                </a14:m>
                <a:r>
                  <a:rPr lang="en-GB" altLang="en-US" sz="2400" b="1" dirty="0">
                    <a:solidFill>
                      <a:schemeClr val="accent4">
                        <a:lumMod val="75000"/>
                        <a:lumOff val="25000"/>
                      </a:schemeClr>
                    </a:solidFill>
                  </a:rPr>
                  <a:t>. </a:t>
                </a:r>
                <a:endParaRPr lang="en-GB" altLang="en-US" sz="2400" b="1" dirty="0"/>
              </a:p>
              <a:p>
                <a:pPr>
                  <a:spcBef>
                    <a:spcPct val="0"/>
                  </a:spcBef>
                </a:pPr>
                <a:endParaRPr lang="en-GB" altLang="en-US" b="1" dirty="0">
                  <a:solidFill>
                    <a:srgbClr val="FF0000"/>
                  </a:solidFill>
                  <a:latin typeface="Arial" panose="020B0604020202020204" pitchFamily="34" charset="0"/>
                  <a:cs typeface="Arial" panose="020B0604020202020204" pitchFamily="34" charset="0"/>
                </a:endParaRPr>
              </a:p>
            </p:txBody>
          </p:sp>
        </mc:Choice>
        <mc:Fallback xmlns="">
          <p:sp>
            <p:nvSpPr>
              <p:cNvPr id="9" name="Rectangle 8">
                <a:extLst>
                  <a:ext uri="{FF2B5EF4-FFF2-40B4-BE49-F238E27FC236}">
                    <a16:creationId xmlns:a16="http://schemas.microsoft.com/office/drawing/2014/main" id="{0AA67A82-C637-3546-A067-0952E5782409}"/>
                  </a:ext>
                </a:extLst>
              </p:cNvPr>
              <p:cNvSpPr>
                <a:spLocks noRot="1" noChangeAspect="1" noMove="1" noResize="1" noEditPoints="1" noAdjustHandles="1" noChangeArrowheads="1" noChangeShapeType="1" noTextEdit="1"/>
              </p:cNvSpPr>
              <p:nvPr/>
            </p:nvSpPr>
            <p:spPr>
              <a:xfrm>
                <a:off x="1093929" y="1481574"/>
                <a:ext cx="10830339" cy="4956742"/>
              </a:xfrm>
              <a:prstGeom prst="rect">
                <a:avLst/>
              </a:prstGeom>
              <a:blipFill>
                <a:blip r:embed="rId2"/>
                <a:stretch>
                  <a:fillRect l="-703"/>
                </a:stretch>
              </a:blipFill>
            </p:spPr>
            <p:txBody>
              <a:bodyPr/>
              <a:lstStyle/>
              <a:p>
                <a:r>
                  <a:rPr lang="en-US">
                    <a:noFill/>
                  </a:rPr>
                  <a:t> </a:t>
                </a:r>
              </a:p>
            </p:txBody>
          </p:sp>
        </mc:Fallback>
      </mc:AlternateContent>
    </p:spTree>
    <p:extLst>
      <p:ext uri="{BB962C8B-B14F-4D97-AF65-F5344CB8AC3E}">
        <p14:creationId xmlns:p14="http://schemas.microsoft.com/office/powerpoint/2010/main" val="397175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16FAB-A2B2-144C-8683-85F64BD6E0C8}"/>
              </a:ext>
            </a:extLst>
          </p:cNvPr>
          <p:cNvSpPr>
            <a:spLocks noGrp="1"/>
          </p:cNvSpPr>
          <p:nvPr>
            <p:ph type="sldNum" sz="quarter" idx="10"/>
          </p:nvPr>
        </p:nvSpPr>
        <p:spPr/>
        <p:txBody>
          <a:bodyPr/>
          <a:lstStyle/>
          <a:p>
            <a:fld id="{D8D877B3-D348-4611-9BDB-C5374591D951}" type="slidenum">
              <a:rPr lang="en-US" smtClean="0"/>
              <a:pPr/>
              <a:t>9</a:t>
            </a:fld>
            <a:endParaRPr lang="en-US" dirty="0"/>
          </a:p>
        </p:txBody>
      </p:sp>
      <p:sp>
        <p:nvSpPr>
          <p:cNvPr id="3" name="Title 2">
            <a:extLst>
              <a:ext uri="{FF2B5EF4-FFF2-40B4-BE49-F238E27FC236}">
                <a16:creationId xmlns:a16="http://schemas.microsoft.com/office/drawing/2014/main" id="{FD497BBD-86B5-D648-B19A-9DB3349ED37F}"/>
              </a:ext>
            </a:extLst>
          </p:cNvPr>
          <p:cNvSpPr>
            <a:spLocks noGrp="1"/>
          </p:cNvSpPr>
          <p:nvPr>
            <p:ph type="title"/>
          </p:nvPr>
        </p:nvSpPr>
        <p:spPr>
          <a:xfrm>
            <a:off x="1093930" y="194085"/>
            <a:ext cx="10830339" cy="1794116"/>
          </a:xfrm>
        </p:spPr>
        <p:txBody>
          <a:bodyPr/>
          <a:lstStyle/>
          <a:p>
            <a:r>
              <a:rPr lang="en-US" sz="4800" spc="0" dirty="0">
                <a:solidFill>
                  <a:srgbClr val="0070C0"/>
                </a:solidFill>
              </a:rPr>
              <a:t>Negative Frequencies</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AA67A82-C637-3546-A067-0952E5782409}"/>
                  </a:ext>
                </a:extLst>
              </p:cNvPr>
              <p:cNvSpPr/>
              <p:nvPr/>
            </p:nvSpPr>
            <p:spPr>
              <a:xfrm>
                <a:off x="1093930" y="1666926"/>
                <a:ext cx="10261930" cy="4025717"/>
              </a:xfrm>
              <a:prstGeom prst="rect">
                <a:avLst/>
              </a:prstGeom>
            </p:spPr>
            <p:txBody>
              <a:bodyPr wrap="square">
                <a:spAutoFit/>
              </a:bodyPr>
              <a:lstStyle/>
              <a:p>
                <a:pPr marL="342900" indent="-342900">
                  <a:lnSpc>
                    <a:spcPct val="90000"/>
                  </a:lnSpc>
                  <a:buFont typeface="Arial" panose="020B0604020202020204" pitchFamily="34" charset="0"/>
                  <a:buChar char="•"/>
                </a:pPr>
                <a14:m>
                  <m:oMath xmlns:m="http://schemas.openxmlformats.org/officeDocument/2006/math">
                    <m:r>
                      <a:rPr lang="en-GB" altLang="en-US" sz="2400" i="1" dirty="0" smtClean="0">
                        <a:latin typeface="Cambria Math" panose="02040503050406030204" pitchFamily="18" charset="0"/>
                      </a:rPr>
                      <m:t>𝑋</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𝑘</m:t>
                    </m:r>
                    <m:r>
                      <a:rPr lang="en-GB" altLang="en-US" sz="2400" i="1" dirty="0" smtClean="0">
                        <a:latin typeface="Cambria Math" panose="02040503050406030204" pitchFamily="18" charset="0"/>
                      </a:rPr>
                      <m:t>] </m:t>
                    </m:r>
                  </m:oMath>
                </a14:m>
                <a:r>
                  <a:rPr lang="en-GB" altLang="en-US" sz="2400" dirty="0"/>
                  <a:t>is periodic with period fundamental </a:t>
                </a:r>
                <a14:m>
                  <m:oMath xmlns:m="http://schemas.openxmlformats.org/officeDocument/2006/math">
                    <m:r>
                      <a:rPr lang="en-GB" altLang="en-US" sz="2400" i="1" dirty="0" smtClean="0">
                        <a:latin typeface="Cambria Math" panose="02040503050406030204" pitchFamily="18" charset="0"/>
                      </a:rPr>
                      <m:t>𝑁</m:t>
                    </m:r>
                  </m:oMath>
                </a14:m>
                <a:r>
                  <a:rPr lang="en-GB" altLang="en-US" sz="2400" dirty="0"/>
                  <a:t> i.e.  </a:t>
                </a:r>
                <a14:m>
                  <m:oMath xmlns:m="http://schemas.openxmlformats.org/officeDocument/2006/math">
                    <m:r>
                      <a:rPr lang="en-GB" altLang="en-US" sz="2400" i="1" dirty="0" smtClean="0">
                        <a:latin typeface="Cambria Math" panose="02040503050406030204" pitchFamily="18" charset="0"/>
                      </a:rPr>
                      <m:t>𝑋</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𝑘</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𝑋</m:t>
                    </m:r>
                    <m:r>
                      <a:rPr lang="en-GB" altLang="en-US" sz="2400" i="1" dirty="0" smtClean="0">
                        <a:latin typeface="Cambria Math" panose="02040503050406030204" pitchFamily="18" charset="0"/>
                      </a:rPr>
                      <m:t>[</m:t>
                    </m:r>
                    <m:r>
                      <a:rPr lang="en-GB" altLang="en-US" sz="2400" i="1" dirty="0" err="1">
                        <a:latin typeface="Cambria Math" panose="02040503050406030204" pitchFamily="18" charset="0"/>
                      </a:rPr>
                      <m:t>𝑘</m:t>
                    </m:r>
                    <m:r>
                      <a:rPr lang="en-GB" altLang="en-US" sz="2400" i="1" dirty="0" err="1">
                        <a:latin typeface="Cambria Math" panose="02040503050406030204" pitchFamily="18" charset="0"/>
                      </a:rPr>
                      <m:t>+</m:t>
                    </m:r>
                    <m:r>
                      <a:rPr lang="en-GB" altLang="en-US" sz="2400" i="1" dirty="0" err="1">
                        <a:latin typeface="Cambria Math" panose="02040503050406030204" pitchFamily="18" charset="0"/>
                      </a:rPr>
                      <m:t>𝑚𝑁</m:t>
                    </m:r>
                    <m:r>
                      <a:rPr lang="en-GB" altLang="en-US" sz="2400" i="1" dirty="0">
                        <a:latin typeface="Cambria Math" panose="02040503050406030204" pitchFamily="18" charset="0"/>
                      </a:rPr>
                      <m:t>] </m:t>
                    </m:r>
                  </m:oMath>
                </a14:m>
                <a:r>
                  <a:rPr lang="en-GB" altLang="en-US" sz="2400" dirty="0"/>
                  <a:t>where m is any integer. </a:t>
                </a:r>
                <a:endParaRPr lang="en-GB" altLang="en-US" sz="2400" b="1" i="1" dirty="0"/>
              </a:p>
              <a:p>
                <a:pPr>
                  <a:lnSpc>
                    <a:spcPct val="90000"/>
                  </a:lnSpc>
                </a:pPr>
                <a:endParaRPr lang="en-GB" altLang="en-US" sz="2400" dirty="0"/>
              </a:p>
              <a:p>
                <a:pPr marL="342900" indent="-342900">
                  <a:lnSpc>
                    <a:spcPct val="90000"/>
                  </a:lnSpc>
                  <a:buFont typeface="Arial" panose="020B0604020202020204" pitchFamily="34" charset="0"/>
                  <a:buChar char="•"/>
                </a:pPr>
                <a:r>
                  <a:rPr lang="en-GB" altLang="en-US" sz="2400" dirty="0"/>
                  <a:t>For continuous periodic signals the continuous Fourier series contains an infinite number of harmonics </a:t>
                </a:r>
                <a:r>
                  <a:rPr lang="en-GB" altLang="en-US" sz="2400" b="1" dirty="0">
                    <a:solidFill>
                      <a:schemeClr val="accent4">
                        <a:lumMod val="75000"/>
                        <a:lumOff val="25000"/>
                      </a:schemeClr>
                    </a:solidFill>
                  </a:rPr>
                  <a:t>while for periodic discrete signals the DFS contains only </a:t>
                </a:r>
                <a14:m>
                  <m:oMath xmlns:m="http://schemas.openxmlformats.org/officeDocument/2006/math">
                    <m:r>
                      <a:rPr lang="en-GB" altLang="en-US" sz="2400" b="1" i="1" dirty="0" smtClean="0">
                        <a:solidFill>
                          <a:schemeClr val="accent4">
                            <a:lumMod val="75000"/>
                            <a:lumOff val="25000"/>
                          </a:schemeClr>
                        </a:solidFill>
                        <a:latin typeface="Cambria Math" panose="02040503050406030204" pitchFamily="18" charset="0"/>
                      </a:rPr>
                      <m:t>𝑵</m:t>
                    </m:r>
                    <m:r>
                      <a:rPr lang="en-GB" altLang="en-US" sz="2400" b="1" i="1" dirty="0" smtClean="0">
                        <a:solidFill>
                          <a:schemeClr val="accent4">
                            <a:lumMod val="75000"/>
                            <a:lumOff val="25000"/>
                          </a:schemeClr>
                        </a:solidFill>
                        <a:latin typeface="Cambria Math" panose="02040503050406030204" pitchFamily="18" charset="0"/>
                      </a:rPr>
                      <m:t>−</m:t>
                    </m:r>
                    <m:r>
                      <a:rPr lang="en-GB" altLang="en-US" sz="2400" b="1" i="1" dirty="0" smtClean="0">
                        <a:solidFill>
                          <a:schemeClr val="accent4">
                            <a:lumMod val="75000"/>
                            <a:lumOff val="25000"/>
                          </a:schemeClr>
                        </a:solidFill>
                        <a:latin typeface="Cambria Math" panose="02040503050406030204" pitchFamily="18" charset="0"/>
                      </a:rPr>
                      <m:t>𝟏</m:t>
                    </m:r>
                  </m:oMath>
                </a14:m>
                <a:r>
                  <a:rPr lang="en-GB" altLang="en-US" sz="2400" b="1" dirty="0">
                    <a:solidFill>
                      <a:schemeClr val="accent4">
                        <a:lumMod val="75000"/>
                        <a:lumOff val="25000"/>
                      </a:schemeClr>
                    </a:solidFill>
                  </a:rPr>
                  <a:t> harmonics + a DC unique harmonic component. </a:t>
                </a:r>
                <a:endParaRPr lang="en-GB" altLang="en-US" sz="2400" b="1" dirty="0"/>
              </a:p>
              <a:p>
                <a:pPr>
                  <a:lnSpc>
                    <a:spcPct val="90000"/>
                  </a:lnSpc>
                </a:pPr>
                <a:endParaRPr lang="en-GB" altLang="en-US" sz="2400" dirty="0"/>
              </a:p>
              <a:p>
                <a:pPr marL="342900" indent="-342900">
                  <a:lnSpc>
                    <a:spcPct val="90000"/>
                  </a:lnSpc>
                  <a:buFont typeface="Arial" panose="020B0604020202020204" pitchFamily="34" charset="0"/>
                  <a:buChar char="•"/>
                </a:pPr>
                <a:r>
                  <a:rPr lang="en-GB" altLang="en-US" sz="2400" dirty="0"/>
                  <a:t>Thus we can view the indices </a:t>
                </a:r>
                <a14:m>
                  <m:oMath xmlns:m="http://schemas.openxmlformats.org/officeDocument/2006/math">
                    <m:r>
                      <a:rPr lang="en-GB" altLang="en-US" sz="2400" i="1" dirty="0" smtClean="0">
                        <a:latin typeface="Cambria Math" panose="02040503050406030204" pitchFamily="18" charset="0"/>
                      </a:rPr>
                      <m:t>𝑘</m:t>
                    </m:r>
                    <m:r>
                      <a:rPr lang="en-GB" altLang="en-US" sz="2400" i="1" dirty="0" smtClean="0">
                        <a:latin typeface="Cambria Math" panose="02040503050406030204" pitchFamily="18" charset="0"/>
                      </a:rPr>
                      <m:t>=0,1,2…</m:t>
                    </m:r>
                    <m:r>
                      <a:rPr lang="en-GB" altLang="en-US" sz="2400" i="1" dirty="0" smtClean="0">
                        <a:latin typeface="Cambria Math" panose="02040503050406030204" pitchFamily="18" charset="0"/>
                      </a:rPr>
                      <m:t>𝑁</m:t>
                    </m:r>
                    <m:r>
                      <a:rPr lang="en-GB" altLang="en-US" sz="2400" i="1" dirty="0" smtClean="0">
                        <a:latin typeface="Cambria Math" panose="02040503050406030204" pitchFamily="18" charset="0"/>
                      </a:rPr>
                      <m:t>−1 </m:t>
                    </m:r>
                  </m:oMath>
                </a14:m>
                <a:r>
                  <a:rPr lang="en-GB" altLang="en-US" sz="2400" dirty="0"/>
                  <a:t>as representing one period of the Periodic Line Spectrum of the periodic discrete signal </a:t>
                </a:r>
                <a14:m>
                  <m:oMath xmlns:m="http://schemas.openxmlformats.org/officeDocument/2006/math">
                    <m:r>
                      <a:rPr lang="en-GB" altLang="en-US" sz="2400" i="1" dirty="0" smtClean="0">
                        <a:latin typeface="Cambria Math" panose="02040503050406030204" pitchFamily="18" charset="0"/>
                      </a:rPr>
                      <m:t>𝑥</m:t>
                    </m:r>
                    <m:r>
                      <a:rPr lang="en-GB" altLang="en-US" sz="2400" i="1" dirty="0" smtClean="0">
                        <a:latin typeface="Cambria Math" panose="02040503050406030204" pitchFamily="18" charset="0"/>
                      </a:rPr>
                      <m:t>[</m:t>
                    </m:r>
                    <m:r>
                      <a:rPr lang="en-GB" altLang="en-US" sz="2400" i="1" dirty="0" smtClean="0">
                        <a:latin typeface="Cambria Math" panose="02040503050406030204" pitchFamily="18" charset="0"/>
                      </a:rPr>
                      <m:t>𝑛</m:t>
                    </m:r>
                    <m:r>
                      <a:rPr lang="en-GB" altLang="en-US" sz="2400" i="1" dirty="0" smtClean="0">
                        <a:latin typeface="Cambria Math" panose="02040503050406030204" pitchFamily="18" charset="0"/>
                      </a:rPr>
                      <m:t>]. </m:t>
                    </m:r>
                  </m:oMath>
                </a14:m>
                <a:endParaRPr lang="en-GB" altLang="en-US" sz="2400" dirty="0"/>
              </a:p>
              <a:p>
                <a:pPr>
                  <a:spcBef>
                    <a:spcPct val="0"/>
                  </a:spcBef>
                </a:pPr>
                <a:endParaRPr lang="en-GB" altLang="en-US" b="1" dirty="0">
                  <a:solidFill>
                    <a:srgbClr val="FF0000"/>
                  </a:solidFill>
                  <a:latin typeface="Arial" panose="020B0604020202020204" pitchFamily="34" charset="0"/>
                  <a:cs typeface="Arial" panose="020B0604020202020204" pitchFamily="34" charset="0"/>
                </a:endParaRPr>
              </a:p>
            </p:txBody>
          </p:sp>
        </mc:Choice>
        <mc:Fallback xmlns="">
          <p:sp>
            <p:nvSpPr>
              <p:cNvPr id="9" name="Rectangle 8">
                <a:extLst>
                  <a:ext uri="{FF2B5EF4-FFF2-40B4-BE49-F238E27FC236}">
                    <a16:creationId xmlns:a16="http://schemas.microsoft.com/office/drawing/2014/main" id="{0AA67A82-C637-3546-A067-0952E5782409}"/>
                  </a:ext>
                </a:extLst>
              </p:cNvPr>
              <p:cNvSpPr>
                <a:spLocks noRot="1" noChangeAspect="1" noMove="1" noResize="1" noEditPoints="1" noAdjustHandles="1" noChangeArrowheads="1" noChangeShapeType="1" noTextEdit="1"/>
              </p:cNvSpPr>
              <p:nvPr/>
            </p:nvSpPr>
            <p:spPr>
              <a:xfrm>
                <a:off x="1093930" y="1666926"/>
                <a:ext cx="10261930" cy="4025717"/>
              </a:xfrm>
              <a:prstGeom prst="rect">
                <a:avLst/>
              </a:prstGeom>
              <a:blipFill>
                <a:blip r:embed="rId2"/>
                <a:stretch>
                  <a:fillRect l="-741" t="-2201" r="-988"/>
                </a:stretch>
              </a:blipFill>
            </p:spPr>
            <p:txBody>
              <a:bodyPr/>
              <a:lstStyle/>
              <a:p>
                <a:r>
                  <a:rPr lang="en-US">
                    <a:noFill/>
                  </a:rPr>
                  <a:t> </a:t>
                </a:r>
              </a:p>
            </p:txBody>
          </p:sp>
        </mc:Fallback>
      </mc:AlternateContent>
    </p:spTree>
    <p:extLst>
      <p:ext uri="{BB962C8B-B14F-4D97-AF65-F5344CB8AC3E}">
        <p14:creationId xmlns:p14="http://schemas.microsoft.com/office/powerpoint/2010/main" val="2629714253"/>
      </p:ext>
    </p:extLst>
  </p:cSld>
  <p:clrMapOvr>
    <a:masterClrMapping/>
  </p:clrMapOvr>
</p:sld>
</file>

<file path=ppt/theme/theme1.xml><?xml version="1.0" encoding="utf-8"?>
<a:theme xmlns:a="http://schemas.openxmlformats.org/drawingml/2006/main" name="B&amp;D-Powerpoint Template_16x9">
  <a:themeElements>
    <a:clrScheme name="Custom 1">
      <a:dk1>
        <a:srgbClr val="2B2B2B"/>
      </a:dk1>
      <a:lt1>
        <a:srgbClr val="F6F8F8"/>
      </a:lt1>
      <a:dk2>
        <a:srgbClr val="2B2B2B"/>
      </a:dk2>
      <a:lt2>
        <a:srgbClr val="FFFFFF"/>
      </a:lt2>
      <a:accent1>
        <a:srgbClr val="092140"/>
      </a:accent1>
      <a:accent2>
        <a:srgbClr val="092140"/>
      </a:accent2>
      <a:accent3>
        <a:srgbClr val="092140"/>
      </a:accent3>
      <a:accent4>
        <a:srgbClr val="092140"/>
      </a:accent4>
      <a:accent5>
        <a:srgbClr val="092140"/>
      </a:accent5>
      <a:accent6>
        <a:srgbClr val="092140"/>
      </a:accent6>
      <a:hlink>
        <a:srgbClr val="092140"/>
      </a:hlink>
      <a:folHlink>
        <a:srgbClr val="09214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5995</TotalTime>
  <Words>1356</Words>
  <Application>Microsoft Macintosh PowerPoint</Application>
  <PresentationFormat>Widescreen</PresentationFormat>
  <Paragraphs>147</Paragraphs>
  <Slides>17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Arial Black</vt:lpstr>
      <vt:lpstr>Calibri</vt:lpstr>
      <vt:lpstr>Cambria Math</vt:lpstr>
      <vt:lpstr>Montserrat</vt:lpstr>
      <vt:lpstr>Montserrat Medium</vt:lpstr>
      <vt:lpstr>Times</vt:lpstr>
      <vt:lpstr>Wingdings</vt:lpstr>
      <vt:lpstr>B&amp;D-Powerpoint Template_16x9</vt:lpstr>
      <vt:lpstr>Equation</vt:lpstr>
      <vt:lpstr>PowerPoint Presentation</vt:lpstr>
      <vt:lpstr>Introduction</vt:lpstr>
      <vt:lpstr>Geometric Series </vt:lpstr>
      <vt:lpstr>Geometric Series </vt:lpstr>
      <vt:lpstr>Discrete Fourier Series</vt:lpstr>
      <vt:lpstr>Discrete Fourier Series</vt:lpstr>
      <vt:lpstr>What does the DFS expansion Mean? </vt:lpstr>
      <vt:lpstr>Line Spectra</vt:lpstr>
      <vt:lpstr>Negative Frequencies</vt:lpstr>
      <vt:lpstr>Negative Frequencies</vt:lpstr>
      <vt:lpstr>Negative Frequencies</vt:lpstr>
      <vt:lpstr>Example</vt:lpstr>
      <vt:lpstr>Example</vt:lpstr>
      <vt:lpstr>Example</vt:lpstr>
      <vt:lpstr>Example</vt:lpstr>
      <vt:lpstr>Example</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O'Donnell</dc:creator>
  <cp:lastModifiedBy>Carmine Clemente</cp:lastModifiedBy>
  <cp:revision>143</cp:revision>
  <dcterms:created xsi:type="dcterms:W3CDTF">2020-02-05T16:03:23Z</dcterms:created>
  <dcterms:modified xsi:type="dcterms:W3CDTF">2021-10-18T07:45:07Z</dcterms:modified>
</cp:coreProperties>
</file>