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1"/>
  </p:notesMasterIdLst>
  <p:handoutMasterIdLst>
    <p:handoutMasterId r:id="rId22"/>
  </p:handoutMasterIdLst>
  <p:sldIdLst>
    <p:sldId id="469" r:id="rId2"/>
    <p:sldId id="475" r:id="rId3"/>
    <p:sldId id="476" r:id="rId4"/>
    <p:sldId id="477" r:id="rId5"/>
    <p:sldId id="478" r:id="rId6"/>
    <p:sldId id="480" r:id="rId7"/>
    <p:sldId id="481" r:id="rId8"/>
    <p:sldId id="482" r:id="rId9"/>
    <p:sldId id="483" r:id="rId10"/>
    <p:sldId id="484" r:id="rId11"/>
    <p:sldId id="479" r:id="rId12"/>
    <p:sldId id="485" r:id="rId13"/>
    <p:sldId id="486" r:id="rId14"/>
    <p:sldId id="488" r:id="rId15"/>
    <p:sldId id="489" r:id="rId16"/>
    <p:sldId id="490" r:id="rId17"/>
    <p:sldId id="491" r:id="rId18"/>
    <p:sldId id="492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69"/>
            <p14:sldId id="475"/>
            <p14:sldId id="476"/>
            <p14:sldId id="477"/>
            <p14:sldId id="478"/>
            <p14:sldId id="480"/>
            <p14:sldId id="481"/>
            <p14:sldId id="482"/>
            <p14:sldId id="483"/>
            <p14:sldId id="484"/>
            <p14:sldId id="479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F"/>
    <a:srgbClr val="000000"/>
    <a:srgbClr val="FE3C00"/>
    <a:srgbClr val="BD85F7"/>
    <a:srgbClr val="0D2477"/>
    <a:srgbClr val="092240"/>
    <a:srgbClr val="FF9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6026"/>
  </p:normalViewPr>
  <p:slideViewPr>
    <p:cSldViewPr snapToGrid="0" snapToObjects="1">
      <p:cViewPr varScale="1">
        <p:scale>
          <a:sx n="158" d="100"/>
          <a:sy n="158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08921"/>
            <a:ext cx="109728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3392" y="1700809"/>
            <a:ext cx="10945216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  <p:sldLayoutId id="2147484082" r:id="rId30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0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331341" y="2825942"/>
            <a:ext cx="9514080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Decimation &amp; Interpolation</a:t>
            </a:r>
          </a:p>
          <a:p>
            <a:endParaRPr lang="en-US" sz="6000" spc="0" dirty="0">
              <a:solidFill>
                <a:schemeClr val="bg1"/>
              </a:solidFill>
            </a:endParaRPr>
          </a:p>
          <a:p>
            <a:endParaRPr lang="en-US" sz="4000" spc="0" dirty="0">
              <a:solidFill>
                <a:schemeClr val="bg1"/>
              </a:solidFill>
            </a:endParaRP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Transform Tools with Applications	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/>
              <p:nvPr/>
            </p:nvSpPr>
            <p:spPr>
              <a:xfrm>
                <a:off x="1246187" y="1524972"/>
                <a:ext cx="9844811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GB" sz="2400" dirty="0">
                    <a:solidFill>
                      <a:srgbClr val="FF0000"/>
                    </a:solidFill>
                  </a:rPr>
                  <a:t>In general for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zeros placed between samples (zero interpolation) </a:t>
                </a:r>
              </a:p>
              <a:p>
                <a:pPr algn="ctr"/>
                <a:r>
                  <a:rPr lang="en-GB" sz="2400" dirty="0">
                    <a:solidFill>
                      <a:srgbClr val="FF0000"/>
                    </a:solidFill>
                  </a:rPr>
                  <a:t>the spectrum will comprise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copies of the original spectrum.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7" y="1524972"/>
                <a:ext cx="9844811" cy="2000548"/>
              </a:xfrm>
              <a:prstGeom prst="rect">
                <a:avLst/>
              </a:prstGeom>
              <a:blipFill>
                <a:blip r:embed="rId2"/>
                <a:stretch>
                  <a:fillRect l="-386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B5509-DA41-0F4E-B482-67CECADDDB61}"/>
                  </a:ext>
                </a:extLst>
              </p:cNvPr>
              <p:cNvSpPr txBox="1"/>
              <p:nvPr/>
            </p:nvSpPr>
            <p:spPr>
              <a:xfrm>
                <a:off x="1087120" y="3813235"/>
                <a:ext cx="1110488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3">
                        <a:lumMod val="50000"/>
                        <a:lumOff val="50000"/>
                      </a:schemeClr>
                    </a:solidFill>
                  </a:rPr>
                  <a:t>Exercise:</a:t>
                </a:r>
              </a:p>
              <a:p>
                <a:endParaRPr lang="en-US" sz="2200" dirty="0">
                  <a:solidFill>
                    <a:schemeClr val="accent3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Using the FFT, demonstrate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 = [1 1 1 1] 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 is its zero-interpolated version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,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 = [4 0 0 0] 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 = [4 0 0 0 4 0 0 0]; </m:t>
                    </m:r>
                  </m:oMath>
                </a14:m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B5509-DA41-0F4E-B482-67CECADD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0" y="3813235"/>
                <a:ext cx="11104880" cy="1446550"/>
              </a:xfrm>
              <a:prstGeom prst="rect">
                <a:avLst/>
              </a:prstGeom>
              <a:blipFill>
                <a:blip r:embed="rId3"/>
                <a:stretch>
                  <a:fillRect l="-685" t="-2609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6B103F-082F-BA41-967E-9E63C247208F}"/>
              </a:ext>
            </a:extLst>
          </p:cNvPr>
          <p:cNvSpPr txBox="1"/>
          <p:nvPr/>
        </p:nvSpPr>
        <p:spPr>
          <a:xfrm>
            <a:off x="563880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Interpolation by a factor 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0DB62BA-9F8E-8E4F-A911-5ACFC07080DA}"/>
              </a:ext>
            </a:extLst>
          </p:cNvPr>
          <p:cNvSpPr txBox="1">
            <a:spLocks/>
          </p:cNvSpPr>
          <p:nvPr/>
        </p:nvSpPr>
        <p:spPr>
          <a:xfrm>
            <a:off x="997490" y="1139118"/>
            <a:ext cx="11179493" cy="1074309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the spectrum is periodic and as we have seen, when interpolating with zeros we get a replication of the spectrum. </a:t>
            </a:r>
          </a:p>
          <a:p>
            <a:pPr>
              <a:spcBef>
                <a:spcPts val="0"/>
              </a:spcBef>
              <a:buFontTx/>
              <a:buNone/>
            </a:pPr>
            <a:endParaRPr lang="en-GB" altLang="en-US" sz="2200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49CCF2-CC71-144D-898A-1A387A967CC1}"/>
              </a:ext>
            </a:extLst>
          </p:cNvPr>
          <p:cNvGrpSpPr/>
          <p:nvPr/>
        </p:nvGrpSpPr>
        <p:grpSpPr>
          <a:xfrm>
            <a:off x="3541248" y="2581117"/>
            <a:ext cx="5972175" cy="1879313"/>
            <a:chOff x="3541248" y="2581117"/>
            <a:chExt cx="5972175" cy="18793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A0B0AA-1F97-1B42-8440-4AD8121AC730}"/>
                </a:ext>
              </a:extLst>
            </p:cNvPr>
            <p:cNvGrpSpPr/>
            <p:nvPr/>
          </p:nvGrpSpPr>
          <p:grpSpPr>
            <a:xfrm>
              <a:off x="3541248" y="2858817"/>
              <a:ext cx="5972175" cy="930105"/>
              <a:chOff x="3409946" y="4267203"/>
              <a:chExt cx="5972175" cy="93010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310060-6B9C-4B4C-9433-1D829C949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9946" y="5191128"/>
                <a:ext cx="597217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F7F345D-5082-324E-98FC-881A4D9DE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553" y="4267203"/>
                <a:ext cx="0" cy="9239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FDB1ED-7237-1C45-99A7-9CE92C598F1A}"/>
                  </a:ext>
                </a:extLst>
              </p:cNvPr>
              <p:cNvGrpSpPr/>
              <p:nvPr/>
            </p:nvGrpSpPr>
            <p:grpSpPr>
              <a:xfrm>
                <a:off x="3422183" y="4522826"/>
                <a:ext cx="934529" cy="657224"/>
                <a:chOff x="5614988" y="1557338"/>
                <a:chExt cx="934529" cy="65722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518E45A-BA4D-474E-B1F2-90162AF8A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145" y="1557338"/>
                  <a:ext cx="481372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89F8DAD-1393-8346-889E-B1B1F6221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4988" y="1557338"/>
                  <a:ext cx="453157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09E0DB9-886C-DA47-BB3E-D6C10FF843C7}"/>
                  </a:ext>
                </a:extLst>
              </p:cNvPr>
              <p:cNvGrpSpPr/>
              <p:nvPr/>
            </p:nvGrpSpPr>
            <p:grpSpPr>
              <a:xfrm>
                <a:off x="4523509" y="4540084"/>
                <a:ext cx="934529" cy="657224"/>
                <a:chOff x="5614988" y="1557338"/>
                <a:chExt cx="934529" cy="65722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797F561-7216-D94C-A83D-83D3B9837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145" y="1557338"/>
                  <a:ext cx="481372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920921-7C1E-D34B-8ED2-3C49903F1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4988" y="1557338"/>
                  <a:ext cx="453157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F448284-82D7-4C43-8AF6-DA9B516F8845}"/>
                  </a:ext>
                </a:extLst>
              </p:cNvPr>
              <p:cNvGrpSpPr/>
              <p:nvPr/>
            </p:nvGrpSpPr>
            <p:grpSpPr>
              <a:xfrm>
                <a:off x="5642289" y="4538282"/>
                <a:ext cx="934529" cy="657224"/>
                <a:chOff x="5614988" y="1557338"/>
                <a:chExt cx="934529" cy="657224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18BD581-564B-C74C-936C-D46A4B49C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145" y="1557338"/>
                  <a:ext cx="481372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6A27B17-3040-3641-B3EC-6AA7275CB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4988" y="1557338"/>
                  <a:ext cx="453157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5E62B70-A4ED-0249-9D99-BA7857AB19E0}"/>
                  </a:ext>
                </a:extLst>
              </p:cNvPr>
              <p:cNvGrpSpPr/>
              <p:nvPr/>
            </p:nvGrpSpPr>
            <p:grpSpPr>
              <a:xfrm>
                <a:off x="6766430" y="4538282"/>
                <a:ext cx="934529" cy="657224"/>
                <a:chOff x="5614988" y="1557338"/>
                <a:chExt cx="934529" cy="65722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549AE56-56EF-F345-BC6E-C1C6EB386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145" y="1557338"/>
                  <a:ext cx="481372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9974245-63B9-0A43-9A07-1E48FDD7C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4988" y="1557338"/>
                  <a:ext cx="453157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8D355C9-B7BE-E442-9E4B-E7CCC2D4E0D1}"/>
                  </a:ext>
                </a:extLst>
              </p:cNvPr>
              <p:cNvGrpSpPr/>
              <p:nvPr/>
            </p:nvGrpSpPr>
            <p:grpSpPr>
              <a:xfrm>
                <a:off x="7876637" y="4524372"/>
                <a:ext cx="934529" cy="657224"/>
                <a:chOff x="5614988" y="1557338"/>
                <a:chExt cx="934529" cy="657224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2645E74-3906-E844-9EA8-549670492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145" y="1557338"/>
                  <a:ext cx="481372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B2856E2-89BC-6C45-BA69-0DB71D6A1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4988" y="1557338"/>
                  <a:ext cx="453157" cy="657224"/>
                </a:xfrm>
                <a:prstGeom prst="line">
                  <a:avLst/>
                </a:prstGeom>
                <a:ln w="50800">
                  <a:solidFill>
                    <a:schemeClr val="accent3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15B33E-26CE-FE41-A19D-DB664FD0ED33}"/>
                    </a:ext>
                  </a:extLst>
                </p:cNvPr>
                <p:cNvSpPr txBox="1"/>
                <p:nvPr/>
              </p:nvSpPr>
              <p:spPr>
                <a:xfrm>
                  <a:off x="5232445" y="3822677"/>
                  <a:ext cx="636713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15B33E-26CE-FE41-A19D-DB664FD0E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445" y="3822677"/>
                  <a:ext cx="636713" cy="617092"/>
                </a:xfrm>
                <a:prstGeom prst="rect">
                  <a:avLst/>
                </a:prstGeom>
                <a:blipFill>
                  <a:blip r:embed="rId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76193E-0731-9347-8B0B-E654CD99F29B}"/>
                    </a:ext>
                  </a:extLst>
                </p:cNvPr>
                <p:cNvSpPr txBox="1"/>
                <p:nvPr/>
              </p:nvSpPr>
              <p:spPr>
                <a:xfrm>
                  <a:off x="6590569" y="3843338"/>
                  <a:ext cx="425116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76193E-0731-9347-8B0B-E654CD99F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69" y="3843338"/>
                  <a:ext cx="425116" cy="617092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9C5BA9C-2F72-0C4F-BA7B-ABCCA7C9AEF0}"/>
                    </a:ext>
                  </a:extLst>
                </p:cNvPr>
                <p:cNvSpPr txBox="1"/>
                <p:nvPr/>
              </p:nvSpPr>
              <p:spPr>
                <a:xfrm>
                  <a:off x="5454101" y="2581117"/>
                  <a:ext cx="1573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9C5BA9C-2F72-0C4F-BA7B-ABCCA7C9A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101" y="2581117"/>
                  <a:ext cx="157350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1F8F245D-7287-194D-8299-A5FF13D4E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122" y="1940209"/>
                <a:ext cx="10895013" cy="669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Assume 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altLang="en-US" sz="1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=2  </m:t>
                    </m:r>
                  </m:oMath>
                </a14:m>
                <a:r>
                  <a:rPr lang="en-GB" alt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and 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18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18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en-US" sz="18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altLang="en-US" sz="18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altLang="en-US" sz="180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GB" altLang="en-US" sz="18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8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en-US" sz="18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altLang="en-US" sz="180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then a zero interpolated signal will place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1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altLang="en-US" sz="1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GB" alt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zeros between samples with a resulting spectrum that comprises exactly two periods of the original spectrum.</a:t>
                </a:r>
              </a:p>
            </p:txBody>
          </p:sp>
        </mc:Choice>
        <mc:Fallback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1F8F245D-7287-194D-8299-A5FF13D4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9122" y="1940209"/>
                <a:ext cx="10895013" cy="669992"/>
              </a:xfrm>
              <a:prstGeom prst="rect">
                <a:avLst/>
              </a:prstGeom>
              <a:blipFill>
                <a:blip r:embed="rId5"/>
                <a:stretch>
                  <a:fillRect l="-466" t="-3704" b="-92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84A5F37-5826-BC4F-BC5E-F3F4E54AAA03}"/>
              </a:ext>
            </a:extLst>
          </p:cNvPr>
          <p:cNvGrpSpPr/>
          <p:nvPr/>
        </p:nvGrpSpPr>
        <p:grpSpPr>
          <a:xfrm>
            <a:off x="3601150" y="5106869"/>
            <a:ext cx="5972175" cy="930105"/>
            <a:chOff x="3409946" y="4267203"/>
            <a:chExt cx="5972175" cy="93010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948A43-9864-1248-952F-91523672BA52}"/>
                </a:ext>
              </a:extLst>
            </p:cNvPr>
            <p:cNvCxnSpPr>
              <a:cxnSpLocks/>
            </p:cNvCxnSpPr>
            <p:nvPr/>
          </p:nvCxnSpPr>
          <p:spPr>
            <a:xfrm>
              <a:off x="3409946" y="5191128"/>
              <a:ext cx="597217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2715F4-5720-8243-802C-1CCC0854E1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53" y="4267203"/>
              <a:ext cx="0" cy="923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11FBA-955D-4D46-8C66-206BFAAE33BD}"/>
                </a:ext>
              </a:extLst>
            </p:cNvPr>
            <p:cNvGrpSpPr/>
            <p:nvPr/>
          </p:nvGrpSpPr>
          <p:grpSpPr>
            <a:xfrm>
              <a:off x="3422183" y="4522826"/>
              <a:ext cx="934529" cy="657224"/>
              <a:chOff x="5614988" y="1557338"/>
              <a:chExt cx="934529" cy="65722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0728073-EEF9-234C-95A4-BDBB05D2B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410698F-5A3F-6146-9958-36E137700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EAFFC6-1803-2143-A404-37B4F5DE1785}"/>
                </a:ext>
              </a:extLst>
            </p:cNvPr>
            <p:cNvGrpSpPr/>
            <p:nvPr/>
          </p:nvGrpSpPr>
          <p:grpSpPr>
            <a:xfrm>
              <a:off x="4523509" y="4540084"/>
              <a:ext cx="934529" cy="657224"/>
              <a:chOff x="5614988" y="1557338"/>
              <a:chExt cx="934529" cy="65722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135CD24-06FE-6149-90EB-DCD1B197F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C14BF3F-7E74-E440-B75B-0E43664B5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29D9BF-858E-6947-93A4-C719C50A17A4}"/>
                </a:ext>
              </a:extLst>
            </p:cNvPr>
            <p:cNvGrpSpPr/>
            <p:nvPr/>
          </p:nvGrpSpPr>
          <p:grpSpPr>
            <a:xfrm>
              <a:off x="5642289" y="4538282"/>
              <a:ext cx="934529" cy="657224"/>
              <a:chOff x="5614988" y="1557338"/>
              <a:chExt cx="934529" cy="65722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CA7CFD4-E168-CA48-84BB-31C2C279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9F34EE-990F-134B-99E0-E96E3C41AA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FE4EC8-0493-EB45-B4A1-94D5B5FFD442}"/>
                </a:ext>
              </a:extLst>
            </p:cNvPr>
            <p:cNvGrpSpPr/>
            <p:nvPr/>
          </p:nvGrpSpPr>
          <p:grpSpPr>
            <a:xfrm>
              <a:off x="6766430" y="4538282"/>
              <a:ext cx="934529" cy="657224"/>
              <a:chOff x="5614988" y="1557338"/>
              <a:chExt cx="934529" cy="657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DC7EEC4-4264-D54D-A3EB-4752029CF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18FAD8F-0C76-AA43-B459-9262B635E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8EEB8D-163A-974D-AE0F-660491D721F6}"/>
                </a:ext>
              </a:extLst>
            </p:cNvPr>
            <p:cNvGrpSpPr/>
            <p:nvPr/>
          </p:nvGrpSpPr>
          <p:grpSpPr>
            <a:xfrm>
              <a:off x="7876637" y="4524372"/>
              <a:ext cx="934529" cy="657224"/>
              <a:chOff x="5614988" y="1557338"/>
              <a:chExt cx="934529" cy="6572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F1983FC-0466-8C45-BB5E-372E8AD7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2377E03-5ED0-C34E-B8BE-D8D44AB10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F76F8E-AC08-E642-BFE8-0FC50B9B22B3}"/>
                  </a:ext>
                </a:extLst>
              </p:cNvPr>
              <p:cNvSpPr txBox="1"/>
              <p:nvPr/>
            </p:nvSpPr>
            <p:spPr>
              <a:xfrm>
                <a:off x="4748362" y="6116061"/>
                <a:ext cx="669927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F76F8E-AC08-E642-BFE8-0FC50B9B2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362" y="6116061"/>
                <a:ext cx="669927" cy="62696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D9AEB3-0304-434B-B115-5DA5AD1A34BD}"/>
                  </a:ext>
                </a:extLst>
              </p:cNvPr>
              <p:cNvSpPr txBox="1"/>
              <p:nvPr/>
            </p:nvSpPr>
            <p:spPr>
              <a:xfrm>
                <a:off x="7108675" y="6143359"/>
                <a:ext cx="484428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D9AEB3-0304-434B-B115-5DA5AD1A3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675" y="6143359"/>
                <a:ext cx="484428" cy="631968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E2567-22F3-7949-B545-E5ED172C3A73}"/>
                  </a:ext>
                </a:extLst>
              </p:cNvPr>
              <p:cNvSpPr txBox="1"/>
              <p:nvPr/>
            </p:nvSpPr>
            <p:spPr>
              <a:xfrm>
                <a:off x="5550802" y="4958668"/>
                <a:ext cx="1573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E2567-22F3-7949-B545-E5ED172C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02" y="4958668"/>
                <a:ext cx="1573508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04E708-A7AF-804F-B642-C18E558394B1}"/>
                  </a:ext>
                </a:extLst>
              </p:cNvPr>
              <p:cNvSpPr txBox="1"/>
              <p:nvPr/>
            </p:nvSpPr>
            <p:spPr>
              <a:xfrm>
                <a:off x="8308353" y="4574070"/>
                <a:ext cx="3357748" cy="646331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Spectrum of Zero-interpolated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example) version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04E708-A7AF-804F-B642-C18E5583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53" y="4574070"/>
                <a:ext cx="3357748" cy="646331"/>
              </a:xfrm>
              <a:prstGeom prst="rect">
                <a:avLst/>
              </a:prstGeom>
              <a:blipFill>
                <a:blip r:embed="rId9"/>
                <a:stretch>
                  <a:fillRect l="-1124" t="-1887" r="-375" b="-13208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6FDEAE-8D48-9C41-AD74-E6B3FB5EC036}"/>
              </a:ext>
            </a:extLst>
          </p:cNvPr>
          <p:cNvCxnSpPr>
            <a:cxnSpLocks/>
          </p:cNvCxnSpPr>
          <p:nvPr/>
        </p:nvCxnSpPr>
        <p:spPr>
          <a:xfrm>
            <a:off x="5167870" y="5106869"/>
            <a:ext cx="0" cy="923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CAA6CC-D761-0342-967B-D687751A8893}"/>
              </a:ext>
            </a:extLst>
          </p:cNvPr>
          <p:cNvCxnSpPr>
            <a:cxnSpLocks/>
          </p:cNvCxnSpPr>
          <p:nvPr/>
        </p:nvCxnSpPr>
        <p:spPr>
          <a:xfrm>
            <a:off x="7410791" y="5169486"/>
            <a:ext cx="0" cy="923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E8A979-7522-844D-AF13-C18C6ADA391F}"/>
              </a:ext>
            </a:extLst>
          </p:cNvPr>
          <p:cNvSpPr txBox="1"/>
          <p:nvPr/>
        </p:nvSpPr>
        <p:spPr>
          <a:xfrm>
            <a:off x="1088212" y="4459103"/>
            <a:ext cx="345970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Spectral images that need to be removed using a LPF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A8AEAC-D88A-8A46-BBFB-2DDDB2A1C814}"/>
              </a:ext>
            </a:extLst>
          </p:cNvPr>
          <p:cNvCxnSpPr>
            <a:cxnSpLocks/>
          </p:cNvCxnSpPr>
          <p:nvPr/>
        </p:nvCxnSpPr>
        <p:spPr>
          <a:xfrm>
            <a:off x="4399932" y="5169486"/>
            <a:ext cx="923908" cy="6217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2A7E2A-BBDD-A743-AC5E-5E8FF80BDDA7}"/>
              </a:ext>
            </a:extLst>
          </p:cNvPr>
          <p:cNvCxnSpPr>
            <a:cxnSpLocks/>
          </p:cNvCxnSpPr>
          <p:nvPr/>
        </p:nvCxnSpPr>
        <p:spPr>
          <a:xfrm>
            <a:off x="4449475" y="5143334"/>
            <a:ext cx="2734737" cy="54648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4C24D6B-FDB3-824C-B99D-1488981ADB43}"/>
              </a:ext>
            </a:extLst>
          </p:cNvPr>
          <p:cNvSpPr txBox="1"/>
          <p:nvPr/>
        </p:nvSpPr>
        <p:spPr>
          <a:xfrm>
            <a:off x="8296963" y="6218229"/>
            <a:ext cx="265551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2 periods of the original spectrum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366303-02DF-BC4E-ABB6-005AC4B61C93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6416629" y="6434389"/>
            <a:ext cx="1880334" cy="1070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>
            <a:extLst>
              <a:ext uri="{FF2B5EF4-FFF2-40B4-BE49-F238E27FC236}">
                <a16:creationId xmlns:a16="http://schemas.microsoft.com/office/drawing/2014/main" id="{0F86F19C-C76A-204A-92D9-8CA7FDDB7639}"/>
              </a:ext>
            </a:extLst>
          </p:cNvPr>
          <p:cNvSpPr/>
          <p:nvPr/>
        </p:nvSpPr>
        <p:spPr>
          <a:xfrm rot="5400000">
            <a:off x="6128169" y="5340898"/>
            <a:ext cx="494994" cy="1914754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5" grpId="0" animBg="1"/>
      <p:bldP spid="73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Interpolation by a factor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490" y="1139118"/>
                <a:ext cx="11179493" cy="107430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000" dirty="0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eliminate the spectral images we use a </a:t>
                </a:r>
                <a:r>
                  <a:rPr lang="en-GB" altLang="en-US" sz="2000" b="1" dirty="0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filter </a:t>
                </a:r>
                <a:r>
                  <a:rPr lang="en-GB" altLang="en-US" sz="2000" dirty="0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(note that in DAC we were using an </a:t>
                </a:r>
                <a:r>
                  <a:rPr lang="en-GB" altLang="en-US" sz="2000" dirty="0" err="1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analog</a:t>
                </a:r>
                <a:r>
                  <a:rPr lang="en-GB" altLang="en-US" sz="2000" dirty="0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filter) with cut-off </a:t>
                </a:r>
                <a14:m>
                  <m:oMath xmlns:m="http://schemas.openxmlformats.org/officeDocument/2006/math">
                    <m:r>
                      <a:rPr lang="en-GB" altLang="en-US" sz="20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f>
                      <m:fPr>
                        <m:ctrlPr>
                          <a:rPr lang="en-GB" altLang="en-US" sz="20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altLang="en-US" sz="20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en-GB" altLang="en-US" sz="20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den>
                    </m:f>
                    <m:r>
                      <a:rPr lang="en-GB" altLang="en-US" sz="20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altLang="en-US" sz="2000" dirty="0">
                    <a:solidFill>
                      <a:schemeClr val="bg1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remove the spectral images. </a:t>
                </a: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sz="2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90" y="1139118"/>
                <a:ext cx="11179493" cy="1074309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E0741B5-8252-D946-A055-5357B21A2026}"/>
              </a:ext>
            </a:extLst>
          </p:cNvPr>
          <p:cNvGrpSpPr/>
          <p:nvPr/>
        </p:nvGrpSpPr>
        <p:grpSpPr>
          <a:xfrm>
            <a:off x="3598590" y="5113074"/>
            <a:ext cx="5972175" cy="1668458"/>
            <a:chOff x="3601150" y="5106869"/>
            <a:chExt cx="5972175" cy="166845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948A43-9864-1248-952F-91523672BA52}"/>
                </a:ext>
              </a:extLst>
            </p:cNvPr>
            <p:cNvCxnSpPr>
              <a:cxnSpLocks/>
            </p:cNvCxnSpPr>
            <p:nvPr/>
          </p:nvCxnSpPr>
          <p:spPr>
            <a:xfrm>
              <a:off x="3601150" y="6030794"/>
              <a:ext cx="597217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2715F4-5720-8243-802C-1CCC0854E15C}"/>
                </a:ext>
              </a:extLst>
            </p:cNvPr>
            <p:cNvCxnSpPr>
              <a:cxnSpLocks/>
            </p:cNvCxnSpPr>
            <p:nvPr/>
          </p:nvCxnSpPr>
          <p:spPr>
            <a:xfrm>
              <a:off x="6300757" y="5106869"/>
              <a:ext cx="0" cy="923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11FBA-955D-4D46-8C66-206BFAAE33BD}"/>
                </a:ext>
              </a:extLst>
            </p:cNvPr>
            <p:cNvGrpSpPr/>
            <p:nvPr/>
          </p:nvGrpSpPr>
          <p:grpSpPr>
            <a:xfrm>
              <a:off x="3613387" y="5362492"/>
              <a:ext cx="934529" cy="657224"/>
              <a:chOff x="5614988" y="1557338"/>
              <a:chExt cx="934529" cy="65722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0728073-EEF9-234C-95A4-BDBB05D2B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410698F-5A3F-6146-9958-36E137700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EAFFC6-1803-2143-A404-37B4F5DE1785}"/>
                </a:ext>
              </a:extLst>
            </p:cNvPr>
            <p:cNvGrpSpPr/>
            <p:nvPr/>
          </p:nvGrpSpPr>
          <p:grpSpPr>
            <a:xfrm>
              <a:off x="4714713" y="5354350"/>
              <a:ext cx="934529" cy="657224"/>
              <a:chOff x="5614988" y="1557338"/>
              <a:chExt cx="934529" cy="65722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135CD24-06FE-6149-90EB-DCD1B197F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C14BF3F-7E74-E440-B75B-0E43664B5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29D9BF-858E-6947-93A4-C719C50A17A4}"/>
                </a:ext>
              </a:extLst>
            </p:cNvPr>
            <p:cNvGrpSpPr/>
            <p:nvPr/>
          </p:nvGrpSpPr>
          <p:grpSpPr>
            <a:xfrm>
              <a:off x="5833493" y="5377948"/>
              <a:ext cx="934529" cy="657224"/>
              <a:chOff x="5614988" y="1557338"/>
              <a:chExt cx="934529" cy="65722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CA7CFD4-E168-CA48-84BB-31C2C279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9F34EE-990F-134B-99E0-E96E3C41AA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FE4EC8-0493-EB45-B4A1-94D5B5FFD442}"/>
                </a:ext>
              </a:extLst>
            </p:cNvPr>
            <p:cNvGrpSpPr/>
            <p:nvPr/>
          </p:nvGrpSpPr>
          <p:grpSpPr>
            <a:xfrm>
              <a:off x="6957634" y="5377948"/>
              <a:ext cx="934529" cy="657224"/>
              <a:chOff x="5614988" y="1557338"/>
              <a:chExt cx="934529" cy="657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DC7EEC4-4264-D54D-A3EB-4752029CF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18FAD8F-0C76-AA43-B459-9262B635E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8EEB8D-163A-974D-AE0F-660491D721F6}"/>
                </a:ext>
              </a:extLst>
            </p:cNvPr>
            <p:cNvGrpSpPr/>
            <p:nvPr/>
          </p:nvGrpSpPr>
          <p:grpSpPr>
            <a:xfrm>
              <a:off x="8067841" y="5364038"/>
              <a:ext cx="934529" cy="657224"/>
              <a:chOff x="5614988" y="1557338"/>
              <a:chExt cx="934529" cy="6572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F1983FC-0466-8C45-BB5E-372E8AD7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145" y="1557338"/>
                <a:ext cx="481372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2377E03-5ED0-C34E-B8BE-D8D44AB10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988" y="1557338"/>
                <a:ext cx="453157" cy="657224"/>
              </a:xfrm>
              <a:prstGeom prst="line">
                <a:avLst/>
              </a:prstGeom>
              <a:ln w="50800">
                <a:solidFill>
                  <a:schemeClr val="accent3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F76F8E-AC08-E642-BFE8-0FC50B9B22B3}"/>
                    </a:ext>
                  </a:extLst>
                </p:cNvPr>
                <p:cNvSpPr txBox="1"/>
                <p:nvPr/>
              </p:nvSpPr>
              <p:spPr>
                <a:xfrm>
                  <a:off x="4748362" y="6116061"/>
                  <a:ext cx="669927" cy="626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F76F8E-AC08-E642-BFE8-0FC50B9B2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362" y="6116061"/>
                  <a:ext cx="669927" cy="626967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D9AEB3-0304-434B-B115-5DA5AD1A34BD}"/>
                    </a:ext>
                  </a:extLst>
                </p:cNvPr>
                <p:cNvSpPr txBox="1"/>
                <p:nvPr/>
              </p:nvSpPr>
              <p:spPr>
                <a:xfrm>
                  <a:off x="7108675" y="6143359"/>
                  <a:ext cx="484428" cy="631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D9AEB3-0304-434B-B115-5DA5AD1A3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675" y="6143359"/>
                  <a:ext cx="484428" cy="631968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6FDEAE-8D48-9C41-AD74-E6B3FB5EC036}"/>
                </a:ext>
              </a:extLst>
            </p:cNvPr>
            <p:cNvCxnSpPr>
              <a:cxnSpLocks/>
            </p:cNvCxnSpPr>
            <p:nvPr/>
          </p:nvCxnSpPr>
          <p:spPr>
            <a:xfrm>
              <a:off x="5167870" y="5106869"/>
              <a:ext cx="0" cy="92392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CAA6CC-D761-0342-967B-D687751A8893}"/>
                </a:ext>
              </a:extLst>
            </p:cNvPr>
            <p:cNvCxnSpPr>
              <a:cxnSpLocks/>
            </p:cNvCxnSpPr>
            <p:nvPr/>
          </p:nvCxnSpPr>
          <p:spPr>
            <a:xfrm>
              <a:off x="7410791" y="5169486"/>
              <a:ext cx="0" cy="92392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FD831-766D-A848-B6C1-AF5407880429}"/>
              </a:ext>
            </a:extLst>
          </p:cNvPr>
          <p:cNvGrpSpPr/>
          <p:nvPr/>
        </p:nvGrpSpPr>
        <p:grpSpPr>
          <a:xfrm>
            <a:off x="3048000" y="2304938"/>
            <a:ext cx="6465423" cy="2101375"/>
            <a:chOff x="3048000" y="2304938"/>
            <a:chExt cx="6465423" cy="210137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A0B0AA-1F97-1B42-8440-4AD8121AC730}"/>
                </a:ext>
              </a:extLst>
            </p:cNvPr>
            <p:cNvGrpSpPr/>
            <p:nvPr/>
          </p:nvGrpSpPr>
          <p:grpSpPr>
            <a:xfrm>
              <a:off x="3048000" y="2858817"/>
              <a:ext cx="6465423" cy="933383"/>
              <a:chOff x="2916698" y="4267203"/>
              <a:chExt cx="6465423" cy="93338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310060-6B9C-4B4C-9433-1D829C949B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6698" y="5191128"/>
                <a:ext cx="6465423" cy="94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F7F345D-5082-324E-98FC-881A4D9DE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553" y="4267203"/>
                <a:ext cx="0" cy="9239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15B33E-26CE-FE41-A19D-DB664FD0ED33}"/>
                    </a:ext>
                  </a:extLst>
                </p:cNvPr>
                <p:cNvSpPr txBox="1"/>
                <p:nvPr/>
              </p:nvSpPr>
              <p:spPr>
                <a:xfrm>
                  <a:off x="5232445" y="3822677"/>
                  <a:ext cx="601575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15B33E-26CE-FE41-A19D-DB664FD0E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445" y="3822677"/>
                  <a:ext cx="601575" cy="56297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76193E-0731-9347-8B0B-E654CD99F29B}"/>
                    </a:ext>
                  </a:extLst>
                </p:cNvPr>
                <p:cNvSpPr txBox="1"/>
                <p:nvPr/>
              </p:nvSpPr>
              <p:spPr>
                <a:xfrm>
                  <a:off x="6590569" y="3843338"/>
                  <a:ext cx="389979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76193E-0731-9347-8B0B-E654CD99F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69" y="3843338"/>
                  <a:ext cx="389979" cy="562975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9C5BA9C-2F72-0C4F-BA7B-ABCCA7C9AEF0}"/>
                    </a:ext>
                  </a:extLst>
                </p:cNvPr>
                <p:cNvSpPr txBox="1"/>
                <p:nvPr/>
              </p:nvSpPr>
              <p:spPr>
                <a:xfrm>
                  <a:off x="5570052" y="2304938"/>
                  <a:ext cx="1614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9C5BA9C-2F72-0C4F-BA7B-ABCCA7C9A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052" y="2304938"/>
                  <a:ext cx="161416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FD7566B-E989-9D4E-8E3D-61C2E60C931A}"/>
                </a:ext>
              </a:extLst>
            </p:cNvPr>
            <p:cNvCxnSpPr>
              <a:cxnSpLocks/>
            </p:cNvCxnSpPr>
            <p:nvPr/>
          </p:nvCxnSpPr>
          <p:spPr>
            <a:xfrm>
              <a:off x="5167870" y="2868275"/>
              <a:ext cx="0" cy="92392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F08F07-E8B1-2B42-9286-2ABA4A79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221" y="2869426"/>
              <a:ext cx="0" cy="92392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A4D2E-4FDB-6A48-BAB1-3680CBF1BE0D}"/>
                    </a:ext>
                  </a:extLst>
                </p:cNvPr>
                <p:cNvSpPr txBox="1"/>
                <p:nvPr/>
              </p:nvSpPr>
              <p:spPr>
                <a:xfrm>
                  <a:off x="7261498" y="3770268"/>
                  <a:ext cx="389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A4D2E-4FDB-6A48-BAB1-3680CBF1B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98" y="3770268"/>
                  <a:ext cx="3899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F41500C-0153-BC45-B0A5-44D39359A3C6}"/>
                    </a:ext>
                  </a:extLst>
                </p:cNvPr>
                <p:cNvSpPr txBox="1"/>
                <p:nvPr/>
              </p:nvSpPr>
              <p:spPr>
                <a:xfrm>
                  <a:off x="4810419" y="3799874"/>
                  <a:ext cx="563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F41500C-0153-BC45-B0A5-44D39359A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19" y="3799874"/>
                  <a:ext cx="56310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0284C3-29B6-C64F-873B-46C7A75DF75B}"/>
                </a:ext>
              </a:extLst>
            </p:cNvPr>
            <p:cNvGrpSpPr/>
            <p:nvPr/>
          </p:nvGrpSpPr>
          <p:grpSpPr>
            <a:xfrm>
              <a:off x="3391266" y="3001115"/>
              <a:ext cx="5726559" cy="759292"/>
              <a:chOff x="3391266" y="3001115"/>
              <a:chExt cx="5726559" cy="759292"/>
            </a:xfrm>
          </p:grpSpPr>
          <p:grpSp>
            <p:nvGrpSpPr>
              <p:cNvPr id="117" name="Group 17">
                <a:extLst>
                  <a:ext uri="{FF2B5EF4-FFF2-40B4-BE49-F238E27FC236}">
                    <a16:creationId xmlns:a16="http://schemas.microsoft.com/office/drawing/2014/main" id="{2CD97943-D96F-3240-8F13-0BBA97270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7400" y="3029918"/>
                <a:ext cx="1041693" cy="730489"/>
                <a:chOff x="3871246" y="1916832"/>
                <a:chExt cx="700754" cy="504056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364D872-3143-374A-8289-9EE19A77A7C2}"/>
                    </a:ext>
                  </a:extLst>
                </p:cNvPr>
                <p:cNvCxnSpPr/>
                <p:nvPr/>
              </p:nvCxnSpPr>
              <p:spPr>
                <a:xfrm flipV="1">
                  <a:off x="3871246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7A8945E-703B-A149-B59E-F77F365A0476}"/>
                    </a:ext>
                  </a:extLst>
                </p:cNvPr>
                <p:cNvCxnSpPr/>
                <p:nvPr/>
              </p:nvCxnSpPr>
              <p:spPr>
                <a:xfrm>
                  <a:off x="3871246" y="1916832"/>
                  <a:ext cx="700754" cy="0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5ADC734-2BD0-B64E-B4D7-32B18B9B7E0A}"/>
                    </a:ext>
                  </a:extLst>
                </p:cNvPr>
                <p:cNvCxnSpPr/>
                <p:nvPr/>
              </p:nvCxnSpPr>
              <p:spPr>
                <a:xfrm>
                  <a:off x="4572000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7">
                <a:extLst>
                  <a:ext uri="{FF2B5EF4-FFF2-40B4-BE49-F238E27FC236}">
                    <a16:creationId xmlns:a16="http://schemas.microsoft.com/office/drawing/2014/main" id="{4961F0C9-CE0D-1F41-9CBD-DF4707009E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9349" y="3023820"/>
                <a:ext cx="1088476" cy="730489"/>
                <a:chOff x="3871246" y="1916832"/>
                <a:chExt cx="700754" cy="504056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28E12FD-FBFE-464E-985B-B48BADFE308A}"/>
                    </a:ext>
                  </a:extLst>
                </p:cNvPr>
                <p:cNvCxnSpPr/>
                <p:nvPr/>
              </p:nvCxnSpPr>
              <p:spPr>
                <a:xfrm flipV="1">
                  <a:off x="3871246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136B35A0-33AD-7E4D-A547-82A436F2DFD5}"/>
                    </a:ext>
                  </a:extLst>
                </p:cNvPr>
                <p:cNvCxnSpPr/>
                <p:nvPr/>
              </p:nvCxnSpPr>
              <p:spPr>
                <a:xfrm>
                  <a:off x="3871246" y="1916832"/>
                  <a:ext cx="700754" cy="0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F046C72-5426-1946-BDAC-3A711335EDB6}"/>
                    </a:ext>
                  </a:extLst>
                </p:cNvPr>
                <p:cNvCxnSpPr/>
                <p:nvPr/>
              </p:nvCxnSpPr>
              <p:spPr>
                <a:xfrm>
                  <a:off x="4572000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7">
                <a:extLst>
                  <a:ext uri="{FF2B5EF4-FFF2-40B4-BE49-F238E27FC236}">
                    <a16:creationId xmlns:a16="http://schemas.microsoft.com/office/drawing/2014/main" id="{15F77687-FD87-D144-9058-E30A064F2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1266" y="3001115"/>
                <a:ext cx="1088485" cy="730489"/>
                <a:chOff x="3871241" y="1916832"/>
                <a:chExt cx="700759" cy="504056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32808596-4B80-FB45-88B4-ABCF449C6C1E}"/>
                    </a:ext>
                  </a:extLst>
                </p:cNvPr>
                <p:cNvCxnSpPr/>
                <p:nvPr/>
              </p:nvCxnSpPr>
              <p:spPr>
                <a:xfrm flipV="1">
                  <a:off x="3871246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C7B35C9-20C7-CD4D-AE5B-793C29363702}"/>
                    </a:ext>
                  </a:extLst>
                </p:cNvPr>
                <p:cNvCxnSpPr/>
                <p:nvPr/>
              </p:nvCxnSpPr>
              <p:spPr>
                <a:xfrm>
                  <a:off x="3871241" y="1916832"/>
                  <a:ext cx="700754" cy="0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F3F958C-FD3C-4F45-AB12-1CA2E3751CA7}"/>
                    </a:ext>
                  </a:extLst>
                </p:cNvPr>
                <p:cNvCxnSpPr/>
                <p:nvPr/>
              </p:nvCxnSpPr>
              <p:spPr>
                <a:xfrm>
                  <a:off x="4572000" y="1916832"/>
                  <a:ext cx="0" cy="504056"/>
                </a:xfrm>
                <a:prstGeom prst="line">
                  <a:avLst/>
                </a:prstGeom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D8FF421-5DAE-E54C-AD24-8384F09FE933}"/>
                    </a:ext>
                  </a:extLst>
                </p:cNvPr>
                <p:cNvSpPr txBox="1"/>
                <p:nvPr/>
              </p:nvSpPr>
              <p:spPr>
                <a:xfrm>
                  <a:off x="6222778" y="2702703"/>
                  <a:ext cx="376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D8FF421-5DAE-E54C-AD24-8384F09FE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778" y="2702703"/>
                  <a:ext cx="37696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8D5ABD-7168-324C-917C-DF1928398D6E}"/>
              </a:ext>
            </a:extLst>
          </p:cNvPr>
          <p:cNvSpPr txBox="1"/>
          <p:nvPr/>
        </p:nvSpPr>
        <p:spPr>
          <a:xfrm>
            <a:off x="997490" y="4498961"/>
            <a:ext cx="4167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That multiplied by Y(f) produces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342D77-08A4-9B4E-B691-81E0F015615A}"/>
              </a:ext>
            </a:extLst>
          </p:cNvPr>
          <p:cNvGrpSpPr/>
          <p:nvPr/>
        </p:nvGrpSpPr>
        <p:grpSpPr>
          <a:xfrm>
            <a:off x="3539075" y="5249100"/>
            <a:ext cx="5586866" cy="765894"/>
            <a:chOff x="3492864" y="3001115"/>
            <a:chExt cx="5586866" cy="765894"/>
          </a:xfrm>
        </p:grpSpPr>
        <p:grpSp>
          <p:nvGrpSpPr>
            <p:cNvPr id="139" name="Group 17">
              <a:extLst>
                <a:ext uri="{FF2B5EF4-FFF2-40B4-BE49-F238E27FC236}">
                  <a16:creationId xmlns:a16="http://schemas.microsoft.com/office/drawing/2014/main" id="{7D170435-0854-8F4D-9593-FF8A45720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7400" y="3029918"/>
              <a:ext cx="1041693" cy="730489"/>
              <a:chOff x="3871246" y="1916832"/>
              <a:chExt cx="700754" cy="504056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BF0CA73-2E1D-C04B-A5ED-CF750937AC58}"/>
                  </a:ext>
                </a:extLst>
              </p:cNvPr>
              <p:cNvCxnSpPr/>
              <p:nvPr/>
            </p:nvCxnSpPr>
            <p:spPr>
              <a:xfrm flipV="1">
                <a:off x="3871246" y="1916832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6B11E4-E7F4-5248-8228-C521DA334E00}"/>
                  </a:ext>
                </a:extLst>
              </p:cNvPr>
              <p:cNvCxnSpPr/>
              <p:nvPr/>
            </p:nvCxnSpPr>
            <p:spPr>
              <a:xfrm>
                <a:off x="3871246" y="1916832"/>
                <a:ext cx="700754" cy="0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0B8B2D5-4AE6-C940-A579-6611DC1F41F1}"/>
                  </a:ext>
                </a:extLst>
              </p:cNvPr>
              <p:cNvCxnSpPr/>
              <p:nvPr/>
            </p:nvCxnSpPr>
            <p:spPr>
              <a:xfrm>
                <a:off x="4572000" y="1916832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7">
              <a:extLst>
                <a:ext uri="{FF2B5EF4-FFF2-40B4-BE49-F238E27FC236}">
                  <a16:creationId xmlns:a16="http://schemas.microsoft.com/office/drawing/2014/main" id="{FB9DAC24-ED97-E94A-9DEF-3222316FE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8554" y="3023818"/>
              <a:ext cx="1101176" cy="743191"/>
              <a:chOff x="3838542" y="1916832"/>
              <a:chExt cx="708930" cy="512821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26086B5-996C-4E4A-8E93-E0F819CE76ED}"/>
                  </a:ext>
                </a:extLst>
              </p:cNvPr>
              <p:cNvCxnSpPr/>
              <p:nvPr/>
            </p:nvCxnSpPr>
            <p:spPr>
              <a:xfrm flipV="1">
                <a:off x="3838542" y="1925597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9DD30EC-9390-464D-AABD-DBE50F440106}"/>
                  </a:ext>
                </a:extLst>
              </p:cNvPr>
              <p:cNvCxnSpPr/>
              <p:nvPr/>
            </p:nvCxnSpPr>
            <p:spPr>
              <a:xfrm>
                <a:off x="3846718" y="1916832"/>
                <a:ext cx="700754" cy="0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CB9E7E8-EDD5-4F44-B018-1EB3B6696C35}"/>
                  </a:ext>
                </a:extLst>
              </p:cNvPr>
              <p:cNvCxnSpPr/>
              <p:nvPr/>
            </p:nvCxnSpPr>
            <p:spPr>
              <a:xfrm>
                <a:off x="4547472" y="1916832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7">
              <a:extLst>
                <a:ext uri="{FF2B5EF4-FFF2-40B4-BE49-F238E27FC236}">
                  <a16:creationId xmlns:a16="http://schemas.microsoft.com/office/drawing/2014/main" id="{32E6ED17-0FA4-1142-8ED5-F22A4C8B0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864" y="3001115"/>
              <a:ext cx="1088476" cy="730489"/>
              <a:chOff x="3936654" y="1916832"/>
              <a:chExt cx="700754" cy="504056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EC8EBE2-BBC0-EA4B-9473-7B35A9D87867}"/>
                  </a:ext>
                </a:extLst>
              </p:cNvPr>
              <p:cNvCxnSpPr/>
              <p:nvPr/>
            </p:nvCxnSpPr>
            <p:spPr>
              <a:xfrm flipV="1">
                <a:off x="3944830" y="1916832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644CA4E-49F8-994A-926D-DE78B313726E}"/>
                  </a:ext>
                </a:extLst>
              </p:cNvPr>
              <p:cNvCxnSpPr/>
              <p:nvPr/>
            </p:nvCxnSpPr>
            <p:spPr>
              <a:xfrm>
                <a:off x="3936654" y="1916832"/>
                <a:ext cx="700754" cy="0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0657293-68E6-994E-9021-335A9A6F3913}"/>
                  </a:ext>
                </a:extLst>
              </p:cNvPr>
              <p:cNvCxnSpPr/>
              <p:nvPr/>
            </p:nvCxnSpPr>
            <p:spPr>
              <a:xfrm>
                <a:off x="4612880" y="1916832"/>
                <a:ext cx="0" cy="504056"/>
              </a:xfrm>
              <a:prstGeom prst="line">
                <a:avLst/>
              </a:prstGeom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A0E707-127E-8544-9316-F169E102FD7A}"/>
              </a:ext>
            </a:extLst>
          </p:cNvPr>
          <p:cNvCxnSpPr>
            <a:cxnSpLocks/>
          </p:cNvCxnSpPr>
          <p:nvPr/>
        </p:nvCxnSpPr>
        <p:spPr>
          <a:xfrm>
            <a:off x="5167870" y="5360331"/>
            <a:ext cx="481372" cy="657224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185AF9-30B3-3348-933C-97886CCAC061}"/>
              </a:ext>
            </a:extLst>
          </p:cNvPr>
          <p:cNvCxnSpPr>
            <a:cxnSpLocks/>
          </p:cNvCxnSpPr>
          <p:nvPr/>
        </p:nvCxnSpPr>
        <p:spPr>
          <a:xfrm flipH="1">
            <a:off x="4714713" y="5360331"/>
            <a:ext cx="453157" cy="657224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BC62FD-AFE4-D64B-BA04-CCF648D1FC23}"/>
              </a:ext>
            </a:extLst>
          </p:cNvPr>
          <p:cNvCxnSpPr>
            <a:cxnSpLocks/>
          </p:cNvCxnSpPr>
          <p:nvPr/>
        </p:nvCxnSpPr>
        <p:spPr>
          <a:xfrm>
            <a:off x="7399853" y="5360207"/>
            <a:ext cx="481372" cy="657224"/>
          </a:xfrm>
          <a:prstGeom prst="line">
            <a:avLst/>
          </a:prstGeom>
          <a:ln w="730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BF428B-05C2-1948-9C5A-FAC43AD9FB57}"/>
              </a:ext>
            </a:extLst>
          </p:cNvPr>
          <p:cNvCxnSpPr>
            <a:cxnSpLocks/>
          </p:cNvCxnSpPr>
          <p:nvPr/>
        </p:nvCxnSpPr>
        <p:spPr>
          <a:xfrm flipH="1">
            <a:off x="6956744" y="5380303"/>
            <a:ext cx="453157" cy="657224"/>
          </a:xfrm>
          <a:prstGeom prst="line">
            <a:avLst/>
          </a:prstGeom>
          <a:ln w="730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Interpolation by a factor L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25C3354F-1BC9-9F4C-AC24-4E715681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915" y="1894375"/>
            <a:ext cx="1310878" cy="97202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58D7E364-9B78-D547-86DF-E49947F0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63" y="2056379"/>
            <a:ext cx="873919" cy="4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</a:rPr>
              <a:t>1:L</a:t>
            </a:r>
            <a:endParaRPr lang="en-GB" altLang="en-US" sz="1800" dirty="0"/>
          </a:p>
        </p:txBody>
      </p:sp>
      <p:sp>
        <p:nvSpPr>
          <p:cNvPr id="67" name="Line 7">
            <a:extLst>
              <a:ext uri="{FF2B5EF4-FFF2-40B4-BE49-F238E27FC236}">
                <a16:creationId xmlns:a16="http://schemas.microsoft.com/office/drawing/2014/main" id="{461EB53D-1CD6-E34C-BD21-24F108C33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793" y="2326386"/>
            <a:ext cx="72826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4AAE3101-616C-A943-BDB0-2209334BD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3941" y="1982127"/>
            <a:ext cx="6069" cy="7211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BEB733BC-53B2-6E44-9786-58ECD45A2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964" y="1930376"/>
            <a:ext cx="1019572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</a:rPr>
              <a:t>y[n]</a:t>
            </a:r>
            <a:endParaRPr lang="en-GB" altLang="en-US" sz="1800" dirty="0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9B3C6156-2CE0-D043-A98C-467D4C6D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130" y="2303886"/>
            <a:ext cx="582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76D862A2-E5E5-9A44-A3D3-872970B2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10" y="1872999"/>
            <a:ext cx="1602185" cy="4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err="1">
                <a:latin typeface="Times New Roman" panose="02020603050405020304" pitchFamily="18" charset="0"/>
              </a:rPr>
              <a:t>y</a:t>
            </a:r>
            <a:r>
              <a:rPr lang="en-GB" altLang="en-US" sz="1800" baseline="-25000" dirty="0" err="1">
                <a:latin typeface="Times New Roman" panose="02020603050405020304" pitchFamily="18" charset="0"/>
              </a:rPr>
              <a:t>i</a:t>
            </a:r>
            <a:r>
              <a:rPr lang="en-GB" altLang="en-US" sz="1800" dirty="0">
                <a:latin typeface="Times New Roman" panose="02020603050405020304" pitchFamily="18" charset="0"/>
              </a:rPr>
              <a:t>[n]</a:t>
            </a:r>
            <a:endParaRPr lang="en-GB" altLang="en-US" sz="1800" dirty="0"/>
          </a:p>
        </p:txBody>
      </p:sp>
      <p:grpSp>
        <p:nvGrpSpPr>
          <p:cNvPr id="72" name="Group 12">
            <a:extLst>
              <a:ext uri="{FF2B5EF4-FFF2-40B4-BE49-F238E27FC236}">
                <a16:creationId xmlns:a16="http://schemas.microsoft.com/office/drawing/2014/main" id="{C6B3B594-80D2-1C4F-AB43-66934BB0FCB3}"/>
              </a:ext>
            </a:extLst>
          </p:cNvPr>
          <p:cNvGrpSpPr>
            <a:grpSpLocks/>
          </p:cNvGrpSpPr>
          <p:nvPr/>
        </p:nvGrpSpPr>
        <p:grpSpPr bwMode="auto">
          <a:xfrm>
            <a:off x="2874465" y="3821552"/>
            <a:ext cx="7405046" cy="1154281"/>
            <a:chOff x="2121" y="6258"/>
            <a:chExt cx="7321" cy="1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1">
                  <a:extLst>
                    <a:ext uri="{FF2B5EF4-FFF2-40B4-BE49-F238E27FC236}">
                      <a16:creationId xmlns:a16="http://schemas.microsoft.com/office/drawing/2014/main" id="{363D5E83-73F0-FC45-B8D0-6A42177B55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6" y="6286"/>
                  <a:ext cx="113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Times New Roman" panose="02020603050405020304" pitchFamily="18" charset="0"/>
                    </a:rPr>
                    <a:t>w[n]:</a:t>
                  </a:r>
                  <a:r>
                    <a:rPr lang="en-GB" altLang="en-US" sz="1800" dirty="0" err="1">
                      <a:latin typeface="Times New Roman" panose="02020603050405020304" pitchFamily="18" charset="0"/>
                    </a:rPr>
                    <a:t>L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altLang="en-US" sz="18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altLang="en-US" sz="1800" dirty="0">
                      <a:latin typeface="Times New Roman" panose="02020603050405020304" pitchFamily="18" charset="0"/>
                    </a:rPr>
                    <a:t> 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1800" dirty="0"/>
                </a:p>
              </p:txBody>
            </p:sp>
          </mc:Choice>
          <mc:Fallback xmlns="">
            <p:sp>
              <p:nvSpPr>
                <p:cNvPr id="73" name="Text Box 21">
                  <a:extLst>
                    <a:ext uri="{FF2B5EF4-FFF2-40B4-BE49-F238E27FC236}">
                      <a16:creationId xmlns:a16="http://schemas.microsoft.com/office/drawing/2014/main" id="{363D5E83-73F0-FC45-B8D0-6A42177B5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46" y="6286"/>
                  <a:ext cx="1131" cy="576"/>
                </a:xfrm>
                <a:prstGeom prst="rect">
                  <a:avLst/>
                </a:prstGeom>
                <a:blipFill>
                  <a:blip r:embed="rId2"/>
                  <a:stretch>
                    <a:fillRect l="-4396" t="-384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83280DE9-A030-BA47-9E6D-BAA8806F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274"/>
              <a:ext cx="158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   </a:t>
              </a: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52750EB1-C0B8-C743-9F9D-26463E91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6258"/>
              <a:ext cx="158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Line 15">
              <a:extLst>
                <a:ext uri="{FF2B5EF4-FFF2-40B4-BE49-F238E27FC236}">
                  <a16:creationId xmlns:a16="http://schemas.microsoft.com/office/drawing/2014/main" id="{258D27D0-1DAD-BD41-9726-55A9777AD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658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A554CBF3-BA86-F845-9943-5506F0503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6657"/>
              <a:ext cx="8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Line 17">
              <a:extLst>
                <a:ext uri="{FF2B5EF4-FFF2-40B4-BE49-F238E27FC236}">
                  <a16:creationId xmlns:a16="http://schemas.microsoft.com/office/drawing/2014/main" id="{DC876FE2-1897-AB49-BA7A-E646FB304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2" y="6673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Text Box 18">
              <a:extLst>
                <a:ext uri="{FF2B5EF4-FFF2-40B4-BE49-F238E27FC236}">
                  <a16:creationId xmlns:a16="http://schemas.microsoft.com/office/drawing/2014/main" id="{71C4D73F-2DDB-B64D-A588-64D1795AB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6426"/>
              <a:ext cx="1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19">
                  <a:extLst>
                    <a:ext uri="{FF2B5EF4-FFF2-40B4-BE49-F238E27FC236}">
                      <a16:creationId xmlns:a16="http://schemas.microsoft.com/office/drawing/2014/main" id="{961E59A7-9758-DC4A-9373-5CEB8E31E2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59" y="6420"/>
                  <a:ext cx="1920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Times New Roman" panose="02020603050405020304" pitchFamily="18" charset="0"/>
                    </a:rPr>
                    <a:t>LPF , Gain L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altLang="en-US" sz="18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GB" altLang="en-US" sz="1800" baseline="-25000" dirty="0">
                      <a:latin typeface="Times New Roman" panose="02020603050405020304" pitchFamily="18" charset="0"/>
                    </a:rPr>
                    <a:t>c</a:t>
                  </a:r>
                  <a:r>
                    <a:rPr lang="en-GB" altLang="en-US" sz="1800" dirty="0">
                      <a:latin typeface="Times New Roman" panose="02020603050405020304" pitchFamily="18" charset="0"/>
                    </a:rPr>
                    <a:t>=</a:t>
                  </a:r>
                  <a:r>
                    <a:rPr lang="en-GB" altLang="en-US" sz="1800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</a:t>
                  </a:r>
                  <a:r>
                    <a:rPr lang="en-GB" altLang="en-US" sz="1800" dirty="0">
                      <a:latin typeface="Times New Roman" panose="02020603050405020304" pitchFamily="18" charset="0"/>
                    </a:rPr>
                    <a:t>/L</a:t>
                  </a:r>
                  <a:endParaRPr lang="en-GB" altLang="en-US" sz="1800" dirty="0"/>
                </a:p>
              </p:txBody>
            </p:sp>
          </mc:Choice>
          <mc:Fallback xmlns="">
            <p:sp>
              <p:nvSpPr>
                <p:cNvPr id="80" name="Text Box 19">
                  <a:extLst>
                    <a:ext uri="{FF2B5EF4-FFF2-40B4-BE49-F238E27FC236}">
                      <a16:creationId xmlns:a16="http://schemas.microsoft.com/office/drawing/2014/main" id="{961E59A7-9758-DC4A-9373-5CEB8E31E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9" y="6420"/>
                  <a:ext cx="1920" cy="864"/>
                </a:xfrm>
                <a:prstGeom prst="rect">
                  <a:avLst/>
                </a:prstGeom>
                <a:blipFill>
                  <a:blip r:embed="rId3"/>
                  <a:stretch>
                    <a:fillRect l="-2614" t="-389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id="{627A5E84-AFBD-D24C-9787-1E87A3D8E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6304"/>
              <a:ext cx="86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Times New Roman" panose="02020603050405020304" pitchFamily="18" charset="0"/>
                </a:rPr>
                <a:t>y[n]:f</a:t>
              </a:r>
              <a:r>
                <a:rPr lang="en-GB" altLang="en-US" sz="1800" baseline="-25000" dirty="0">
                  <a:latin typeface="Times New Roman" panose="02020603050405020304" pitchFamily="18" charset="0"/>
                </a:rPr>
                <a:t>s</a:t>
              </a:r>
              <a:endParaRPr lang="en-GB" altLang="en-US" sz="1800" dirty="0"/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CB544070-9DF3-4E4D-80A6-33C935DA0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7" y="6350"/>
              <a:ext cx="7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" name="Text Box 23">
              <a:extLst>
                <a:ext uri="{FF2B5EF4-FFF2-40B4-BE49-F238E27FC236}">
                  <a16:creationId xmlns:a16="http://schemas.microsoft.com/office/drawing/2014/main" id="{C4C08967-5C3D-8F4D-A39E-916AA5ACF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6483"/>
              <a:ext cx="60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Times New Roman" panose="02020603050405020304" pitchFamily="18" charset="0"/>
                </a:rPr>
                <a:t>1:L</a:t>
              </a:r>
              <a:endParaRPr lang="en-GB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F1ACD145-EFD1-9744-BB2E-026C6F1881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" y="6269"/>
                  <a:ext cx="2370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Times New Roman" panose="02020603050405020304" pitchFamily="18" charset="0"/>
                    </a:rPr>
                    <a:t>y</a:t>
                  </a:r>
                  <a:r>
                    <a:rPr lang="en-GB" altLang="en-US" sz="1800" baseline="-25000" dirty="0" err="1">
                      <a:latin typeface="Times New Roman" panose="02020603050405020304" pitchFamily="18" charset="0"/>
                    </a:rPr>
                    <a:t>i</a:t>
                  </a:r>
                  <a:r>
                    <a:rPr lang="en-GB" altLang="en-US" sz="1800" dirty="0">
                      <a:latin typeface="Times New Roman" panose="02020603050405020304" pitchFamily="18" charset="0"/>
                    </a:rPr>
                    <a:t>[n]:</a:t>
                  </a:r>
                  <a14:m>
                    <m:oMath xmlns:m="http://schemas.openxmlformats.org/officeDocument/2006/math">
                      <m:r>
                        <a:rPr lang="en-GB" alt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altLang="en-US" sz="1800" dirty="0">
                      <a:latin typeface="Times New Roman" panose="02020603050405020304" pitchFamily="18" charset="0"/>
                    </a:rPr>
                    <a:t> 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1800" dirty="0">
                    <a:latin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Times New Roman" panose="02020603050405020304" pitchFamily="18" charset="0"/>
                    </a:rPr>
                    <a:t> </a:t>
                  </a:r>
                  <a:endParaRPr lang="en-GB" altLang="en-US" sz="1800" dirty="0"/>
                </a:p>
              </p:txBody>
            </p:sp>
          </mc:Choice>
          <mc:Fallback xmlns=""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F1ACD145-EFD1-9744-BB2E-026C6F188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2" y="6269"/>
                  <a:ext cx="2370" cy="576"/>
                </a:xfrm>
                <a:prstGeom prst="rect">
                  <a:avLst/>
                </a:prstGeom>
                <a:blipFill>
                  <a:blip r:embed="rId4"/>
                  <a:stretch>
                    <a:fillRect l="-2105" t="-384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CFB842-8DAD-BC44-BE26-3F0D14B717D6}"/>
              </a:ext>
            </a:extLst>
          </p:cNvPr>
          <p:cNvSpPr txBox="1"/>
          <p:nvPr/>
        </p:nvSpPr>
        <p:spPr>
          <a:xfrm>
            <a:off x="1160398" y="3091971"/>
            <a:ext cx="3428134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Zero Interpolation: Places L-1 Zeros between samples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0FE35-BE42-B94F-BA4A-E44A7E04B37C}"/>
              </a:ext>
            </a:extLst>
          </p:cNvPr>
          <p:cNvSpPr txBox="1"/>
          <p:nvPr/>
        </p:nvSpPr>
        <p:spPr>
          <a:xfrm>
            <a:off x="1322267" y="5797234"/>
            <a:ext cx="6140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200" b="1" dirty="0" err="1">
                <a:solidFill>
                  <a:srgbClr val="C00000"/>
                </a:solidFill>
              </a:rPr>
              <a:t>Matlab</a:t>
            </a:r>
            <a:r>
              <a:rPr lang="en-GB" altLang="en-US" sz="2200" b="1" dirty="0">
                <a:solidFill>
                  <a:srgbClr val="C00000"/>
                </a:solidFill>
              </a:rPr>
              <a:t> functions :    ‘</a:t>
            </a:r>
            <a:r>
              <a:rPr lang="en-GB" altLang="en-US" sz="2200" b="1" dirty="0" err="1">
                <a:solidFill>
                  <a:srgbClr val="C00000"/>
                </a:solidFill>
              </a:rPr>
              <a:t>interp</a:t>
            </a:r>
            <a:r>
              <a:rPr lang="en-GB" altLang="en-US" sz="2200" b="1" dirty="0">
                <a:solidFill>
                  <a:srgbClr val="C00000"/>
                </a:solidFill>
              </a:rPr>
              <a:t>’    and ‘resample’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7" grpId="0" animBg="1"/>
      <p:bldP spid="68" grpId="0" animBg="1"/>
      <p:bldP spid="69" grpId="0"/>
      <p:bldP spid="70" grpId="0" animBg="1"/>
      <p:bldP spid="71" grpId="0"/>
      <p:bldP spid="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Interpolation by a factor L – in the Z-domain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FC3BFBC7-7665-A846-9D7C-43BEDF8BF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74" y="1462088"/>
                <a:ext cx="10945813" cy="517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b="1" dirty="0">
                    <a:solidFill>
                      <a:schemeClr val="accent6">
                        <a:lumMod val="50000"/>
                        <a:lumOff val="50000"/>
                      </a:schemeClr>
                    </a:solidFill>
                    <a:cs typeface="Arial" panose="020B0604020202020204" pitchFamily="34" charset="0"/>
                  </a:rPr>
                  <a:t>Example for L=2</a:t>
                </a:r>
                <a:endParaRPr lang="en-GB" altLang="en-US" sz="2200" dirty="0">
                  <a:solidFill>
                    <a:schemeClr val="accent6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cs typeface="Arial" panose="020B0604020202020204" pitchFamily="34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]=[ …3   </m:t>
                    </m:r>
                    <m:r>
                      <a:rPr lang="en-GB" altLang="en-US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2   9   6  …]  </m:t>
                    </m:r>
                  </m:oMath>
                </a14:m>
                <a:r>
                  <a:rPr lang="en-GB" altLang="en-US" sz="2200" dirty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cs typeface="Arial" panose="020B0604020202020204" pitchFamily="34" charset="0"/>
                  </a:rPr>
                  <a:t>Zero Interpolating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GB" altLang="en-US" sz="2200" dirty="0">
                    <a:cs typeface="Arial" panose="020B0604020202020204" pitchFamily="34" charset="0"/>
                  </a:rPr>
                  <a:t>produces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GB" altLang="en-US" sz="2200" i="1" baseline="-25000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]= [ …3   0    </m:t>
                      </m:r>
                      <m:r>
                        <a:rPr lang="en-GB" altLang="en-US" sz="22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altLang="en-US" sz="22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altLang="en-US" sz="22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   2   0   9   0   6   0  …]</m:t>
                      </m:r>
                    </m:oMath>
                  </m:oMathPara>
                </a14:m>
                <a:endParaRPr lang="en-GB" altLang="en-US" sz="22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cs typeface="Arial" panose="020B0604020202020204" pitchFamily="34" charset="0"/>
                  </a:rPr>
                  <a:t>How are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altLang="en-US" sz="22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altLang="en-US" sz="22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altLang="en-US" sz="2200" dirty="0">
                    <a:cs typeface="Arial" panose="020B0604020202020204" pitchFamily="34" charset="0"/>
                  </a:rPr>
                  <a:t> related?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[ …+3</m:t>
                      </m:r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+5 + 2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+9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+6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…] </m:t>
                      </m:r>
                    </m:oMath>
                  </m:oMathPara>
                </a14:m>
                <a:endParaRPr lang="en-GB" altLang="en-US" sz="22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GB" altLang="en-US" sz="2200" i="1" baseline="-25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[  …+ 3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baseline="30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2 </m:t>
                      </m:r>
                      <m:r>
                        <a:rPr lang="en-GB" altLang="en-US" sz="2200" i="1" baseline="-25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+ 5  + 2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+ 9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+ 6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−6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….]</m:t>
                      </m:r>
                    </m:oMath>
                  </m:oMathPara>
                </a14:m>
                <a:endParaRPr lang="en-GB" altLang="en-US" sz="22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cs typeface="Arial" panose="020B0604020202020204" pitchFamily="34" charset="0"/>
                  </a:rPr>
                  <a:t>It is clear that 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altLang="en-US" sz="22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alt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  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d>
                      <m:dPr>
                        <m:ctrlPr>
                          <a:rPr lang="en-GB" altLang="en-US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altLang="en-US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GB" altLang="en-US" sz="2200" i="1" baseline="30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n-GB" altLang="en-US" sz="22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cs typeface="Arial" panose="020B0604020202020204" pitchFamily="34" charset="0"/>
                  </a:rPr>
                  <a:t>In general for an interpolator of factor L it is straightforward to show that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GB" altLang="en-US" sz="2200" i="1" baseline="-250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 err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baseline="30000" dirty="0" err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).</m:t>
                      </m:r>
                    </m:oMath>
                  </m:oMathPara>
                </a14:m>
                <a:endParaRPr lang="en-GB" altLang="en-US" sz="2200" dirty="0">
                  <a:solidFill>
                    <a:srgbClr val="00B05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FC3BFBC7-7665-A846-9D7C-43BEDF8BF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6674" y="1462088"/>
                <a:ext cx="10945813" cy="5170646"/>
              </a:xfrm>
              <a:prstGeom prst="rect">
                <a:avLst/>
              </a:prstGeom>
              <a:blipFill>
                <a:blip r:embed="rId2"/>
                <a:stretch>
                  <a:fillRect l="-6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Interpolation by a factor L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C3BFBC7-7665-A846-9D7C-43BEDF8B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4" y="1462088"/>
            <a:ext cx="1094581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Tx/>
              <a:buNone/>
            </a:pPr>
            <a:endParaRPr lang="en-GB" altLang="en-US" sz="22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200" b="1" dirty="0">
                <a:solidFill>
                  <a:schemeClr val="accent6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Remarks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200" dirty="0">
                <a:cs typeface="Arial" panose="020B0604020202020204" pitchFamily="34" charset="0"/>
              </a:rPr>
              <a:t> 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400" dirty="0">
                <a:cs typeface="Arial" panose="020B0604020202020204" pitchFamily="34" charset="0"/>
              </a:rPr>
              <a:t>No information is lost when a signal is up-sampled.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2. The up-sampler is linear but not a time-invariant system.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3. The up-sampler introduces spectral images that need to be removed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51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General Multi-rate – Changing the sampling rate by a factor M/L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4EEE815-3DB3-414E-ADD0-18FD826C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637" y="6066588"/>
            <a:ext cx="56165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200" b="1" dirty="0" err="1">
                <a:solidFill>
                  <a:srgbClr val="C00000"/>
                </a:solidFill>
              </a:rPr>
              <a:t>Matlab</a:t>
            </a:r>
            <a:r>
              <a:rPr lang="en-GB" altLang="en-US" sz="2200" b="1" dirty="0">
                <a:solidFill>
                  <a:srgbClr val="C00000"/>
                </a:solidFill>
              </a:rPr>
              <a:t> function:     ‘resample’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92275AB5-8681-C44A-8B5C-2843E550E464}"/>
              </a:ext>
            </a:extLst>
          </p:cNvPr>
          <p:cNvGrpSpPr>
            <a:grpSpLocks/>
          </p:cNvGrpSpPr>
          <p:nvPr/>
        </p:nvGrpSpPr>
        <p:grpSpPr bwMode="auto">
          <a:xfrm>
            <a:off x="3018146" y="2046866"/>
            <a:ext cx="7754522" cy="1512951"/>
            <a:chOff x="734" y="9360"/>
            <a:chExt cx="9526" cy="1584"/>
          </a:xfrm>
        </p:grpSpPr>
        <p:sp>
          <p:nvSpPr>
            <p:cNvPr id="37" name="Rectangle 52">
              <a:extLst>
                <a:ext uri="{FF2B5EF4-FFF2-40B4-BE49-F238E27FC236}">
                  <a16:creationId xmlns:a16="http://schemas.microsoft.com/office/drawing/2014/main" id="{78EFC55B-54E0-6649-9168-D34AE679C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9360"/>
              <a:ext cx="4464" cy="158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6" name="Text Box 51">
              <a:extLst>
                <a:ext uri="{FF2B5EF4-FFF2-40B4-BE49-F238E27FC236}">
                  <a16:creationId xmlns:a16="http://schemas.microsoft.com/office/drawing/2014/main" id="{5C2826ED-DD04-0841-887C-AE7EDEE2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7" y="9637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y</a:t>
              </a:r>
              <a:r>
                <a:rPr lang="en-GB" altLang="en-US" sz="1200" baseline="-25000">
                  <a:latin typeface="Times New Roman" panose="02020603050405020304" pitchFamily="18" charset="0"/>
                </a:rPr>
                <a:t>d</a:t>
              </a:r>
              <a:r>
                <a:rPr lang="en-GB" altLang="en-US" sz="1200">
                  <a:latin typeface="Times New Roman" panose="02020603050405020304" pitchFamily="18" charset="0"/>
                </a:rPr>
                <a:t>[n]</a:t>
              </a:r>
              <a:endParaRPr lang="en-GB" altLang="en-US" sz="1800"/>
            </a:p>
          </p:txBody>
        </p:sp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DF49BBFB-06C2-C945-B08F-190BEF001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9630"/>
              <a:ext cx="5506" cy="1026"/>
              <a:chOff x="1742" y="6318"/>
              <a:chExt cx="5506" cy="1026"/>
            </a:xfrm>
          </p:grpSpPr>
          <p:sp>
            <p:nvSpPr>
              <p:cNvPr id="38" name="Line 29">
                <a:extLst>
                  <a:ext uri="{FF2B5EF4-FFF2-40B4-BE49-F238E27FC236}">
                    <a16:creationId xmlns:a16="http://schemas.microsoft.com/office/drawing/2014/main" id="{A7CFF5F2-150D-F442-9238-D5CD559A3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6740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Line 30">
                <a:extLst>
                  <a:ext uri="{FF2B5EF4-FFF2-40B4-BE49-F238E27FC236}">
                    <a16:creationId xmlns:a16="http://schemas.microsoft.com/office/drawing/2014/main" id="{4DA15AC4-9DF6-C646-8131-A16ECBD32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6739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BEE6AEFD-B2A0-3541-BC18-839DBB6C0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6740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1" name="Group 32">
                <a:extLst>
                  <a:ext uri="{FF2B5EF4-FFF2-40B4-BE49-F238E27FC236}">
                    <a16:creationId xmlns:a16="http://schemas.microsoft.com/office/drawing/2014/main" id="{AE138A27-2A6E-4544-9EAB-C5535ACD6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6336"/>
                <a:ext cx="1872" cy="864"/>
                <a:chOff x="2562" y="3457"/>
                <a:chExt cx="1872" cy="864"/>
              </a:xfrm>
            </p:grpSpPr>
            <p:sp>
              <p:nvSpPr>
                <p:cNvPr id="49" name="Rectangle 33">
                  <a:extLst>
                    <a:ext uri="{FF2B5EF4-FFF2-40B4-BE49-F238E27FC236}">
                      <a16:creationId xmlns:a16="http://schemas.microsoft.com/office/drawing/2014/main" id="{BD729155-88CD-0B40-B12F-DADC89DE3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7"/>
                  <a:ext cx="1584" cy="8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B05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0" name="Text Box 34">
                  <a:extLst>
                    <a:ext uri="{FF2B5EF4-FFF2-40B4-BE49-F238E27FC236}">
                      <a16:creationId xmlns:a16="http://schemas.microsoft.com/office/drawing/2014/main" id="{37254E6A-35C6-B24E-ABDD-31A579978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2" y="3601"/>
                  <a:ext cx="187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 Box 35">
                    <a:extLst>
                      <a:ext uri="{FF2B5EF4-FFF2-40B4-BE49-F238E27FC236}">
                        <a16:creationId xmlns:a16="http://schemas.microsoft.com/office/drawing/2014/main" id="{9A842977-DE1C-2D48-9FF4-2F4EB5AE92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07" y="6480"/>
                    <a:ext cx="1344" cy="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000" dirty="0">
                        <a:latin typeface="Times New Roman" panose="02020603050405020304" pitchFamily="18" charset="0"/>
                      </a:rPr>
                      <a:t>LPF, Gain L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altLang="en-US" sz="120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a14:m>
                    <a:r>
                      <a:rPr lang="en-GB" altLang="en-US" sz="1200" baseline="-25000" dirty="0" err="1">
                        <a:latin typeface="Times New Roman" panose="02020603050405020304" pitchFamily="18" charset="0"/>
                      </a:rPr>
                      <a:t>c</a:t>
                    </a:r>
                    <a:r>
                      <a:rPr lang="en-GB" altLang="en-US" sz="1200" dirty="0">
                        <a:latin typeface="Times New Roman" panose="02020603050405020304" pitchFamily="18" charset="0"/>
                      </a:rPr>
                      <a:t>=</a:t>
                    </a:r>
                    <a:r>
                      <a:rPr lang="en-GB" altLang="en-US" sz="1200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</a:t>
                    </a:r>
                    <a:r>
                      <a:rPr lang="en-GB" altLang="en-US" sz="1200" dirty="0">
                        <a:latin typeface="Times New Roman" panose="02020603050405020304" pitchFamily="18" charset="0"/>
                      </a:rPr>
                      <a:t>/L</a:t>
                    </a:r>
                    <a:endParaRPr lang="en-GB" altLang="en-US" sz="1800" dirty="0"/>
                  </a:p>
                </p:txBody>
              </p:sp>
            </mc:Choice>
            <mc:Fallback xmlns="">
              <p:sp>
                <p:nvSpPr>
                  <p:cNvPr id="42" name="Text Box 35">
                    <a:extLst>
                      <a:ext uri="{FF2B5EF4-FFF2-40B4-BE49-F238E27FC236}">
                        <a16:creationId xmlns:a16="http://schemas.microsoft.com/office/drawing/2014/main" id="{9A842977-DE1C-2D48-9FF4-2F4EB5AE92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07" y="6480"/>
                    <a:ext cx="1344" cy="8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4C21EDF-8270-9045-A838-820EEDB8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" y="6318"/>
                <a:ext cx="867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dirty="0">
                    <a:latin typeface="Times New Roman" panose="02020603050405020304" pitchFamily="18" charset="0"/>
                  </a:rPr>
                  <a:t>y[n]:F</a:t>
                </a:r>
                <a:r>
                  <a:rPr lang="en-GB" altLang="en-US" sz="1200" baseline="-25000" dirty="0">
                    <a:latin typeface="Times New Roman" panose="02020603050405020304" pitchFamily="18" charset="0"/>
                  </a:rPr>
                  <a:t>s</a:t>
                </a:r>
                <a:endParaRPr lang="en-GB" altLang="en-US" sz="1800" dirty="0"/>
              </a:p>
            </p:txBody>
          </p:sp>
          <p:sp>
            <p:nvSpPr>
              <p:cNvPr id="44" name="Text Box 37">
                <a:extLst>
                  <a:ext uri="{FF2B5EF4-FFF2-40B4-BE49-F238E27FC236}">
                    <a16:creationId xmlns:a16="http://schemas.microsoft.com/office/drawing/2014/main" id="{652C8239-F61C-A541-A2AC-A47116F54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" y="6348"/>
                <a:ext cx="113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dirty="0">
                    <a:latin typeface="Times New Roman" panose="02020603050405020304" pitchFamily="18" charset="0"/>
                  </a:rPr>
                  <a:t>w[n]:LF</a:t>
                </a:r>
                <a:r>
                  <a:rPr lang="en-GB" altLang="en-US" sz="1200" baseline="-25000" dirty="0">
                    <a:latin typeface="Times New Roman" panose="02020603050405020304" pitchFamily="18" charset="0"/>
                  </a:rPr>
                  <a:t>s</a:t>
                </a:r>
                <a:endParaRPr lang="en-GB" altLang="en-US" sz="1800" dirty="0"/>
              </a:p>
            </p:txBody>
          </p:sp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12713A66-1653-E041-A964-BDF807DFE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6336"/>
                <a:ext cx="1584" cy="8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B5C26058-4AE9-5545-983D-2AEC9D2E8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655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55EA722C-8C4B-8041-818C-AD4B31DD6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6605"/>
                <a:ext cx="517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dirty="0">
                    <a:latin typeface="Times New Roman" panose="02020603050405020304" pitchFamily="18" charset="0"/>
                  </a:rPr>
                  <a:t>1:L</a:t>
                </a:r>
                <a:endParaRPr lang="en-GB" altLang="en-US" sz="1800" dirty="0"/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6CCD08C9-34B6-4244-BC54-0C9E3A030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8" y="6366"/>
                <a:ext cx="72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>
                    <a:latin typeface="Times New Roman" panose="02020603050405020304" pitchFamily="18" charset="0"/>
                  </a:rPr>
                  <a:t>y</a:t>
                </a:r>
                <a:r>
                  <a:rPr lang="en-GB" altLang="en-US" sz="1200" baseline="-25000">
                    <a:latin typeface="Times New Roman" panose="02020603050405020304" pitchFamily="18" charset="0"/>
                  </a:rPr>
                  <a:t>i</a:t>
                </a:r>
                <a:r>
                  <a:rPr lang="en-GB" altLang="en-US" sz="1200">
                    <a:latin typeface="Times New Roman" panose="02020603050405020304" pitchFamily="18" charset="0"/>
                  </a:rPr>
                  <a:t>[n]</a:t>
                </a:r>
                <a:endParaRPr lang="en-GB" altLang="en-US" sz="1800"/>
              </a:p>
            </p:txBody>
          </p:sp>
        </p:grpSp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044F426B-1FC2-0D45-A7A4-E98760E6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" y="9589"/>
              <a:ext cx="158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2EC46A07-2625-7C44-8ABC-C907264A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4" y="9534"/>
              <a:ext cx="1008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" name="Line 44">
              <a:extLst>
                <a:ext uri="{FF2B5EF4-FFF2-40B4-BE49-F238E27FC236}">
                  <a16:creationId xmlns:a16="http://schemas.microsoft.com/office/drawing/2014/main" id="{7DD95136-307C-A74F-A1B6-91075BA1C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6" y="9972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45">
              <a:extLst>
                <a:ext uri="{FF2B5EF4-FFF2-40B4-BE49-F238E27FC236}">
                  <a16:creationId xmlns:a16="http://schemas.microsoft.com/office/drawing/2014/main" id="{F53B22C5-061D-DA4C-9815-6C9999B82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0" y="9975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46">
              <a:extLst>
                <a:ext uri="{FF2B5EF4-FFF2-40B4-BE49-F238E27FC236}">
                  <a16:creationId xmlns:a16="http://schemas.microsoft.com/office/drawing/2014/main" id="{B63740A9-BCEC-E445-AD7C-CC1717D98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" y="9733"/>
              <a:ext cx="1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47">
                  <a:extLst>
                    <a:ext uri="{FF2B5EF4-FFF2-40B4-BE49-F238E27FC236}">
                      <a16:creationId xmlns:a16="http://schemas.microsoft.com/office/drawing/2014/main" id="{4CE7F64C-EE4E-E54D-AAE1-843AC01EFE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0" y="9760"/>
                  <a:ext cx="1920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000" dirty="0">
                      <a:latin typeface="Times New Roman" panose="02020603050405020304" pitchFamily="18" charset="0"/>
                    </a:rPr>
                    <a:t>LPF , Gain 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altLang="en-US" sz="1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GB" altLang="en-US" sz="1200" baseline="-25000" dirty="0" err="1">
                      <a:latin typeface="Times New Roman" panose="02020603050405020304" pitchFamily="18" charset="0"/>
                    </a:rPr>
                    <a:t>c</a:t>
                  </a:r>
                  <a:r>
                    <a:rPr lang="en-GB" altLang="en-US" sz="1200" dirty="0">
                      <a:latin typeface="Times New Roman" panose="02020603050405020304" pitchFamily="18" charset="0"/>
                    </a:rPr>
                    <a:t>=</a:t>
                  </a:r>
                  <a:r>
                    <a:rPr lang="en-GB" altLang="en-US" sz="1200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</a:t>
                  </a:r>
                  <a:r>
                    <a:rPr lang="en-GB" altLang="en-US" sz="1200" dirty="0">
                      <a:latin typeface="Times New Roman" panose="02020603050405020304" pitchFamily="18" charset="0"/>
                    </a:rPr>
                    <a:t>/M</a:t>
                  </a:r>
                  <a:endParaRPr lang="en-GB" altLang="en-US" sz="1800" dirty="0"/>
                </a:p>
              </p:txBody>
            </p:sp>
          </mc:Choice>
          <mc:Fallback xmlns="">
            <p:sp>
              <p:nvSpPr>
                <p:cNvPr id="32" name="Text Box 47">
                  <a:extLst>
                    <a:ext uri="{FF2B5EF4-FFF2-40B4-BE49-F238E27FC236}">
                      <a16:creationId xmlns:a16="http://schemas.microsoft.com/office/drawing/2014/main" id="{4CE7F64C-EE4E-E54D-AAE1-843AC01EF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10" y="9760"/>
                  <a:ext cx="1920" cy="8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 Box 48">
              <a:extLst>
                <a:ext uri="{FF2B5EF4-FFF2-40B4-BE49-F238E27FC236}">
                  <a16:creationId xmlns:a16="http://schemas.microsoft.com/office/drawing/2014/main" id="{ECD2FD7E-A49F-F246-A25D-8A696911A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" y="9686"/>
              <a:ext cx="113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dirty="0">
                  <a:latin typeface="Times New Roman" panose="02020603050405020304" pitchFamily="18" charset="0"/>
                </a:rPr>
                <a:t>z[n]:F</a:t>
              </a:r>
              <a:r>
                <a:rPr lang="en-GB" altLang="en-US" sz="1200" baseline="-25000" dirty="0">
                  <a:latin typeface="Times New Roman" panose="02020603050405020304" pitchFamily="18" charset="0"/>
                </a:rPr>
                <a:t>s</a:t>
              </a:r>
              <a:endParaRPr lang="en-GB" altLang="en-US" sz="1800" dirty="0"/>
            </a:p>
          </p:txBody>
        </p:sp>
        <p:sp>
          <p:nvSpPr>
            <p:cNvPr id="34" name="Line 49">
              <a:extLst>
                <a:ext uri="{FF2B5EF4-FFF2-40B4-BE49-F238E27FC236}">
                  <a16:creationId xmlns:a16="http://schemas.microsoft.com/office/drawing/2014/main" id="{59C47927-3EB4-0C4C-B1E8-187AE1798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6" y="973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 Box 50">
              <a:extLst>
                <a:ext uri="{FF2B5EF4-FFF2-40B4-BE49-F238E27FC236}">
                  <a16:creationId xmlns:a16="http://schemas.microsoft.com/office/drawing/2014/main" id="{E10540FF-E194-9841-9ADB-74C1488A0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" y="9846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M:1</a:t>
              </a:r>
              <a:endParaRPr lang="en-GB" altLang="en-US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7610F9-84E0-A54A-ADD5-D88D888ED667}"/>
              </a:ext>
            </a:extLst>
          </p:cNvPr>
          <p:cNvGrpSpPr/>
          <p:nvPr/>
        </p:nvGrpSpPr>
        <p:grpSpPr>
          <a:xfrm>
            <a:off x="3175255" y="4415628"/>
            <a:ext cx="6328328" cy="1056391"/>
            <a:chOff x="3175255" y="4415628"/>
            <a:chExt cx="6328328" cy="1056391"/>
          </a:xfrm>
        </p:grpSpPr>
        <p:sp>
          <p:nvSpPr>
            <p:cNvPr id="7" name="Line 53">
              <a:extLst>
                <a:ext uri="{FF2B5EF4-FFF2-40B4-BE49-F238E27FC236}">
                  <a16:creationId xmlns:a16="http://schemas.microsoft.com/office/drawing/2014/main" id="{E5468762-6F72-1E49-9192-F29FA69C5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340" y="4908483"/>
              <a:ext cx="586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54">
              <a:extLst>
                <a:ext uri="{FF2B5EF4-FFF2-40B4-BE49-F238E27FC236}">
                  <a16:creationId xmlns:a16="http://schemas.microsoft.com/office/drawing/2014/main" id="{D98DB4CD-9BEC-4141-A137-10CBB9BEF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882" y="4907528"/>
              <a:ext cx="586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55">
              <a:extLst>
                <a:ext uri="{FF2B5EF4-FFF2-40B4-BE49-F238E27FC236}">
                  <a16:creationId xmlns:a16="http://schemas.microsoft.com/office/drawing/2014/main" id="{BEB4D362-5314-DC47-9487-4A8C1B4EC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0990" y="4522604"/>
              <a:ext cx="2031838" cy="825246"/>
              <a:chOff x="2562" y="3457"/>
              <a:chExt cx="1872" cy="864"/>
            </a:xfrm>
          </p:grpSpPr>
          <p:sp>
            <p:nvSpPr>
              <p:cNvPr id="23" name="Rectangle 56">
                <a:extLst>
                  <a:ext uri="{FF2B5EF4-FFF2-40B4-BE49-F238E27FC236}">
                    <a16:creationId xmlns:a16="http://schemas.microsoft.com/office/drawing/2014/main" id="{CE94F772-585D-624C-90EF-316D8557C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457"/>
                <a:ext cx="1584" cy="8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" name="Text Box 57">
                <a:extLst>
                  <a:ext uri="{FF2B5EF4-FFF2-40B4-BE49-F238E27FC236}">
                    <a16:creationId xmlns:a16="http://schemas.microsoft.com/office/drawing/2014/main" id="{AC94FDBC-7BBB-9E48-98CD-A64C0DAF6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3601"/>
                <a:ext cx="1872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58">
                  <a:extLst>
                    <a:ext uri="{FF2B5EF4-FFF2-40B4-BE49-F238E27FC236}">
                      <a16:creationId xmlns:a16="http://schemas.microsoft.com/office/drawing/2014/main" id="{393D4474-5D4D-8B4C-ACDE-9E8A820D91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20063" y="4522604"/>
                  <a:ext cx="1523878" cy="825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000" dirty="0">
                      <a:latin typeface="Times New Roman" panose="02020603050405020304" pitchFamily="18" charset="0"/>
                    </a:rPr>
                    <a:t>LPF, Gain L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altLang="en-US" sz="12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en-US" sz="120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altLang="en-US" sz="12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alt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altLang="en-US" sz="1200" dirty="0">
                      <a:latin typeface="Times New Roman" panose="02020603050405020304" pitchFamily="18" charset="0"/>
                    </a:rPr>
                    <a:t>=min{</a:t>
                  </a:r>
                  <a:r>
                    <a:rPr lang="en-GB" altLang="en-US" sz="1200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</a:t>
                  </a:r>
                  <a:r>
                    <a:rPr lang="en-GB" altLang="en-US" sz="1200" dirty="0">
                      <a:latin typeface="Times New Roman" panose="02020603050405020304" pitchFamily="18" charset="0"/>
                    </a:rPr>
                    <a:t>/L, </a:t>
                  </a:r>
                  <a:r>
                    <a:rPr lang="en-GB" altLang="en-US" sz="1200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</a:t>
                  </a:r>
                  <a:r>
                    <a:rPr lang="en-GB" altLang="en-US" sz="1200" dirty="0">
                      <a:latin typeface="Times New Roman" panose="02020603050405020304" pitchFamily="18" charset="0"/>
                    </a:rPr>
                    <a:t>/M}</a:t>
                  </a:r>
                  <a:endParaRPr lang="en-GB" altLang="en-US" sz="1800" dirty="0"/>
                </a:p>
              </p:txBody>
            </p:sp>
          </mc:Choice>
          <mc:Fallback xmlns="">
            <p:sp>
              <p:nvSpPr>
                <p:cNvPr id="10" name="Text Box 58">
                  <a:extLst>
                    <a:ext uri="{FF2B5EF4-FFF2-40B4-BE49-F238E27FC236}">
                      <a16:creationId xmlns:a16="http://schemas.microsoft.com/office/drawing/2014/main" id="{393D4474-5D4D-8B4C-ACDE-9E8A820D9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0063" y="4522604"/>
                  <a:ext cx="1523878" cy="8252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 Box 59">
              <a:extLst>
                <a:ext uri="{FF2B5EF4-FFF2-40B4-BE49-F238E27FC236}">
                  <a16:creationId xmlns:a16="http://schemas.microsoft.com/office/drawing/2014/main" id="{BC0EBC70-93A9-5B49-BB1B-AA9D9D4BF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255" y="4578002"/>
              <a:ext cx="705771" cy="41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dirty="0">
                  <a:latin typeface="Times New Roman" panose="02020603050405020304" pitchFamily="18" charset="0"/>
                </a:rPr>
                <a:t>y[n]:F</a:t>
              </a:r>
              <a:r>
                <a:rPr lang="en-GB" altLang="en-US" sz="1200" baseline="-25000" dirty="0">
                  <a:latin typeface="Times New Roman" panose="02020603050405020304" pitchFamily="18" charset="0"/>
                </a:rPr>
                <a:t>s</a:t>
              </a:r>
              <a:endParaRPr lang="en-GB" altLang="en-US" sz="1800" dirty="0"/>
            </a:p>
          </p:txBody>
        </p:sp>
        <p:sp>
          <p:nvSpPr>
            <p:cNvPr id="12" name="Text Box 60">
              <a:extLst>
                <a:ext uri="{FF2B5EF4-FFF2-40B4-BE49-F238E27FC236}">
                  <a16:creationId xmlns:a16="http://schemas.microsoft.com/office/drawing/2014/main" id="{4E0542FF-AF51-7B4D-9EBA-8233B512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454" y="4595195"/>
              <a:ext cx="920677" cy="55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dirty="0">
                  <a:latin typeface="Times New Roman" panose="02020603050405020304" pitchFamily="18" charset="0"/>
                </a:rPr>
                <a:t>w[n]:LF</a:t>
              </a:r>
              <a:r>
                <a:rPr lang="en-GB" altLang="en-US" sz="1200" baseline="-25000" dirty="0">
                  <a:latin typeface="Times New Roman" panose="02020603050405020304" pitchFamily="18" charset="0"/>
                </a:rPr>
                <a:t>s</a:t>
              </a:r>
              <a:endParaRPr lang="en-GB" altLang="en-US" sz="1800" dirty="0"/>
            </a:p>
          </p:txBody>
        </p:sp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30B97853-774E-644D-B699-31FE047C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447" y="4522604"/>
              <a:ext cx="1289436" cy="82524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Line 62">
              <a:extLst>
                <a:ext uri="{FF2B5EF4-FFF2-40B4-BE49-F238E27FC236}">
                  <a16:creationId xmlns:a16="http://schemas.microsoft.com/office/drawing/2014/main" id="{5B49D66D-B1D2-0641-944F-A5CE3B2B0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278" y="4711723"/>
              <a:ext cx="0" cy="4126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63">
              <a:extLst>
                <a:ext uri="{FF2B5EF4-FFF2-40B4-BE49-F238E27FC236}">
                  <a16:creationId xmlns:a16="http://schemas.microsoft.com/office/drawing/2014/main" id="{067B9F4B-E4E2-A64A-99A7-05DAC8468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343" y="4784314"/>
              <a:ext cx="703328" cy="687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1:L</a:t>
              </a:r>
              <a:endParaRPr lang="en-GB" altLang="en-US" sz="1800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B6D4A23-84A0-FF49-8C51-42DBCAF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881" y="4441417"/>
              <a:ext cx="820550" cy="82524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Line 65">
              <a:extLst>
                <a:ext uri="{FF2B5EF4-FFF2-40B4-BE49-F238E27FC236}">
                  <a16:creationId xmlns:a16="http://schemas.microsoft.com/office/drawing/2014/main" id="{74E2C7C0-FD53-CD41-976F-E3E7B1C6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9542" y="4832071"/>
              <a:ext cx="586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66">
              <a:extLst>
                <a:ext uri="{FF2B5EF4-FFF2-40B4-BE49-F238E27FC236}">
                  <a16:creationId xmlns:a16="http://schemas.microsoft.com/office/drawing/2014/main" id="{B60F505E-7860-D84C-AE27-F47FCAF9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2241" y="4833026"/>
              <a:ext cx="586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67">
              <a:extLst>
                <a:ext uri="{FF2B5EF4-FFF2-40B4-BE49-F238E27FC236}">
                  <a16:creationId xmlns:a16="http://schemas.microsoft.com/office/drawing/2014/main" id="{E211AF1A-C919-C848-AB20-CFC3AAB9C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0819" y="4415628"/>
              <a:ext cx="920677" cy="55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dirty="0">
                  <a:latin typeface="Times New Roman" panose="02020603050405020304" pitchFamily="18" charset="0"/>
                </a:rPr>
                <a:t>z[n]:F</a:t>
              </a:r>
              <a:r>
                <a:rPr lang="en-GB" altLang="en-US" sz="1200" baseline="-25000" dirty="0">
                  <a:latin typeface="Times New Roman" panose="02020603050405020304" pitchFamily="18" charset="0"/>
                </a:rPr>
                <a:t>s</a:t>
              </a:r>
              <a:endParaRPr lang="en-GB" altLang="en-US" sz="1800" dirty="0"/>
            </a:p>
          </p:txBody>
        </p:sp>
        <p:sp>
          <p:nvSpPr>
            <p:cNvPr id="20" name="Line 68">
              <a:extLst>
                <a:ext uri="{FF2B5EF4-FFF2-40B4-BE49-F238E27FC236}">
                  <a16:creationId xmlns:a16="http://schemas.microsoft.com/office/drawing/2014/main" id="{0141CD5E-FF50-A84A-816E-2409BDE17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6178" y="4602836"/>
              <a:ext cx="0" cy="4126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 Box 69">
              <a:extLst>
                <a:ext uri="{FF2B5EF4-FFF2-40B4-BE49-F238E27FC236}">
                  <a16:creationId xmlns:a16="http://schemas.microsoft.com/office/drawing/2014/main" id="{4881D4C6-0C8F-6B44-A8B8-AE5DEE3C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070" y="4711723"/>
              <a:ext cx="586107" cy="687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M:1</a:t>
              </a:r>
              <a:endParaRPr lang="en-GB" altLang="en-US" sz="1800"/>
            </a:p>
          </p:txBody>
        </p:sp>
        <p:sp>
          <p:nvSpPr>
            <p:cNvPr id="22" name="Text Box 70">
              <a:extLst>
                <a:ext uri="{FF2B5EF4-FFF2-40B4-BE49-F238E27FC236}">
                  <a16:creationId xmlns:a16="http://schemas.microsoft.com/office/drawing/2014/main" id="{42E3E7C8-E484-8D45-A2A4-7EE02D05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7476" y="4533111"/>
              <a:ext cx="586107" cy="55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dirty="0">
                  <a:latin typeface="Times New Roman" panose="02020603050405020304" pitchFamily="18" charset="0"/>
                </a:rPr>
                <a:t>y</a:t>
              </a:r>
              <a:r>
                <a:rPr lang="en-GB" altLang="en-US" sz="1200" baseline="-25000" dirty="0">
                  <a:latin typeface="Times New Roman" panose="02020603050405020304" pitchFamily="18" charset="0"/>
                </a:rPr>
                <a:t>d</a:t>
              </a:r>
              <a:r>
                <a:rPr lang="en-GB" altLang="en-US" sz="1200" dirty="0">
                  <a:latin typeface="Times New Roman" panose="02020603050405020304" pitchFamily="18" charset="0"/>
                </a:rPr>
                <a:t>[n]</a:t>
              </a:r>
              <a:endParaRPr lang="en-GB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4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FDD18A93-8E8C-804F-8B3F-4608A93ABF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46187" y="1166018"/>
                <a:ext cx="10541260" cy="45259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A discrete signal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 has a sampling frequency 8kHz  while a second signal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 has a sampling frequency 10kHz.   </a:t>
                </a:r>
              </a:p>
              <a:p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A digital filter is to be used to </a:t>
                </a:r>
                <a:r>
                  <a:rPr lang="en-GB" altLang="en-US" u="sng" dirty="0">
                    <a:solidFill>
                      <a:schemeClr val="bg1">
                        <a:lumMod val="10000"/>
                      </a:schemeClr>
                    </a:solidFill>
                  </a:rPr>
                  <a:t>filter the sum of these two discrete</a:t>
                </a:r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 signals. </a:t>
                </a:r>
              </a:p>
              <a:p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The digital filter with impulse response has been designed with a sampling frequency of 64kHz.  </a:t>
                </a:r>
              </a:p>
              <a:p>
                <a:r>
                  <a:rPr lang="en-GB" altLang="en-US" dirty="0">
                    <a:solidFill>
                      <a:schemeClr val="bg1">
                        <a:lumMod val="10000"/>
                      </a:schemeClr>
                    </a:solidFill>
                  </a:rPr>
                  <a:t>Construct an appropriate DSP system for this </a:t>
                </a:r>
                <a:r>
                  <a:rPr lang="en-GB" altLang="en-US" dirty="0">
                    <a:solidFill>
                      <a:srgbClr val="0070C0"/>
                    </a:solidFill>
                  </a:rPr>
                  <a:t>problem (there is not a unique answer to this).</a:t>
                </a: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FDD18A93-8E8C-804F-8B3F-4608A93A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7" y="1166018"/>
                <a:ext cx="10541260" cy="4525963"/>
              </a:xfrm>
              <a:prstGeom prst="rect">
                <a:avLst/>
              </a:prstGeom>
              <a:blipFill>
                <a:blip r:embed="rId2"/>
                <a:stretch>
                  <a:fillRect l="-1082" t="-559" r="-481" b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2D Decimation  &amp; Interpolation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DBCF68-D865-144D-9691-807953CD57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0611" y="1400695"/>
                <a:ext cx="10033462" cy="496685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GB" dirty="0"/>
                  <a:t>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2D signal can be </a:t>
                </a:r>
                <a:r>
                  <a:rPr lang="en-GB" dirty="0" err="1"/>
                  <a:t>downsampled</a:t>
                </a:r>
                <a:r>
                  <a:rPr lang="en-GB" dirty="0"/>
                  <a:t> by a factor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i="1" dirty="0" err="1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GB" dirty="0"/>
                  <a:t> to form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by </a:t>
                </a:r>
              </a:p>
              <a:p>
                <a:pPr>
                  <a:buFontTx/>
                  <a:buNone/>
                  <a:defRPr/>
                </a:pPr>
                <a:endParaRPr lang="en-GB" dirty="0"/>
              </a:p>
              <a:p>
                <a:pPr marL="571500" indent="-571500">
                  <a:buFontTx/>
                  <a:buAutoNum type="romanLcParenBoth"/>
                  <a:defRPr/>
                </a:pPr>
                <a:r>
                  <a:rPr lang="en-GB" dirty="0" err="1"/>
                  <a:t>downsampling</a:t>
                </a:r>
                <a:r>
                  <a:rPr lang="en-GB" dirty="0"/>
                  <a:t> each column by a factor M to produce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/>
                  <a:t>2D signal I</a:t>
                </a:r>
                <a:r>
                  <a:rPr lang="en-GB" baseline="-25000" dirty="0"/>
                  <a:t>d</a:t>
                </a:r>
                <a:r>
                  <a:rPr lang="en-GB" dirty="0"/>
                  <a:t> </a:t>
                </a:r>
              </a:p>
              <a:p>
                <a:pPr marL="571500" indent="-571500">
                  <a:buFontTx/>
                  <a:buAutoNum type="romanLcParenBoth"/>
                  <a:defRPr/>
                </a:pPr>
                <a:endParaRPr lang="en-GB" dirty="0"/>
              </a:p>
              <a:p>
                <a:pPr>
                  <a:buFontTx/>
                  <a:buNone/>
                  <a:defRPr/>
                </a:pPr>
                <a:r>
                  <a:rPr lang="en-GB" dirty="0"/>
                  <a:t>(ii) </a:t>
                </a:r>
                <a:r>
                  <a:rPr lang="en-GB" dirty="0" err="1"/>
                  <a:t>downsample</a:t>
                </a:r>
                <a:r>
                  <a:rPr lang="en-GB" dirty="0"/>
                  <a:t> each row of I</a:t>
                </a:r>
                <a:r>
                  <a:rPr lang="en-GB" baseline="-25000" dirty="0"/>
                  <a:t>d</a:t>
                </a:r>
                <a:r>
                  <a:rPr lang="en-GB" dirty="0"/>
                  <a:t> by a factor P.  </a:t>
                </a:r>
              </a:p>
              <a:p>
                <a:pPr>
                  <a:buFontTx/>
                  <a:buNone/>
                  <a:defRPr/>
                </a:pPr>
                <a:r>
                  <a:rPr lang="en-GB" dirty="0"/>
                  <a:t>You can assume that N is divisible by M and P.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DBCF68-D865-144D-9691-807953CD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1" y="1400695"/>
                <a:ext cx="10033462" cy="4966854"/>
              </a:xfrm>
              <a:prstGeom prst="rect">
                <a:avLst/>
              </a:prstGeom>
              <a:blipFill>
                <a:blip r:embed="rId2"/>
                <a:stretch>
                  <a:fillRect l="-1264" t="-510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2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5793711-F137-114D-A46A-ADA37C94C4A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1228" y="1284316"/>
                <a:ext cx="10183091" cy="45259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r>
                  <a:rPr lang="en-GB" altLang="en-US" dirty="0"/>
                  <a:t>Design a 2D </a:t>
                </a:r>
                <a:r>
                  <a:rPr lang="en-GB" altLang="en-US" dirty="0" err="1"/>
                  <a:t>downsampling</a:t>
                </a:r>
                <a:r>
                  <a:rPr lang="en-GB" altLang="en-US" dirty="0"/>
                  <a:t> system that will </a:t>
                </a:r>
                <a:r>
                  <a:rPr lang="en-GB" altLang="en-US" dirty="0" err="1"/>
                  <a:t>downsample</a:t>
                </a:r>
                <a:r>
                  <a:rPr lang="en-GB" altLang="en-US" dirty="0"/>
                  <a:t> a 2D signal </a:t>
                </a:r>
                <a:r>
                  <a:rPr lang="en-GB" altLang="en-US" dirty="0" err="1"/>
                  <a:t>I</a:t>
                </a:r>
                <a:r>
                  <a:rPr lang="en-GB" altLang="en-US" baseline="-25000" dirty="0" err="1"/>
                  <a:t>m</a:t>
                </a:r>
                <a:r>
                  <a:rPr lang="en-GB" altLang="en-US" dirty="0"/>
                  <a:t> given below by a factor of 2x2. A Low Pass filter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]=[0.25 0.5 0.25] </m:t>
                    </m:r>
                  </m:oMath>
                </a14:m>
                <a:r>
                  <a:rPr lang="en-GB" altLang="en-US" dirty="0"/>
                  <a:t>is to be used as the anti aliasing filter in the 2D </a:t>
                </a:r>
                <a:r>
                  <a:rPr lang="en-GB" altLang="en-US" dirty="0" err="1"/>
                  <a:t>downsampling</a:t>
                </a:r>
                <a:r>
                  <a:rPr lang="en-GB" altLang="en-US" dirty="0"/>
                  <a:t> system. </a:t>
                </a:r>
              </a:p>
              <a:p>
                <a:pPr>
                  <a:buFontTx/>
                  <a:buNone/>
                </a:pPr>
                <a:r>
                  <a:rPr lang="en-GB" altLang="en-US" dirty="0"/>
                  <a:t>          1    2    3   4</a:t>
                </a:r>
              </a:p>
              <a:p>
                <a:pPr>
                  <a:buFontTx/>
                  <a:buNone/>
                </a:pPr>
                <a:r>
                  <a:rPr lang="en-GB" altLang="en-US" dirty="0" err="1"/>
                  <a:t>I</a:t>
                </a:r>
                <a:r>
                  <a:rPr lang="en-GB" altLang="en-US" baseline="-25000" dirty="0" err="1"/>
                  <a:t>m</a:t>
                </a:r>
                <a:r>
                  <a:rPr lang="en-GB" altLang="en-US" dirty="0"/>
                  <a:t> =    5    6    7   8  </a:t>
                </a:r>
              </a:p>
              <a:p>
                <a:pPr>
                  <a:buFontTx/>
                  <a:buNone/>
                </a:pPr>
                <a:r>
                  <a:rPr lang="en-GB" altLang="en-US" dirty="0"/>
                  <a:t>          9    10  11 12</a:t>
                </a:r>
              </a:p>
              <a:p>
                <a:pPr>
                  <a:buFontTx/>
                  <a:buNone/>
                </a:pPr>
                <a:r>
                  <a:rPr lang="en-GB" altLang="en-US" dirty="0"/>
                  <a:t>         13  14  15  16</a:t>
                </a:r>
              </a:p>
              <a:p>
                <a:pPr>
                  <a:buFontTx/>
                  <a:buNone/>
                </a:pPr>
                <a:r>
                  <a:rPr lang="en-GB" alt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5793711-F137-114D-A46A-ADA37C94C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28" y="1284316"/>
                <a:ext cx="10183091" cy="4525963"/>
              </a:xfrm>
              <a:prstGeom prst="rect">
                <a:avLst/>
              </a:prstGeom>
              <a:blipFill>
                <a:blip r:embed="rId2"/>
                <a:stretch>
                  <a:fillRect l="-1372" t="-840" r="-249" b="-6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ket 2">
            <a:extLst>
              <a:ext uri="{FF2B5EF4-FFF2-40B4-BE49-F238E27FC236}">
                <a16:creationId xmlns:a16="http://schemas.microsoft.com/office/drawing/2014/main" id="{D9900169-AC5E-3F4C-B2A4-C5AE6824EAA2}"/>
              </a:ext>
            </a:extLst>
          </p:cNvPr>
          <p:cNvSpPr/>
          <p:nvPr/>
        </p:nvSpPr>
        <p:spPr>
          <a:xfrm>
            <a:off x="2295697" y="3547297"/>
            <a:ext cx="196735" cy="2510444"/>
          </a:xfrm>
          <a:prstGeom prst="lef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DFF13572-7B07-244F-9D22-D034A19E2FD4}"/>
              </a:ext>
            </a:extLst>
          </p:cNvPr>
          <p:cNvSpPr/>
          <p:nvPr/>
        </p:nvSpPr>
        <p:spPr>
          <a:xfrm flipH="1">
            <a:off x="4574771" y="3547297"/>
            <a:ext cx="196735" cy="2510444"/>
          </a:xfrm>
          <a:prstGeom prst="lef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Decimation &amp; Interpolation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DF9187-512E-DB4D-A4BE-6124B822FF26}"/>
              </a:ext>
            </a:extLst>
          </p:cNvPr>
          <p:cNvSpPr txBox="1"/>
          <p:nvPr/>
        </p:nvSpPr>
        <p:spPr>
          <a:xfrm>
            <a:off x="1154747" y="1593671"/>
            <a:ext cx="106410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Interpolation increases the sampling frequency;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Decimation Decreases the sampling frequency;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are important tools when dealing with multi-rate systems (i.e. system working at different sampling frequencies).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 if you have some prior knowledge about the bandwidth of your signal then you can use decimation to reduce the processing/memory requirements.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B103F-082F-BA41-967E-9E63C247208F}"/>
              </a:ext>
            </a:extLst>
          </p:cNvPr>
          <p:cNvSpPr txBox="1"/>
          <p:nvPr/>
        </p:nvSpPr>
        <p:spPr>
          <a:xfrm>
            <a:off x="563880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Decimation by a factor M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DCE0705-E56F-4144-A9FB-18F3DACD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915" y="1894375"/>
            <a:ext cx="1310878" cy="97202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A454F212-3528-E34B-B046-6B2407AF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63" y="2056380"/>
            <a:ext cx="873919" cy="4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</a:rPr>
              <a:t>M:1</a:t>
            </a:r>
            <a:endParaRPr lang="en-GB" altLang="en-US" sz="1800" dirty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BC77F1A5-1561-DF43-88B7-E49B2827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793" y="2326387"/>
            <a:ext cx="72826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2E3F9FD5-A7E2-9341-9CCF-CFD0EB566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6079" y="2056380"/>
            <a:ext cx="0" cy="486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E3CF013-273D-034D-A494-7D9E7AA7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964" y="1930376"/>
            <a:ext cx="1019572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</a:rPr>
              <a:t>y[n]: Fs</a:t>
            </a:r>
            <a:endParaRPr lang="en-GB" altLang="en-US" sz="1800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88C4DE3-2C73-1C49-A72D-7ADB57210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130" y="2303887"/>
            <a:ext cx="582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E89BED11-DF5F-934B-A623-A587234EB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446" y="1732371"/>
                <a:ext cx="1602184" cy="48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Times New Roman" panose="02020603050405020304" pitchFamily="18" charset="0"/>
                  </a:rPr>
                  <a:t>y</a:t>
                </a:r>
                <a:r>
                  <a:rPr lang="en-GB" altLang="en-US" sz="1800" baseline="-25000" dirty="0">
                    <a:latin typeface="Times New Roman" panose="02020603050405020304" pitchFamily="18" charset="0"/>
                  </a:rPr>
                  <a:t>d</a:t>
                </a:r>
                <a:r>
                  <a:rPr lang="en-GB" altLang="en-US" sz="1800" dirty="0">
                    <a:latin typeface="Times New Roman" panose="02020603050405020304" pitchFamily="18" charset="0"/>
                  </a:rPr>
                  <a:t>[n]: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1800" i="1" dirty="0" smtClean="0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GB" altLang="en-US" sz="1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altLang="en-US" sz="1800" dirty="0"/>
              </a:p>
            </p:txBody>
          </p:sp>
        </mc:Choice>
        <mc:Fallback xmlns=""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E89BED11-DF5F-934B-A623-A587234E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1446" y="1732371"/>
                <a:ext cx="1602184" cy="486013"/>
              </a:xfrm>
              <a:prstGeom prst="rect">
                <a:avLst/>
              </a:prstGeom>
              <a:blipFill>
                <a:blip r:embed="rId2"/>
                <a:stretch>
                  <a:fillRect l="-3150" b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">
                <a:extLst>
                  <a:ext uri="{FF2B5EF4-FFF2-40B4-BE49-F238E27FC236}">
                    <a16:creationId xmlns:a16="http://schemas.microsoft.com/office/drawing/2014/main" id="{DF6073BB-DC86-E94D-AB4A-9BD2009B7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538" y="2326387"/>
                <a:ext cx="3994738" cy="7611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GB" altLang="en-US" sz="1800" dirty="0">
                    <a:solidFill>
                      <a:srgbClr val="FF0000"/>
                    </a:solidFill>
                  </a:rPr>
                  <a:t>of y</a:t>
                </a:r>
                <a:r>
                  <a:rPr lang="en-GB" altLang="en-US" sz="1800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GB" altLang="en-US" sz="1800" dirty="0">
                    <a:solidFill>
                      <a:srgbClr val="FF0000"/>
                    </a:solidFill>
                  </a:rPr>
                  <a:t>[n] is 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GB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1800" dirty="0">
                    <a:solidFill>
                      <a:srgbClr val="FF0000"/>
                    </a:solidFill>
                  </a:rPr>
                  <a:t>so need to LPF </a:t>
                </a:r>
                <a14:m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altLang="en-US" sz="1800" dirty="0">
                    <a:solidFill>
                      <a:srgbClr val="FF0000"/>
                    </a:solidFill>
                  </a:rPr>
                  <a:t> to minimise Aliasing.</a:t>
                </a:r>
                <a:endParaRPr lang="en-GB" altLang="en-US" sz="1800" dirty="0"/>
              </a:p>
            </p:txBody>
          </p:sp>
        </mc:Choice>
        <mc:Fallback xmlns="">
          <p:sp>
            <p:nvSpPr>
              <p:cNvPr id="31" name="TextBox 2">
                <a:extLst>
                  <a:ext uri="{FF2B5EF4-FFF2-40B4-BE49-F238E27FC236}">
                    <a16:creationId xmlns:a16="http://schemas.microsoft.com/office/drawing/2014/main" id="{DF6073BB-DC86-E94D-AB4A-9BD2009B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2538" y="2326387"/>
                <a:ext cx="3994738" cy="761170"/>
              </a:xfrm>
              <a:prstGeom prst="rect">
                <a:avLst/>
              </a:prstGeom>
              <a:blipFill>
                <a:blip r:embed="rId5"/>
                <a:stretch>
                  <a:fillRect l="-1266" b="-11290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3BFFD08-AFAE-CA43-9BFA-60CC5B4B7B7D}"/>
              </a:ext>
            </a:extLst>
          </p:cNvPr>
          <p:cNvGrpSpPr/>
          <p:nvPr/>
        </p:nvGrpSpPr>
        <p:grpSpPr>
          <a:xfrm>
            <a:off x="2955486" y="3910993"/>
            <a:ext cx="8151518" cy="1385316"/>
            <a:chOff x="2955486" y="3910993"/>
            <a:chExt cx="8151518" cy="1385316"/>
          </a:xfrm>
        </p:grpSpPr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BDA70DFA-ECBA-904C-9A9F-DBA492801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486" y="3910993"/>
              <a:ext cx="8151518" cy="1150906"/>
              <a:chOff x="2121" y="6258"/>
              <a:chExt cx="8059" cy="1023"/>
            </a:xfrm>
          </p:grpSpPr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id="{3A56DCD9-D9B6-0040-B0FD-CE9B7E9B6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1" y="6304"/>
                <a:ext cx="867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Times New Roman" panose="02020603050405020304" pitchFamily="18" charset="0"/>
                  </a:rPr>
                  <a:t>y[n]:F</a:t>
                </a:r>
                <a:r>
                  <a:rPr lang="en-GB" altLang="en-US" sz="1800" baseline="-25000" dirty="0">
                    <a:latin typeface="Times New Roman" panose="02020603050405020304" pitchFamily="18" charset="0"/>
                  </a:rPr>
                  <a:t>s</a:t>
                </a:r>
                <a:endParaRPr lang="en-GB" altLang="en-US" sz="1800" dirty="0"/>
              </a:p>
            </p:txBody>
          </p:sp>
          <p:sp>
            <p:nvSpPr>
              <p:cNvPr id="27" name="Text Box 21">
                <a:extLst>
                  <a:ext uri="{FF2B5EF4-FFF2-40B4-BE49-F238E27FC236}">
                    <a16:creationId xmlns:a16="http://schemas.microsoft.com/office/drawing/2014/main" id="{294456EB-7545-324A-9032-5EE4ED9B99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" y="6354"/>
                <a:ext cx="113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Times New Roman" panose="02020603050405020304" pitchFamily="18" charset="0"/>
                  </a:rPr>
                  <a:t>w[n]:F</a:t>
                </a:r>
                <a:r>
                  <a:rPr lang="en-GB" altLang="en-US" sz="1800" baseline="-25000" dirty="0">
                    <a:latin typeface="Times New Roman" panose="02020603050405020304" pitchFamily="18" charset="0"/>
                  </a:rPr>
                  <a:t>s</a:t>
                </a:r>
                <a:endParaRPr lang="en-GB" altLang="en-US" sz="1800" dirty="0"/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07071518-354B-5549-8B04-189779DEB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6274"/>
                <a:ext cx="1584" cy="8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61D40962-76BD-9949-9D33-8BD3FC761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" y="6258"/>
                <a:ext cx="1584" cy="8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5826BD1E-EA64-B548-8C02-9FA4A2F6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6658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739C16CA-EFDC-6D40-9EAB-722378051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57"/>
                <a:ext cx="88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EC45CA7B-E4B6-5943-B058-24C7E951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2" y="6673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F4CB612C-429E-5444-A68D-85B9DCE66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6418"/>
                <a:ext cx="1872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19">
                    <a:extLst>
                      <a:ext uri="{FF2B5EF4-FFF2-40B4-BE49-F238E27FC236}">
                        <a16:creationId xmlns:a16="http://schemas.microsoft.com/office/drawing/2014/main" id="{FCC15084-7E44-1141-877A-29681035CA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6417"/>
                    <a:ext cx="1920" cy="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LPF , Gain 1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altLang="en-US" sz="180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a14:m>
                    <a:r>
                      <a:rPr lang="en-GB" altLang="en-US" sz="1800" baseline="-25000" dirty="0" err="1">
                        <a:latin typeface="Times New Roman" panose="02020603050405020304" pitchFamily="18" charset="0"/>
                      </a:rPr>
                      <a:t>c</a:t>
                    </a: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=</a:t>
                    </a:r>
                    <a:r>
                      <a:rPr lang="en-GB" altLang="en-US" sz="1800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</a:t>
                    </a: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/M</a:t>
                    </a:r>
                    <a:endParaRPr lang="en-GB" altLang="en-US" sz="1800" dirty="0"/>
                  </a:p>
                </p:txBody>
              </p:sp>
            </mc:Choice>
            <mc:Fallback xmlns="">
              <p:sp>
                <p:nvSpPr>
                  <p:cNvPr id="25" name="Text Box 19">
                    <a:extLst>
                      <a:ext uri="{FF2B5EF4-FFF2-40B4-BE49-F238E27FC236}">
                        <a16:creationId xmlns:a16="http://schemas.microsoft.com/office/drawing/2014/main" id="{FCC15084-7E44-1141-877A-29681035CA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6417"/>
                    <a:ext cx="1920" cy="8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7" t="-256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8329D851-9E18-044B-8AB4-4F54318F5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6489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" name="Text Box 23">
                <a:extLst>
                  <a:ext uri="{FF2B5EF4-FFF2-40B4-BE49-F238E27FC236}">
                    <a16:creationId xmlns:a16="http://schemas.microsoft.com/office/drawing/2014/main" id="{7EA40FB2-2A95-344A-AF49-F45C478A6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6" y="6531"/>
                <a:ext cx="603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Times New Roman" panose="02020603050405020304" pitchFamily="18" charset="0"/>
                  </a:rPr>
                  <a:t>M:1</a:t>
                </a:r>
                <a:endParaRPr lang="en-GB" altLang="en-US" sz="1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 Box 24">
                    <a:extLst>
                      <a:ext uri="{FF2B5EF4-FFF2-40B4-BE49-F238E27FC236}">
                        <a16:creationId xmlns:a16="http://schemas.microsoft.com/office/drawing/2014/main" id="{99EF0AC1-C9EE-7642-BA79-8BEDB585A1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10" y="6304"/>
                    <a:ext cx="2370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y</a:t>
                    </a:r>
                    <a:r>
                      <a:rPr lang="en-GB" altLang="en-US" sz="1800" baseline="-25000" dirty="0">
                        <a:latin typeface="Times New Roman" panose="02020603050405020304" pitchFamily="18" charset="0"/>
                      </a:rPr>
                      <a:t>d</a:t>
                    </a: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[n]: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GB" altLang="en-US" sz="1800" i="1" baseline="-25000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altLang="en-US" sz="18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a14:m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 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 dirty="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Fmax  = </a:t>
                    </a:r>
                    <a14:m>
                      <m:oMath xmlns:m="http://schemas.openxmlformats.org/officeDocument/2006/math">
                        <m:r>
                          <a:rPr lang="en-GB" altLang="en-US" sz="180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  <m:t>𝐹𝑠</m:t>
                            </m:r>
                          </m:num>
                          <m:den>
                            <m: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altLang="en-US" sz="1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a14:m>
                    <a:endParaRPr lang="en-GB" altLang="en-US" sz="1800" dirty="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Ω</a:t>
                    </a:r>
                    <a:r>
                      <a:rPr lang="en-GB" altLang="en-US" sz="1800" baseline="-25000" dirty="0">
                        <a:latin typeface="Times New Roman" panose="02020603050405020304" pitchFamily="18" charset="0"/>
                      </a:rPr>
                      <a:t>max</a:t>
                    </a:r>
                    <a:r>
                      <a:rPr lang="en-GB" altLang="en-US" sz="1800" dirty="0">
                        <a:latin typeface="Times New Roman" panose="02020603050405020304" pitchFamily="18" charset="0"/>
                      </a:rPr>
                      <a:t> = </a:t>
                    </a:r>
                    <a:r>
                      <a:rPr lang="el-GR" altLang="en-US" sz="1800" dirty="0">
                        <a:latin typeface="Times New Roman" panose="02020603050405020304" pitchFamily="18" charset="0"/>
                      </a:rPr>
                      <a:t>±π</a:t>
                    </a:r>
                    <a:endParaRPr lang="en-GB" altLang="en-US" sz="1800" dirty="0"/>
                  </a:p>
                </p:txBody>
              </p:sp>
            </mc:Choice>
            <mc:Fallback xmlns="">
              <p:sp>
                <p:nvSpPr>
                  <p:cNvPr id="30" name="Text Box 24">
                    <a:extLst>
                      <a:ext uri="{FF2B5EF4-FFF2-40B4-BE49-F238E27FC236}">
                        <a16:creationId xmlns:a16="http://schemas.microsoft.com/office/drawing/2014/main" id="{99EF0AC1-C9EE-7642-BA79-8BEDB585A1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10" y="6304"/>
                    <a:ext cx="2370" cy="5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05" b="-12641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44687F70-87E8-7C48-A9F9-57E27366E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286" y="4648609"/>
              <a:ext cx="189349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2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Times New Roman" panose="02020603050405020304" pitchFamily="18" charset="0"/>
                </a:rPr>
                <a:t>Fmax  = ±Fs/2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Times New Roman" panose="02020603050405020304" pitchFamily="18" charset="0"/>
                </a:rPr>
                <a:t>Ω</a:t>
              </a:r>
              <a:r>
                <a:rPr lang="en-GB" altLang="en-US" sz="1800" baseline="-25000" dirty="0">
                  <a:latin typeface="Times New Roman" panose="02020603050405020304" pitchFamily="18" charset="0"/>
                </a:rPr>
                <a:t>max</a:t>
              </a:r>
              <a:r>
                <a:rPr lang="en-GB" altLang="en-US" sz="1800" dirty="0">
                  <a:latin typeface="Times New Roman" panose="02020603050405020304" pitchFamily="18" charset="0"/>
                </a:rPr>
                <a:t> = </a:t>
              </a:r>
              <a:r>
                <a:rPr lang="el-GR" altLang="en-US" sz="1800" dirty="0">
                  <a:latin typeface="Times New Roman" panose="02020603050405020304" pitchFamily="18" charset="0"/>
                </a:rPr>
                <a:t>±π</a:t>
              </a:r>
              <a:endParaRPr lang="en-GB" altLang="en-US" sz="1800" dirty="0"/>
            </a:p>
          </p:txBody>
        </p:sp>
      </p:grpSp>
      <p:sp>
        <p:nvSpPr>
          <p:cNvPr id="33" name="Text Box 26">
            <a:extLst>
              <a:ext uri="{FF2B5EF4-FFF2-40B4-BE49-F238E27FC236}">
                <a16:creationId xmlns:a16="http://schemas.microsoft.com/office/drawing/2014/main" id="{6D0C1902-2B3E-8345-B485-ED0EC658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7" y="6349222"/>
            <a:ext cx="561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dirty="0" err="1">
                <a:solidFill>
                  <a:srgbClr val="C00000"/>
                </a:solidFill>
              </a:rPr>
              <a:t>Matlab</a:t>
            </a:r>
            <a:r>
              <a:rPr lang="en-GB" altLang="en-US" sz="1800" b="1" dirty="0">
                <a:solidFill>
                  <a:srgbClr val="C00000"/>
                </a:solidFill>
              </a:rPr>
              <a:t> functions :    ‘decimate’    and ‘resample’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54382-1FC0-364E-9759-284376B5319A}"/>
              </a:ext>
            </a:extLst>
          </p:cNvPr>
          <p:cNvSpPr txBox="1"/>
          <p:nvPr/>
        </p:nvSpPr>
        <p:spPr>
          <a:xfrm>
            <a:off x="1158240" y="292924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Acts as anti-aliasing filter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6C85F75-BB4A-6E4F-8721-B4116A65D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288" y="3305163"/>
            <a:ext cx="662072" cy="44663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03C72C-AAE9-F445-B6BB-CCFFFCADAC79}"/>
              </a:ext>
            </a:extLst>
          </p:cNvPr>
          <p:cNvSpPr txBox="1"/>
          <p:nvPr/>
        </p:nvSpPr>
        <p:spPr>
          <a:xfrm>
            <a:off x="2138922" y="986612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Takes every M samples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11E2C028-1D06-8A40-8E3B-778FA5BB5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970" y="1362532"/>
            <a:ext cx="662072" cy="44663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7169C-E130-474F-93EF-86732EDE377D}"/>
              </a:ext>
            </a:extLst>
          </p:cNvPr>
          <p:cNvSpPr txBox="1"/>
          <p:nvPr/>
        </p:nvSpPr>
        <p:spPr>
          <a:xfrm>
            <a:off x="1158240" y="5894263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 a decimation process requires 2 stages  - 1) LPF – 2) the actual decimation</a:t>
            </a:r>
          </a:p>
        </p:txBody>
      </p:sp>
    </p:spTree>
    <p:extLst>
      <p:ext uri="{BB962C8B-B14F-4D97-AF65-F5344CB8AC3E}">
        <p14:creationId xmlns:p14="http://schemas.microsoft.com/office/powerpoint/2010/main" val="11808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" grpId="0"/>
      <p:bldP spid="34" grpId="0" animBg="1"/>
      <p:bldP spid="35" grpId="0"/>
      <p:bldP spid="36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Decimation by a factor M in the Z-domain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6187" y="1532816"/>
                <a:ext cx="11179493" cy="79363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z-transform of a decimated sequence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altLang="en-US" sz="2200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  Consider the example </a:t>
                </a: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]= [ …7  3 </m:t>
                    </m:r>
                    <m:r>
                      <a:rPr lang="en-GB" altLang="en-US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alt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2 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  6  4  …]   </m:t>
                    </m:r>
                  </m:oMath>
                </a14:m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altLang="en-US" sz="2200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]= 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[2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 =  [ …7   </m:t>
                    </m:r>
                    <m:r>
                      <a:rPr lang="en-GB" altLang="en-US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9   4  …]</m:t>
                    </m:r>
                  </m:oMath>
                </a14:m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Taking the Z-transform produces</a:t>
                </a:r>
              </a:p>
              <a:p>
                <a:pPr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=…+7 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s-ES" altLang="en-US" sz="2200" i="1" baseline="3000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+ 3 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+ 5  + 2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+ 9 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s-ES" altLang="en-US" sz="2200" i="1" baseline="3000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+6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</m:sup>
                      </m:sSup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+ 4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+…</m:t>
                      </m:r>
                    </m:oMath>
                  </m:oMathPara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altLang="en-US" sz="22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 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+ 7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+ 5 + 9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r>
                        <a:rPr lang="en-GB" altLang="en-US" sz="22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s-ES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endParaRPr lang="en-GB" alt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alt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7" y="1532816"/>
                <a:ext cx="11179493" cy="7936304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Decimation by a factor M in the Z-domain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6187" y="1532816"/>
                <a:ext cx="11179493" cy="79363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318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002060"/>
                  </a:buClr>
                  <a:buFont typeface="Wingdings" pitchFamily="2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18" rtl="0" eaLnBrk="1" latinLnBrk="0" hangingPunct="1">
                  <a:lnSpc>
                    <a:spcPct val="120000"/>
                  </a:lnSpc>
                  <a:spcBef>
                    <a:spcPts val="499"/>
                  </a:spcBef>
                  <a:buClr>
                    <a:srgbClr val="002060"/>
                  </a:buClr>
                  <a:buFont typeface="Wingdings" pitchFamily="2" charset="2"/>
                  <a:buNone/>
                  <a:defRPr sz="1000" kern="1200" baseline="0">
                    <a:solidFill>
                      <a:schemeClr val="tx1">
                        <a:alpha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37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34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92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50" indent="-228580" algn="l" defTabSz="914318" rtl="0" eaLnBrk="1" latinLnBrk="0" hangingPunct="1">
                  <a:lnSpc>
                    <a:spcPct val="90000"/>
                  </a:lnSpc>
                  <a:spcBef>
                    <a:spcPts val="499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express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altLang="en-US" sz="22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terms of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s-ES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)+ 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(−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altLang="en-US" sz="22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s-ES" altLang="en-US" sz="2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=…+7 </m:t>
                      </m:r>
                      <m:r>
                        <a:rPr lang="es-ES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s-ES" altLang="en-US" sz="2200" i="1" baseline="30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− 3 </m:t>
                      </m:r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+ 5  − 2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+ 9 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s-ES" altLang="en-US" sz="2200" i="1" baseline="30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− 6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</m:sup>
                      </m:sSup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+ 4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ES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s-ES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r>
                        <a:rPr lang="en-GB" altLang="en-US" sz="22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s-ES" alt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endParaRPr lang="es-ES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0"/>
                  </a:spcBef>
                  <a:buFontTx/>
                  <a:buNone/>
                </a:pPr>
                <a:r>
                  <a:rPr lang="es-ES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(−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2(…+7 </m:t>
                    </m:r>
                    <m:r>
                      <a:rPr lang="es-ES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s-ES" altLang="en-US" sz="22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s-ES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+ 5  + 9 </m:t>
                    </m:r>
                    <m:sSup>
                      <m:sSupPr>
                        <m:ctrlP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altLang="en-US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  <m:r>
                      <a:rPr lang="es-ES" altLang="en-US" sz="22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ES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+ 4</m:t>
                    </m:r>
                    <m:sSup>
                      <m:sSupPr>
                        <m:ctrlP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  <m:r>
                      <a:rPr lang="es-ES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GB" alt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s-ES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2 </m:t>
                    </m:r>
                    <m:r>
                      <a:rPr lang="en-GB" altLang="en-US" sz="22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altLang="en-US" sz="22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GB" altLang="en-US" sz="22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Hence    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baseline="-25000" dirty="0" err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 [ 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+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(−</m:t>
                      </m:r>
                      <m:sSup>
                        <m:sSupPr>
                          <m:ctrlP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  ] /2    =  [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 + 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 </m:t>
                      </m:r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sSup>
                        <m:sSupPr>
                          <m:ctrlP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</m:sSup>
                      <m:r>
                        <a:rPr lang="en-GB" altLang="en-US" sz="22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 ] /2</m:t>
                      </m:r>
                    </m:oMath>
                  </m:oMathPara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GB" alt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GB" altLang="en-US" sz="2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altLang="en-US" sz="2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GB" altLang="en-US" sz="2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GB" altLang="en-US" sz="2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altLang="en-US" sz="2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den>
                        </m:f>
                      </m:sup>
                    </m:sSup>
                    <m:r>
                      <a:rPr lang="en-GB" altLang="en-US" sz="22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altLang="en-US" sz="22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</m:t>
                        </m:r>
                      </m:e>
                      <m:sup>
                        <m:r>
                          <a:rPr lang="en-GB" altLang="en-US" sz="22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altLang="en-US" sz="22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  <m:r>
                          <a:rPr lang="en-GB" altLang="en-US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p>
                    </m:sSup>
                    <m:r>
                      <a:rPr lang="en-GB" altLang="en-US" sz="22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=−1.</m:t>
                    </m:r>
                  </m:oMath>
                </a14:m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FontTx/>
                  <a:buNone/>
                </a:pPr>
                <a:r>
                  <a:rPr lang="en-GB" alt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 general decimator factor </a:t>
                </a:r>
                <a14:m>
                  <m:oMath xmlns:m="http://schemas.openxmlformats.org/officeDocument/2006/math">
                    <m:r>
                      <a:rPr lang="en-GB" altLang="en-US" sz="2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GB" alt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it can  be shown that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baseline="-25000" dirty="0" err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 (1/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)[ 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GB" altLang="en-US" sz="2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altLang="en-US" sz="2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altLang="en-US" sz="2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+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sSup>
                        <m:sSupPr>
                          <m:ctrlP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+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 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GB" altLang="en-US" sz="2200" i="1" baseline="300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altLang="en-US" sz="2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)…+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GB" altLang="en-US" sz="2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GB" altLang="en-US" sz="2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1/</m:t>
                          </m:r>
                          <m:r>
                            <a:rPr lang="en-GB" altLang="en-US" sz="2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</m:sSup>
                      <m:r>
                        <a:rPr lang="en-GB" altLang="en-US" sz="2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]</m:t>
                      </m:r>
                    </m:oMath>
                  </m:oMathPara>
                </a14:m>
                <a:endParaRPr lang="en-GB" alt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alt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F0DB62BA-9F8E-8E4F-A911-5ACFC070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7" y="1532816"/>
                <a:ext cx="11179493" cy="7936304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694949-0A2C-0245-A5B9-35743A6F5CC9}"/>
                  </a:ext>
                </a:extLst>
              </p:cNvPr>
              <p:cNvSpPr txBox="1"/>
              <p:nvPr/>
            </p:nvSpPr>
            <p:spPr>
              <a:xfrm>
                <a:off x="1061356" y="1494064"/>
                <a:ext cx="11568793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Let’s start by looking at a couple of preliminary problems: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AutoNum type="arabicParenR"/>
                </a:pPr>
                <a:r>
                  <a:rPr lang="en-US" sz="2200" dirty="0"/>
                  <a:t>If I have a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[1 3];</m:t>
                    </m:r>
                  </m:oMath>
                </a14:m>
                <a:r>
                  <a:rPr lang="en-US" sz="2200" dirty="0"/>
                  <a:t> and we want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marL="342900" indent="-342900">
                  <a:buAutoNum type="arabicParenR"/>
                </a:pPr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2) What happens if I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[1 0 3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r>
                  <a:rPr lang="en-US" sz="2200" b="1" dirty="0"/>
                  <a:t>- ZERO INTERPOLATED SIGNAL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=2);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?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What is the link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694949-0A2C-0245-A5B9-35743A6F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6" y="1494064"/>
                <a:ext cx="11568793" cy="4031873"/>
              </a:xfrm>
              <a:prstGeom prst="rect">
                <a:avLst/>
              </a:prstGeom>
              <a:blipFill>
                <a:blip r:embed="rId2"/>
                <a:stretch>
                  <a:fillRect l="-658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2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F93A7-0C55-1D4F-A69B-88AE1C98D3AD}"/>
              </a:ext>
            </a:extLst>
          </p:cNvPr>
          <p:cNvSpPr txBox="1"/>
          <p:nvPr/>
        </p:nvSpPr>
        <p:spPr>
          <a:xfrm>
            <a:off x="1224643" y="4620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4B8BB-CAD4-9E42-B4F5-111A17A51D15}"/>
              </a:ext>
            </a:extLst>
          </p:cNvPr>
          <p:cNvCxnSpPr>
            <a:cxnSpLocks/>
          </p:cNvCxnSpPr>
          <p:nvPr/>
        </p:nvCxnSpPr>
        <p:spPr>
          <a:xfrm>
            <a:off x="3098994" y="3426223"/>
            <a:ext cx="4402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857E0-EC63-9141-A65D-551D369CAEBF}"/>
              </a:ext>
            </a:extLst>
          </p:cNvPr>
          <p:cNvCxnSpPr>
            <a:cxnSpLocks/>
          </p:cNvCxnSpPr>
          <p:nvPr/>
        </p:nvCxnSpPr>
        <p:spPr>
          <a:xfrm>
            <a:off x="3098994" y="5275447"/>
            <a:ext cx="4402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B00A7C-E511-A648-B79D-DA12CA18EAF4}"/>
              </a:ext>
            </a:extLst>
          </p:cNvPr>
          <p:cNvCxnSpPr>
            <a:cxnSpLocks/>
          </p:cNvCxnSpPr>
          <p:nvPr/>
        </p:nvCxnSpPr>
        <p:spPr>
          <a:xfrm flipV="1">
            <a:off x="3829198" y="3426222"/>
            <a:ext cx="3672114" cy="184922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850274-730D-9143-B6CE-BE8DA9A29D91}"/>
              </a:ext>
            </a:extLst>
          </p:cNvPr>
          <p:cNvCxnSpPr>
            <a:cxnSpLocks/>
          </p:cNvCxnSpPr>
          <p:nvPr/>
        </p:nvCxnSpPr>
        <p:spPr>
          <a:xfrm>
            <a:off x="3829198" y="3426223"/>
            <a:ext cx="3672114" cy="18111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1C116A-8285-1A4E-BEB2-EAEF282E26C4}"/>
              </a:ext>
            </a:extLst>
          </p:cNvPr>
          <p:cNvCxnSpPr>
            <a:cxnSpLocks/>
          </p:cNvCxnSpPr>
          <p:nvPr/>
        </p:nvCxnSpPr>
        <p:spPr>
          <a:xfrm>
            <a:off x="8038152" y="3426221"/>
            <a:ext cx="84781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4259FA-B670-0F4D-A1EE-48B469E79CCF}"/>
              </a:ext>
            </a:extLst>
          </p:cNvPr>
          <p:cNvCxnSpPr>
            <a:cxnSpLocks/>
          </p:cNvCxnSpPr>
          <p:nvPr/>
        </p:nvCxnSpPr>
        <p:spPr>
          <a:xfrm>
            <a:off x="8009751" y="5278459"/>
            <a:ext cx="84781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C048C-1E86-FE43-903B-EAD8929B34C9}"/>
                  </a:ext>
                </a:extLst>
              </p:cNvPr>
              <p:cNvSpPr txBox="1"/>
              <p:nvPr/>
            </p:nvSpPr>
            <p:spPr>
              <a:xfrm>
                <a:off x="8885964" y="3209458"/>
                <a:ext cx="439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C048C-1E86-FE43-903B-EAD8929B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64" y="3209458"/>
                <a:ext cx="43954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5DA3C-12C7-E448-81BD-157E06C7ED7C}"/>
                  </a:ext>
                </a:extLst>
              </p:cNvPr>
              <p:cNvSpPr txBox="1"/>
              <p:nvPr/>
            </p:nvSpPr>
            <p:spPr>
              <a:xfrm>
                <a:off x="8815704" y="5006512"/>
                <a:ext cx="66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5DA3C-12C7-E448-81BD-157E06C7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04" y="5006512"/>
                <a:ext cx="6687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6D407-0D8C-B041-99BC-2DA33C298F6A}"/>
                  </a:ext>
                </a:extLst>
              </p:cNvPr>
              <p:cNvSpPr txBox="1"/>
              <p:nvPr/>
            </p:nvSpPr>
            <p:spPr>
              <a:xfrm>
                <a:off x="1178260" y="3889169"/>
                <a:ext cx="961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6D407-0D8C-B041-99BC-2DA33C29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260" y="3889169"/>
                <a:ext cx="96199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D884943-5F89-294A-AFF0-6E52924A3357}"/>
              </a:ext>
            </a:extLst>
          </p:cNvPr>
          <p:cNvSpPr txBox="1"/>
          <p:nvPr/>
        </p:nvSpPr>
        <p:spPr>
          <a:xfrm>
            <a:off x="2792982" y="50446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13F2-F7D6-864E-9F35-095A6979BA74}"/>
                  </a:ext>
                </a:extLst>
              </p:cNvPr>
              <p:cNvSpPr txBox="1"/>
              <p:nvPr/>
            </p:nvSpPr>
            <p:spPr>
              <a:xfrm>
                <a:off x="3403389" y="5261920"/>
                <a:ext cx="736292" cy="476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13F2-F7D6-864E-9F35-095A6979B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89" y="5261920"/>
                <a:ext cx="736292" cy="476477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8744283-34E9-404F-943B-7E54A27F6CEA}"/>
              </a:ext>
            </a:extLst>
          </p:cNvPr>
          <p:cNvSpPr/>
          <p:nvPr/>
        </p:nvSpPr>
        <p:spPr>
          <a:xfrm>
            <a:off x="7501394" y="3179562"/>
            <a:ext cx="508439" cy="493317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E3001A-D3BB-074D-928C-86AB6A4672A2}"/>
              </a:ext>
            </a:extLst>
          </p:cNvPr>
          <p:cNvSpPr/>
          <p:nvPr/>
        </p:nvSpPr>
        <p:spPr>
          <a:xfrm>
            <a:off x="7501312" y="5028789"/>
            <a:ext cx="508439" cy="493317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/>
              <p:nvPr/>
            </p:nvSpPr>
            <p:spPr>
              <a:xfrm>
                <a:off x="1409374" y="1050921"/>
                <a:ext cx="7946534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2200" dirty="0"/>
                  <a:t>1) If I have a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[1 3]; </m:t>
                    </m:r>
                  </m:oMath>
                </a14:m>
                <a:r>
                  <a:rPr lang="en-US" sz="2200" dirty="0"/>
                  <a:t>and we want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74" y="1050921"/>
                <a:ext cx="7946534" cy="1261884"/>
              </a:xfrm>
              <a:prstGeom prst="rect">
                <a:avLst/>
              </a:prstGeom>
              <a:blipFill>
                <a:blip r:embed="rId6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40EC931-0FAC-BB42-93EF-829D47F28DE6}"/>
              </a:ext>
            </a:extLst>
          </p:cNvPr>
          <p:cNvSpPr txBox="1"/>
          <p:nvPr/>
        </p:nvSpPr>
        <p:spPr>
          <a:xfrm>
            <a:off x="2638897" y="320405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7CF188-8A87-EB40-8573-8E9572284679}"/>
              </a:ext>
            </a:extLst>
          </p:cNvPr>
          <p:cNvSpPr txBox="1"/>
          <p:nvPr/>
        </p:nvSpPr>
        <p:spPr>
          <a:xfrm>
            <a:off x="7175888" y="516145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80F27E-D305-294C-B004-AA73E5940310}"/>
                  </a:ext>
                </a:extLst>
              </p:cNvPr>
              <p:cNvSpPr txBox="1"/>
              <p:nvPr/>
            </p:nvSpPr>
            <p:spPr>
              <a:xfrm>
                <a:off x="9029699" y="3976640"/>
                <a:ext cx="2506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[4 −2]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80F27E-D305-294C-B004-AA73E59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99" y="3976640"/>
                <a:ext cx="2506968" cy="461665"/>
              </a:xfrm>
              <a:prstGeom prst="rect">
                <a:avLst/>
              </a:prstGeom>
              <a:blipFill>
                <a:blip r:embed="rId7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1"/>
      <p:bldP spid="13" grpId="1"/>
      <p:bldP spid="14" grpId="1"/>
      <p:bldP spid="15" grpId="1"/>
      <p:bldP spid="16" grpId="1"/>
      <p:bldP spid="17" grpId="1" animBg="1"/>
      <p:bldP spid="18" grpId="1" animBg="1"/>
      <p:bldP spid="3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F93A7-0C55-1D4F-A69B-88AE1C98D3AD}"/>
              </a:ext>
            </a:extLst>
          </p:cNvPr>
          <p:cNvSpPr txBox="1"/>
          <p:nvPr/>
        </p:nvSpPr>
        <p:spPr>
          <a:xfrm>
            <a:off x="1224643" y="4620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4B8BB-CAD4-9E42-B4F5-111A17A51D15}"/>
              </a:ext>
            </a:extLst>
          </p:cNvPr>
          <p:cNvCxnSpPr>
            <a:cxnSpLocks/>
          </p:cNvCxnSpPr>
          <p:nvPr/>
        </p:nvCxnSpPr>
        <p:spPr>
          <a:xfrm>
            <a:off x="3967969" y="2558088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B00A7C-E511-A648-B79D-DA12CA18EAF4}"/>
              </a:ext>
            </a:extLst>
          </p:cNvPr>
          <p:cNvCxnSpPr>
            <a:cxnSpLocks/>
          </p:cNvCxnSpPr>
          <p:nvPr/>
        </p:nvCxnSpPr>
        <p:spPr>
          <a:xfrm flipV="1">
            <a:off x="4034811" y="2577530"/>
            <a:ext cx="1415759" cy="5892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850274-730D-9143-B6CE-BE8DA9A29D91}"/>
              </a:ext>
            </a:extLst>
          </p:cNvPr>
          <p:cNvCxnSpPr>
            <a:cxnSpLocks/>
          </p:cNvCxnSpPr>
          <p:nvPr/>
        </p:nvCxnSpPr>
        <p:spPr>
          <a:xfrm>
            <a:off x="4034811" y="2564550"/>
            <a:ext cx="1415759" cy="5770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1C116A-8285-1A4E-BEB2-EAEF282E26C4}"/>
              </a:ext>
            </a:extLst>
          </p:cNvPr>
          <p:cNvCxnSpPr>
            <a:cxnSpLocks/>
          </p:cNvCxnSpPr>
          <p:nvPr/>
        </p:nvCxnSpPr>
        <p:spPr>
          <a:xfrm>
            <a:off x="5646597" y="2588820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C048C-1E86-FE43-903B-EAD8929B34C9}"/>
                  </a:ext>
                </a:extLst>
              </p:cNvPr>
              <p:cNvSpPr txBox="1"/>
              <p:nvPr/>
            </p:nvSpPr>
            <p:spPr>
              <a:xfrm>
                <a:off x="6125965" y="2357988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C048C-1E86-FE43-903B-EAD8929B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65" y="2357988"/>
                <a:ext cx="312907" cy="461665"/>
              </a:xfrm>
              <a:prstGeom prst="rect">
                <a:avLst/>
              </a:prstGeom>
              <a:blipFill>
                <a:blip r:embed="rId3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6D407-0D8C-B041-99BC-2DA33C298F6A}"/>
                  </a:ext>
                </a:extLst>
              </p:cNvPr>
              <p:cNvSpPr txBox="1"/>
              <p:nvPr/>
            </p:nvSpPr>
            <p:spPr>
              <a:xfrm>
                <a:off x="928376" y="1719913"/>
                <a:ext cx="961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6D407-0D8C-B041-99BC-2DA33C29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76" y="1719913"/>
                <a:ext cx="961995" cy="461665"/>
              </a:xfrm>
              <a:prstGeom prst="rect">
                <a:avLst/>
              </a:prstGeom>
              <a:blipFill>
                <a:blip r:embed="rId4"/>
                <a:stretch>
                  <a:fillRect r="-129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13F2-F7D6-864E-9F35-095A6979BA74}"/>
                  </a:ext>
                </a:extLst>
              </p:cNvPr>
              <p:cNvSpPr txBox="1"/>
              <p:nvPr/>
            </p:nvSpPr>
            <p:spPr>
              <a:xfrm>
                <a:off x="3890356" y="3133002"/>
                <a:ext cx="545854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13F2-F7D6-864E-9F35-095A6979B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56" y="3133002"/>
                <a:ext cx="545854" cy="343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8744283-34E9-404F-943B-7E54A27F6CEA}"/>
              </a:ext>
            </a:extLst>
          </p:cNvPr>
          <p:cNvSpPr/>
          <p:nvPr/>
        </p:nvSpPr>
        <p:spPr>
          <a:xfrm>
            <a:off x="5450570" y="2484213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/>
              <p:nvPr/>
            </p:nvSpPr>
            <p:spPr>
              <a:xfrm>
                <a:off x="1317008" y="813385"/>
                <a:ext cx="8098756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2200" dirty="0"/>
                  <a:t>2) If I have a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[1 0 3 0]; </m:t>
                    </m:r>
                  </m:oMath>
                </a14:m>
                <a:r>
                  <a:rPr lang="en-US" sz="2200" dirty="0"/>
                  <a:t>and we want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08" y="813385"/>
                <a:ext cx="8098756" cy="1261884"/>
              </a:xfrm>
              <a:prstGeom prst="rect">
                <a:avLst/>
              </a:prstGeom>
              <a:blipFill>
                <a:blip r:embed="rId6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A7CF188-8A87-EB40-8573-8E9572284679}"/>
              </a:ext>
            </a:extLst>
          </p:cNvPr>
          <p:cNvSpPr txBox="1"/>
          <p:nvPr/>
        </p:nvSpPr>
        <p:spPr>
          <a:xfrm>
            <a:off x="5097891" y="304090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80F27E-D305-294C-B004-AA73E5940310}"/>
                  </a:ext>
                </a:extLst>
              </p:cNvPr>
              <p:cNvSpPr txBox="1"/>
              <p:nvPr/>
            </p:nvSpPr>
            <p:spPr>
              <a:xfrm>
                <a:off x="3890356" y="5038363"/>
                <a:ext cx="39637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[4 −2  4 −2]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80F27E-D305-294C-B004-AA73E59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56" y="5038363"/>
                <a:ext cx="3963777" cy="523220"/>
              </a:xfrm>
              <a:prstGeom prst="rect">
                <a:avLst/>
              </a:prstGeom>
              <a:blipFill>
                <a:blip r:embed="rId7"/>
                <a:stretch>
                  <a:fillRect r="-31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BE5083-62C8-924F-8D61-4770263D1B11}"/>
              </a:ext>
            </a:extLst>
          </p:cNvPr>
          <p:cNvSpPr txBox="1"/>
          <p:nvPr/>
        </p:nvSpPr>
        <p:spPr>
          <a:xfrm>
            <a:off x="1469571" y="237580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E8F694-CF0A-DA40-9CD3-A586CA5475FB}"/>
              </a:ext>
            </a:extLst>
          </p:cNvPr>
          <p:cNvCxnSpPr>
            <a:cxnSpLocks/>
          </p:cNvCxnSpPr>
          <p:nvPr/>
        </p:nvCxnSpPr>
        <p:spPr>
          <a:xfrm>
            <a:off x="1890371" y="2558088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0628F-CBB9-474B-8539-EFD804AF172D}"/>
              </a:ext>
            </a:extLst>
          </p:cNvPr>
          <p:cNvCxnSpPr>
            <a:cxnSpLocks/>
          </p:cNvCxnSpPr>
          <p:nvPr/>
        </p:nvCxnSpPr>
        <p:spPr>
          <a:xfrm>
            <a:off x="1890371" y="3102373"/>
            <a:ext cx="599736" cy="5797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FCB8C6-AFAA-E545-8514-64C7B07013B6}"/>
              </a:ext>
            </a:extLst>
          </p:cNvPr>
          <p:cNvCxnSpPr>
            <a:cxnSpLocks/>
          </p:cNvCxnSpPr>
          <p:nvPr/>
        </p:nvCxnSpPr>
        <p:spPr>
          <a:xfrm flipV="1">
            <a:off x="1890371" y="3102373"/>
            <a:ext cx="599736" cy="5225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8C4A3-644F-1942-8F97-B426A0C62DAF}"/>
              </a:ext>
            </a:extLst>
          </p:cNvPr>
          <p:cNvCxnSpPr>
            <a:cxnSpLocks/>
          </p:cNvCxnSpPr>
          <p:nvPr/>
        </p:nvCxnSpPr>
        <p:spPr>
          <a:xfrm>
            <a:off x="1890371" y="4220880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9C740F-095B-A941-BA6A-34951F1B8AFB}"/>
              </a:ext>
            </a:extLst>
          </p:cNvPr>
          <p:cNvSpPr txBox="1"/>
          <p:nvPr/>
        </p:nvSpPr>
        <p:spPr>
          <a:xfrm>
            <a:off x="2513996" y="234796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35D269-026B-4E43-8421-D30200110EFE}"/>
              </a:ext>
            </a:extLst>
          </p:cNvPr>
          <p:cNvCxnSpPr>
            <a:cxnSpLocks/>
          </p:cNvCxnSpPr>
          <p:nvPr/>
        </p:nvCxnSpPr>
        <p:spPr>
          <a:xfrm>
            <a:off x="2849302" y="2558088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76241-0C9C-1A42-B14A-BD7A21637E96}"/>
              </a:ext>
            </a:extLst>
          </p:cNvPr>
          <p:cNvCxnSpPr>
            <a:cxnSpLocks/>
          </p:cNvCxnSpPr>
          <p:nvPr/>
        </p:nvCxnSpPr>
        <p:spPr>
          <a:xfrm>
            <a:off x="2849302" y="3102373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F494E1-62BE-674F-A667-91BD0E75AB82}"/>
              </a:ext>
            </a:extLst>
          </p:cNvPr>
          <p:cNvCxnSpPr>
            <a:cxnSpLocks/>
          </p:cNvCxnSpPr>
          <p:nvPr/>
        </p:nvCxnSpPr>
        <p:spPr>
          <a:xfrm>
            <a:off x="2879355" y="3616612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32A7C3-ECF4-B34B-B677-F8AB7CD2828E}"/>
              </a:ext>
            </a:extLst>
          </p:cNvPr>
          <p:cNvCxnSpPr>
            <a:cxnSpLocks/>
          </p:cNvCxnSpPr>
          <p:nvPr/>
        </p:nvCxnSpPr>
        <p:spPr>
          <a:xfrm>
            <a:off x="2880258" y="4212661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834094-0D80-C342-81BB-F78DE5A43F7C}"/>
              </a:ext>
            </a:extLst>
          </p:cNvPr>
          <p:cNvSpPr txBox="1"/>
          <p:nvPr/>
        </p:nvSpPr>
        <p:spPr>
          <a:xfrm>
            <a:off x="3512578" y="2370805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8A37CF-D3CC-D949-BECF-83AD8DBF4799}"/>
              </a:ext>
            </a:extLst>
          </p:cNvPr>
          <p:cNvCxnSpPr>
            <a:cxnSpLocks/>
          </p:cNvCxnSpPr>
          <p:nvPr/>
        </p:nvCxnSpPr>
        <p:spPr>
          <a:xfrm>
            <a:off x="3967969" y="3176247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BE7087B-4761-324B-9D88-D24BE774310D}"/>
              </a:ext>
            </a:extLst>
          </p:cNvPr>
          <p:cNvSpPr/>
          <p:nvPr/>
        </p:nvSpPr>
        <p:spPr>
          <a:xfrm>
            <a:off x="5450570" y="3102372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424B53-C610-8A41-9E4A-CA0823F1450D}"/>
              </a:ext>
            </a:extLst>
          </p:cNvPr>
          <p:cNvCxnSpPr>
            <a:cxnSpLocks/>
          </p:cNvCxnSpPr>
          <p:nvPr/>
        </p:nvCxnSpPr>
        <p:spPr>
          <a:xfrm>
            <a:off x="5646597" y="3190596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F6C2AF-6B60-A942-BB1D-7063E74B9A62}"/>
                  </a:ext>
                </a:extLst>
              </p:cNvPr>
              <p:cNvSpPr txBox="1"/>
              <p:nvPr/>
            </p:nvSpPr>
            <p:spPr>
              <a:xfrm>
                <a:off x="5973466" y="2935917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F6C2AF-6B60-A942-BB1D-7063E74B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466" y="2935917"/>
                <a:ext cx="312907" cy="461665"/>
              </a:xfrm>
              <a:prstGeom prst="rect">
                <a:avLst/>
              </a:prstGeom>
              <a:blipFill>
                <a:blip r:embed="rId8"/>
                <a:stretch>
                  <a:fillRect r="-8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5997C-CD44-B54D-9DF3-3CD0A58AA7BF}"/>
              </a:ext>
            </a:extLst>
          </p:cNvPr>
          <p:cNvCxnSpPr>
            <a:cxnSpLocks/>
          </p:cNvCxnSpPr>
          <p:nvPr/>
        </p:nvCxnSpPr>
        <p:spPr>
          <a:xfrm>
            <a:off x="3971715" y="3633097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C62550-B3D5-0D41-9866-7E460D8A5CAB}"/>
              </a:ext>
            </a:extLst>
          </p:cNvPr>
          <p:cNvCxnSpPr>
            <a:cxnSpLocks/>
          </p:cNvCxnSpPr>
          <p:nvPr/>
        </p:nvCxnSpPr>
        <p:spPr>
          <a:xfrm flipV="1">
            <a:off x="4038557" y="3652539"/>
            <a:ext cx="1415759" cy="5892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48AB2A-23EB-1B47-91D1-9AD12DA86E1E}"/>
              </a:ext>
            </a:extLst>
          </p:cNvPr>
          <p:cNvCxnSpPr>
            <a:cxnSpLocks/>
          </p:cNvCxnSpPr>
          <p:nvPr/>
        </p:nvCxnSpPr>
        <p:spPr>
          <a:xfrm>
            <a:off x="4038557" y="3639559"/>
            <a:ext cx="1415759" cy="5770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15E439-6E23-0346-B845-9FE48A0F8CC5}"/>
              </a:ext>
            </a:extLst>
          </p:cNvPr>
          <p:cNvCxnSpPr>
            <a:cxnSpLocks/>
          </p:cNvCxnSpPr>
          <p:nvPr/>
        </p:nvCxnSpPr>
        <p:spPr>
          <a:xfrm>
            <a:off x="5650343" y="3663829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0E09C9-6F66-9546-869A-2A501ACC0E9C}"/>
                  </a:ext>
                </a:extLst>
              </p:cNvPr>
              <p:cNvSpPr txBox="1"/>
              <p:nvPr/>
            </p:nvSpPr>
            <p:spPr>
              <a:xfrm>
                <a:off x="6129711" y="3546004"/>
                <a:ext cx="32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0E09C9-6F66-9546-869A-2A501ACC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11" y="3546004"/>
                <a:ext cx="322264" cy="461665"/>
              </a:xfrm>
              <a:prstGeom prst="rect">
                <a:avLst/>
              </a:prstGeom>
              <a:blipFill>
                <a:blip r:embed="rId9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65D00F-C60A-DB49-BBEC-D283C60F8FBD}"/>
                  </a:ext>
                </a:extLst>
              </p:cNvPr>
              <p:cNvSpPr txBox="1"/>
              <p:nvPr/>
            </p:nvSpPr>
            <p:spPr>
              <a:xfrm>
                <a:off x="3894102" y="4208011"/>
                <a:ext cx="545854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65D00F-C60A-DB49-BBEC-D283C60F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102" y="4208011"/>
                <a:ext cx="545854" cy="3434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0B9D95EB-126B-D342-B4E0-78157922A686}"/>
              </a:ext>
            </a:extLst>
          </p:cNvPr>
          <p:cNvSpPr/>
          <p:nvPr/>
        </p:nvSpPr>
        <p:spPr>
          <a:xfrm>
            <a:off x="5454316" y="3559222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437D90-50FC-F840-A749-00A0BDE0848D}"/>
              </a:ext>
            </a:extLst>
          </p:cNvPr>
          <p:cNvSpPr txBox="1"/>
          <p:nvPr/>
        </p:nvSpPr>
        <p:spPr>
          <a:xfrm>
            <a:off x="5101637" y="41159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64B5A9-29C7-6448-A7CE-10611F973BD0}"/>
              </a:ext>
            </a:extLst>
          </p:cNvPr>
          <p:cNvCxnSpPr>
            <a:cxnSpLocks/>
          </p:cNvCxnSpPr>
          <p:nvPr/>
        </p:nvCxnSpPr>
        <p:spPr>
          <a:xfrm>
            <a:off x="3971715" y="4251256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4026F9A-1A18-6E43-8CF8-2D498A62C5BA}"/>
              </a:ext>
            </a:extLst>
          </p:cNvPr>
          <p:cNvSpPr/>
          <p:nvPr/>
        </p:nvSpPr>
        <p:spPr>
          <a:xfrm>
            <a:off x="5454316" y="4177381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EBC846-B03C-1748-B0D7-DE22A66F0AFE}"/>
              </a:ext>
            </a:extLst>
          </p:cNvPr>
          <p:cNvCxnSpPr>
            <a:cxnSpLocks/>
          </p:cNvCxnSpPr>
          <p:nvPr/>
        </p:nvCxnSpPr>
        <p:spPr>
          <a:xfrm>
            <a:off x="5650343" y="4265605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62805C-2E66-714C-85D8-62DA5AF1B9E6}"/>
                  </a:ext>
                </a:extLst>
              </p:cNvPr>
              <p:cNvSpPr txBox="1"/>
              <p:nvPr/>
            </p:nvSpPr>
            <p:spPr>
              <a:xfrm>
                <a:off x="6139068" y="4010926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62805C-2E66-714C-85D8-62DA5AF1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068" y="4010926"/>
                <a:ext cx="312907" cy="461665"/>
              </a:xfrm>
              <a:prstGeom prst="rect">
                <a:avLst/>
              </a:prstGeom>
              <a:blipFill>
                <a:blip r:embed="rId11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20A5B7-C46A-FF46-9C89-133DB25873E1}"/>
              </a:ext>
            </a:extLst>
          </p:cNvPr>
          <p:cNvCxnSpPr>
            <a:cxnSpLocks/>
          </p:cNvCxnSpPr>
          <p:nvPr/>
        </p:nvCxnSpPr>
        <p:spPr>
          <a:xfrm>
            <a:off x="6647732" y="2588820"/>
            <a:ext cx="2610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EC6D4E-7B90-774A-B582-F16878EABFD8}"/>
              </a:ext>
            </a:extLst>
          </p:cNvPr>
          <p:cNvCxnSpPr>
            <a:cxnSpLocks/>
          </p:cNvCxnSpPr>
          <p:nvPr/>
        </p:nvCxnSpPr>
        <p:spPr>
          <a:xfrm>
            <a:off x="6647732" y="4341244"/>
            <a:ext cx="26677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6DDC4-AB2C-6C4F-B646-B0FB74A18E25}"/>
              </a:ext>
            </a:extLst>
          </p:cNvPr>
          <p:cNvCxnSpPr>
            <a:cxnSpLocks/>
          </p:cNvCxnSpPr>
          <p:nvPr/>
        </p:nvCxnSpPr>
        <p:spPr>
          <a:xfrm>
            <a:off x="6657556" y="3133002"/>
            <a:ext cx="260074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B68970-39B8-B540-A6F2-5E3AE7D47C1A}"/>
              </a:ext>
            </a:extLst>
          </p:cNvPr>
          <p:cNvCxnSpPr>
            <a:cxnSpLocks/>
          </p:cNvCxnSpPr>
          <p:nvPr/>
        </p:nvCxnSpPr>
        <p:spPr>
          <a:xfrm>
            <a:off x="6647732" y="3686794"/>
            <a:ext cx="2610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ED8C93-4DDC-AB4E-852F-E3905025EC72}"/>
              </a:ext>
            </a:extLst>
          </p:cNvPr>
          <p:cNvCxnSpPr>
            <a:cxnSpLocks/>
          </p:cNvCxnSpPr>
          <p:nvPr/>
        </p:nvCxnSpPr>
        <p:spPr>
          <a:xfrm>
            <a:off x="9603847" y="2579441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6EA21A-1A3F-B343-B803-D8485A271D37}"/>
              </a:ext>
            </a:extLst>
          </p:cNvPr>
          <p:cNvCxnSpPr>
            <a:cxnSpLocks/>
          </p:cNvCxnSpPr>
          <p:nvPr/>
        </p:nvCxnSpPr>
        <p:spPr>
          <a:xfrm>
            <a:off x="9576721" y="3129874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37A90C-F643-CF4A-88AD-0FC00650946B}"/>
                  </a:ext>
                </a:extLst>
              </p:cNvPr>
              <p:cNvSpPr txBox="1"/>
              <p:nvPr/>
            </p:nvSpPr>
            <p:spPr>
              <a:xfrm flipH="1">
                <a:off x="10160491" y="2441266"/>
                <a:ext cx="755274" cy="20313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b="0" dirty="0">
                  <a:solidFill>
                    <a:srgbClr val="000000"/>
                  </a:solidFill>
                </a:endParaRPr>
              </a:p>
              <a:p>
                <a:endParaRPr lang="en-GB" sz="10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1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1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37A90C-F643-CF4A-88AD-0FC0065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60491" y="2441266"/>
                <a:ext cx="755274" cy="20313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4DB1F7-4AE1-2440-95E4-2B1929D1E50C}"/>
                  </a:ext>
                </a:extLst>
              </p:cNvPr>
              <p:cNvSpPr txBox="1"/>
              <p:nvPr/>
            </p:nvSpPr>
            <p:spPr>
              <a:xfrm>
                <a:off x="6608989" y="4386596"/>
                <a:ext cx="541494" cy="340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4DB1F7-4AE1-2440-95E4-2B1929D1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89" y="4386596"/>
                <a:ext cx="541494" cy="340671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62B9584E-74AE-F448-8BA6-B2939C3AA52C}"/>
              </a:ext>
            </a:extLst>
          </p:cNvPr>
          <p:cNvSpPr/>
          <p:nvPr/>
        </p:nvSpPr>
        <p:spPr>
          <a:xfrm>
            <a:off x="9272051" y="2431554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F065E8-3384-6146-B901-5509E6616D61}"/>
              </a:ext>
            </a:extLst>
          </p:cNvPr>
          <p:cNvSpPr/>
          <p:nvPr/>
        </p:nvSpPr>
        <p:spPr>
          <a:xfrm>
            <a:off x="9316847" y="4208011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E3C906-B235-7F46-BE1D-06B98D798DD3}"/>
              </a:ext>
            </a:extLst>
          </p:cNvPr>
          <p:cNvSpPr txBox="1"/>
          <p:nvPr/>
        </p:nvSpPr>
        <p:spPr>
          <a:xfrm>
            <a:off x="8968251" y="4239616"/>
            <a:ext cx="162150" cy="28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8C4C36-9F0A-204F-A459-1FB83E530E96}"/>
                  </a:ext>
                </a:extLst>
              </p:cNvPr>
              <p:cNvSpPr txBox="1"/>
              <p:nvPr/>
            </p:nvSpPr>
            <p:spPr>
              <a:xfrm>
                <a:off x="6559952" y="3681115"/>
                <a:ext cx="545854" cy="3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8C4C36-9F0A-204F-A459-1FB83E530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52" y="3681115"/>
                <a:ext cx="545854" cy="3424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C0E04E-8BF9-AC44-B572-C716AF8D628E}"/>
              </a:ext>
            </a:extLst>
          </p:cNvPr>
          <p:cNvCxnSpPr>
            <a:cxnSpLocks/>
          </p:cNvCxnSpPr>
          <p:nvPr/>
        </p:nvCxnSpPr>
        <p:spPr>
          <a:xfrm flipV="1">
            <a:off x="7062356" y="3133002"/>
            <a:ext cx="2195944" cy="11925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0C3177-1DF1-774D-8D04-E12B2699E24C}"/>
              </a:ext>
            </a:extLst>
          </p:cNvPr>
          <p:cNvCxnSpPr>
            <a:cxnSpLocks/>
          </p:cNvCxnSpPr>
          <p:nvPr/>
        </p:nvCxnSpPr>
        <p:spPr>
          <a:xfrm flipV="1">
            <a:off x="7030935" y="2528881"/>
            <a:ext cx="2227365" cy="11422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10E7D00-BB0F-CE4E-AD05-CD9D32D1544D}"/>
              </a:ext>
            </a:extLst>
          </p:cNvPr>
          <p:cNvCxnSpPr>
            <a:cxnSpLocks/>
          </p:cNvCxnSpPr>
          <p:nvPr/>
        </p:nvCxnSpPr>
        <p:spPr>
          <a:xfrm>
            <a:off x="6933171" y="2594215"/>
            <a:ext cx="2280716" cy="10768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555E5F-D537-C049-85AE-23595108A03E}"/>
              </a:ext>
            </a:extLst>
          </p:cNvPr>
          <p:cNvCxnSpPr>
            <a:cxnSpLocks/>
          </p:cNvCxnSpPr>
          <p:nvPr/>
        </p:nvCxnSpPr>
        <p:spPr>
          <a:xfrm>
            <a:off x="7039519" y="3141630"/>
            <a:ext cx="2218781" cy="12376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F36DCC5-890B-E04D-AA76-A06DECD5A192}"/>
              </a:ext>
            </a:extLst>
          </p:cNvPr>
          <p:cNvSpPr txBox="1"/>
          <p:nvPr/>
        </p:nvSpPr>
        <p:spPr>
          <a:xfrm>
            <a:off x="8948624" y="3601733"/>
            <a:ext cx="162150" cy="28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BDECF8A-A464-FD49-83A6-516BDA99CF95}"/>
              </a:ext>
            </a:extLst>
          </p:cNvPr>
          <p:cNvSpPr/>
          <p:nvPr/>
        </p:nvSpPr>
        <p:spPr>
          <a:xfrm>
            <a:off x="9289721" y="2976719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227A49-AA74-E748-92B1-053C2A156BE5}"/>
              </a:ext>
            </a:extLst>
          </p:cNvPr>
          <p:cNvSpPr/>
          <p:nvPr/>
        </p:nvSpPr>
        <p:spPr>
          <a:xfrm>
            <a:off x="9292323" y="3546004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5ECC09-A398-4144-941E-01C09E4A7605}"/>
              </a:ext>
            </a:extLst>
          </p:cNvPr>
          <p:cNvCxnSpPr>
            <a:cxnSpLocks/>
          </p:cNvCxnSpPr>
          <p:nvPr/>
        </p:nvCxnSpPr>
        <p:spPr>
          <a:xfrm>
            <a:off x="9603847" y="3699159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5A731F-61F3-F54B-A341-800FD3175951}"/>
              </a:ext>
            </a:extLst>
          </p:cNvPr>
          <p:cNvCxnSpPr>
            <a:cxnSpLocks/>
          </p:cNvCxnSpPr>
          <p:nvPr/>
        </p:nvCxnSpPr>
        <p:spPr>
          <a:xfrm>
            <a:off x="9603847" y="4361166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93B7A-43BB-6645-97BB-7782B93E31FD}"/>
              </a:ext>
            </a:extLst>
          </p:cNvPr>
          <p:cNvSpPr/>
          <p:nvPr/>
        </p:nvSpPr>
        <p:spPr>
          <a:xfrm>
            <a:off x="6038114" y="2230730"/>
            <a:ext cx="495946" cy="12296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5276DB-B813-2041-812C-9BF2F80FD5D6}"/>
              </a:ext>
            </a:extLst>
          </p:cNvPr>
          <p:cNvSpPr/>
          <p:nvPr/>
        </p:nvSpPr>
        <p:spPr>
          <a:xfrm>
            <a:off x="6038766" y="3506909"/>
            <a:ext cx="495946" cy="12296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F7E7A-8940-A748-BFB3-4FEFA28B1C85}"/>
                  </a:ext>
                </a:extLst>
              </p:cNvPr>
              <p:cNvSpPr txBox="1"/>
              <p:nvPr/>
            </p:nvSpPr>
            <p:spPr>
              <a:xfrm>
                <a:off x="3237548" y="5993890"/>
                <a:ext cx="5269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So for L=2, the spectrum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repeated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F7E7A-8940-A748-BFB3-4FEFA28B1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48" y="5993890"/>
                <a:ext cx="5269391" cy="369332"/>
              </a:xfrm>
              <a:prstGeom prst="rect">
                <a:avLst/>
              </a:prstGeom>
              <a:blipFill>
                <a:blip r:embed="rId15"/>
                <a:stretch>
                  <a:fillRect l="-721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  <p:bldP spid="17" grpId="0" animBg="1"/>
      <p:bldP spid="21" grpId="0"/>
      <p:bldP spid="22" grpId="0"/>
      <p:bldP spid="4" grpId="0"/>
      <p:bldP spid="31" grpId="0"/>
      <p:bldP spid="36" grpId="0"/>
      <p:bldP spid="39" grpId="0" animBg="1"/>
      <p:bldP spid="41" grpId="0"/>
      <p:bldP spid="46" grpId="0"/>
      <p:bldP spid="47" grpId="0"/>
      <p:bldP spid="48" grpId="0" animBg="1"/>
      <p:bldP spid="49" grpId="0"/>
      <p:bldP spid="51" grpId="0" animBg="1"/>
      <p:bldP spid="53" grpId="0"/>
      <p:bldP spid="60" grpId="0" animBg="1"/>
      <p:bldP spid="63" grpId="0"/>
      <p:bldP spid="64" grpId="0" animBg="1"/>
      <p:bldP spid="65" grpId="0" animBg="1"/>
      <p:bldP spid="66" grpId="0"/>
      <p:bldP spid="75" grpId="0"/>
      <p:bldP spid="89" grpId="0"/>
      <p:bldP spid="90" grpId="0" animBg="1"/>
      <p:bldP spid="91" grpId="0" animBg="1"/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7" y="187995"/>
            <a:ext cx="10945813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/>
              <p:nvPr/>
            </p:nvSpPr>
            <p:spPr>
              <a:xfrm>
                <a:off x="1096506" y="1505036"/>
                <a:ext cx="8964249" cy="172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us consider now the IFFT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[k] ;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𝐼𝐹𝐹𝑇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4 −2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4 −2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]];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DF9187-512E-DB4D-A4BE-6124B822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06" y="1505036"/>
                <a:ext cx="8964249" cy="1721882"/>
              </a:xfrm>
              <a:prstGeom prst="rect">
                <a:avLst/>
              </a:prstGeom>
              <a:blipFill>
                <a:blip r:embed="rId2"/>
                <a:stretch>
                  <a:fillRect l="-99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6B103F-082F-BA41-967E-9E63C247208F}"/>
              </a:ext>
            </a:extLst>
          </p:cNvPr>
          <p:cNvSpPr txBox="1"/>
          <p:nvPr/>
        </p:nvSpPr>
        <p:spPr>
          <a:xfrm>
            <a:off x="563880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E1BFC-4E7D-E140-B923-3A764981A16A}"/>
                  </a:ext>
                </a:extLst>
              </p:cNvPr>
              <p:cNvSpPr txBox="1"/>
              <p:nvPr/>
            </p:nvSpPr>
            <p:spPr>
              <a:xfrm>
                <a:off x="7629236" y="1280120"/>
                <a:ext cx="3963777" cy="475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[4 −2  4 −2]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E1BFC-4E7D-E140-B923-3A764981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236" y="1280120"/>
                <a:ext cx="3963777" cy="475655"/>
              </a:xfrm>
              <a:prstGeom prst="rect">
                <a:avLst/>
              </a:prstGeom>
              <a:blipFill>
                <a:blip r:embed="rId3"/>
                <a:stretch>
                  <a:fillRect r="-3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64B386-534F-A444-B4D4-317D2B8A7FDE}"/>
              </a:ext>
            </a:extLst>
          </p:cNvPr>
          <p:cNvSpPr txBox="1"/>
          <p:nvPr/>
        </p:nvSpPr>
        <p:spPr>
          <a:xfrm>
            <a:off x="1254691" y="5597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6523B5-2656-5347-BCC0-BA546D0507CF}"/>
              </a:ext>
            </a:extLst>
          </p:cNvPr>
          <p:cNvCxnSpPr>
            <a:cxnSpLocks/>
          </p:cNvCxnSpPr>
          <p:nvPr/>
        </p:nvCxnSpPr>
        <p:spPr>
          <a:xfrm>
            <a:off x="3998017" y="3535041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D87064-1619-1C40-A807-54D8CFE98E65}"/>
              </a:ext>
            </a:extLst>
          </p:cNvPr>
          <p:cNvCxnSpPr>
            <a:cxnSpLocks/>
          </p:cNvCxnSpPr>
          <p:nvPr/>
        </p:nvCxnSpPr>
        <p:spPr>
          <a:xfrm flipV="1">
            <a:off x="4064859" y="3554483"/>
            <a:ext cx="1415759" cy="5892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6934C-7AFC-E044-BDBA-3DC19C42148A}"/>
              </a:ext>
            </a:extLst>
          </p:cNvPr>
          <p:cNvCxnSpPr>
            <a:cxnSpLocks/>
          </p:cNvCxnSpPr>
          <p:nvPr/>
        </p:nvCxnSpPr>
        <p:spPr>
          <a:xfrm>
            <a:off x="4064859" y="3541503"/>
            <a:ext cx="1415759" cy="5770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D0EAE6-E103-704E-A3A9-B741C302A050}"/>
              </a:ext>
            </a:extLst>
          </p:cNvPr>
          <p:cNvCxnSpPr>
            <a:cxnSpLocks/>
          </p:cNvCxnSpPr>
          <p:nvPr/>
        </p:nvCxnSpPr>
        <p:spPr>
          <a:xfrm>
            <a:off x="5676645" y="3565773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18148-AF53-DD42-BAE4-12E65BC2B72E}"/>
                  </a:ext>
                </a:extLst>
              </p:cNvPr>
              <p:cNvSpPr txBox="1"/>
              <p:nvPr/>
            </p:nvSpPr>
            <p:spPr>
              <a:xfrm>
                <a:off x="6156013" y="3334941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18148-AF53-DD42-BAE4-12E65BC2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13" y="3334941"/>
                <a:ext cx="312907" cy="461665"/>
              </a:xfrm>
              <a:prstGeom prst="rect">
                <a:avLst/>
              </a:prstGeom>
              <a:blipFill>
                <a:blip r:embed="rId4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5D422-BBA0-6C42-A17E-E4AE787A2089}"/>
                  </a:ext>
                </a:extLst>
              </p:cNvPr>
              <p:cNvSpPr txBox="1"/>
              <p:nvPr/>
            </p:nvSpPr>
            <p:spPr>
              <a:xfrm>
                <a:off x="3920404" y="4109955"/>
                <a:ext cx="545854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5D422-BBA0-6C42-A17E-E4AE787A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4" y="4109955"/>
                <a:ext cx="545854" cy="343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A5D92E0-8413-3A40-8407-4BCB2DBBDD4A}"/>
              </a:ext>
            </a:extLst>
          </p:cNvPr>
          <p:cNvSpPr/>
          <p:nvPr/>
        </p:nvSpPr>
        <p:spPr>
          <a:xfrm>
            <a:off x="5480618" y="3461166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F5B13-43C3-1E4C-8A21-A67911B778DB}"/>
              </a:ext>
            </a:extLst>
          </p:cNvPr>
          <p:cNvSpPr txBox="1"/>
          <p:nvPr/>
        </p:nvSpPr>
        <p:spPr>
          <a:xfrm>
            <a:off x="5127939" y="401786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E465F-A12B-EF45-BFCB-B72FE4C3E3DE}"/>
              </a:ext>
            </a:extLst>
          </p:cNvPr>
          <p:cNvSpPr txBox="1"/>
          <p:nvPr/>
        </p:nvSpPr>
        <p:spPr>
          <a:xfrm>
            <a:off x="1499619" y="3352760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-2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-2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452975-BBF8-4444-BBC0-11519F75F5BB}"/>
              </a:ext>
            </a:extLst>
          </p:cNvPr>
          <p:cNvCxnSpPr>
            <a:cxnSpLocks/>
          </p:cNvCxnSpPr>
          <p:nvPr/>
        </p:nvCxnSpPr>
        <p:spPr>
          <a:xfrm>
            <a:off x="1920419" y="3535041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8772D7-BC04-104E-9198-FAF60BC22E0D}"/>
              </a:ext>
            </a:extLst>
          </p:cNvPr>
          <p:cNvCxnSpPr>
            <a:cxnSpLocks/>
          </p:cNvCxnSpPr>
          <p:nvPr/>
        </p:nvCxnSpPr>
        <p:spPr>
          <a:xfrm>
            <a:off x="1920419" y="4079326"/>
            <a:ext cx="599736" cy="5797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126E28-DF0E-6F4F-BF1A-AC5DF2AE29EB}"/>
              </a:ext>
            </a:extLst>
          </p:cNvPr>
          <p:cNvCxnSpPr>
            <a:cxnSpLocks/>
          </p:cNvCxnSpPr>
          <p:nvPr/>
        </p:nvCxnSpPr>
        <p:spPr>
          <a:xfrm flipV="1">
            <a:off x="1920419" y="4079326"/>
            <a:ext cx="599736" cy="5225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8307EE-F39E-974E-B43A-AC37DBE5A12B}"/>
              </a:ext>
            </a:extLst>
          </p:cNvPr>
          <p:cNvCxnSpPr>
            <a:cxnSpLocks/>
          </p:cNvCxnSpPr>
          <p:nvPr/>
        </p:nvCxnSpPr>
        <p:spPr>
          <a:xfrm>
            <a:off x="1920419" y="5197833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BB2678-A51A-FE41-8183-2381A3D937F8}"/>
              </a:ext>
            </a:extLst>
          </p:cNvPr>
          <p:cNvSpPr txBox="1"/>
          <p:nvPr/>
        </p:nvSpPr>
        <p:spPr>
          <a:xfrm>
            <a:off x="2544044" y="3324920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-2</a:t>
            </a:r>
          </a:p>
          <a:p>
            <a:endParaRPr lang="en-US" dirty="0"/>
          </a:p>
          <a:p>
            <a:r>
              <a:rPr lang="en-US" dirty="0"/>
              <a:t>-2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C91A1A-4E32-B94C-8DB7-F59C34AFB7BC}"/>
              </a:ext>
            </a:extLst>
          </p:cNvPr>
          <p:cNvCxnSpPr>
            <a:cxnSpLocks/>
          </p:cNvCxnSpPr>
          <p:nvPr/>
        </p:nvCxnSpPr>
        <p:spPr>
          <a:xfrm>
            <a:off x="2879350" y="3535041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0B92D4-55C4-454B-91D1-CED9ABFA5C5A}"/>
              </a:ext>
            </a:extLst>
          </p:cNvPr>
          <p:cNvCxnSpPr>
            <a:cxnSpLocks/>
          </p:cNvCxnSpPr>
          <p:nvPr/>
        </p:nvCxnSpPr>
        <p:spPr>
          <a:xfrm>
            <a:off x="2879350" y="4079326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FDEF06-298F-E949-932D-431B6371E322}"/>
              </a:ext>
            </a:extLst>
          </p:cNvPr>
          <p:cNvCxnSpPr>
            <a:cxnSpLocks/>
          </p:cNvCxnSpPr>
          <p:nvPr/>
        </p:nvCxnSpPr>
        <p:spPr>
          <a:xfrm>
            <a:off x="2909403" y="4593565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AB5ED8-1328-6944-BB87-1E917894D22B}"/>
              </a:ext>
            </a:extLst>
          </p:cNvPr>
          <p:cNvCxnSpPr>
            <a:cxnSpLocks/>
          </p:cNvCxnSpPr>
          <p:nvPr/>
        </p:nvCxnSpPr>
        <p:spPr>
          <a:xfrm>
            <a:off x="2910306" y="5189614"/>
            <a:ext cx="59973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8394B0-5B6F-7A42-8664-B3C1522C0E5B}"/>
              </a:ext>
            </a:extLst>
          </p:cNvPr>
          <p:cNvSpPr txBox="1"/>
          <p:nvPr/>
        </p:nvSpPr>
        <p:spPr>
          <a:xfrm>
            <a:off x="3542626" y="3347758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-2</a:t>
            </a:r>
          </a:p>
          <a:p>
            <a:endParaRPr lang="en-US" dirty="0"/>
          </a:p>
          <a:p>
            <a:r>
              <a:rPr lang="en-US"/>
              <a:t>-2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915687-BF3E-9547-BECB-477D461BB4CE}"/>
              </a:ext>
            </a:extLst>
          </p:cNvPr>
          <p:cNvCxnSpPr>
            <a:cxnSpLocks/>
          </p:cNvCxnSpPr>
          <p:nvPr/>
        </p:nvCxnSpPr>
        <p:spPr>
          <a:xfrm>
            <a:off x="3998017" y="4153200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E824F1-2841-5542-870C-52D581D191A9}"/>
              </a:ext>
            </a:extLst>
          </p:cNvPr>
          <p:cNvSpPr/>
          <p:nvPr/>
        </p:nvSpPr>
        <p:spPr>
          <a:xfrm>
            <a:off x="5480618" y="4079325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E1EB1-66F9-C948-8C46-7B4B691B5393}"/>
              </a:ext>
            </a:extLst>
          </p:cNvPr>
          <p:cNvCxnSpPr>
            <a:cxnSpLocks/>
          </p:cNvCxnSpPr>
          <p:nvPr/>
        </p:nvCxnSpPr>
        <p:spPr>
          <a:xfrm>
            <a:off x="5676645" y="4167549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59C390-A9CE-4A41-B20D-AD79FEC1AD68}"/>
                  </a:ext>
                </a:extLst>
              </p:cNvPr>
              <p:cNvSpPr txBox="1"/>
              <p:nvPr/>
            </p:nvSpPr>
            <p:spPr>
              <a:xfrm>
                <a:off x="6125178" y="3912870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59C390-A9CE-4A41-B20D-AD79FEC1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178" y="3912870"/>
                <a:ext cx="312907" cy="461665"/>
              </a:xfrm>
              <a:prstGeom prst="rect">
                <a:avLst/>
              </a:prstGeom>
              <a:blipFill>
                <a:blip r:embed="rId6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01F557-F3EA-9C45-9001-5663AD0437A0}"/>
              </a:ext>
            </a:extLst>
          </p:cNvPr>
          <p:cNvCxnSpPr>
            <a:cxnSpLocks/>
          </p:cNvCxnSpPr>
          <p:nvPr/>
        </p:nvCxnSpPr>
        <p:spPr>
          <a:xfrm>
            <a:off x="4001763" y="4610050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A35525-2962-8147-9602-420CE9A3DC56}"/>
              </a:ext>
            </a:extLst>
          </p:cNvPr>
          <p:cNvCxnSpPr>
            <a:cxnSpLocks/>
          </p:cNvCxnSpPr>
          <p:nvPr/>
        </p:nvCxnSpPr>
        <p:spPr>
          <a:xfrm flipV="1">
            <a:off x="4068605" y="4629492"/>
            <a:ext cx="1415759" cy="5892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E2794F-A8B3-334D-98E9-F59D4F2C260D}"/>
              </a:ext>
            </a:extLst>
          </p:cNvPr>
          <p:cNvCxnSpPr>
            <a:cxnSpLocks/>
          </p:cNvCxnSpPr>
          <p:nvPr/>
        </p:nvCxnSpPr>
        <p:spPr>
          <a:xfrm>
            <a:off x="4068605" y="4616512"/>
            <a:ext cx="1415759" cy="5770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5A2F18-454B-D941-B583-80B201C6155B}"/>
              </a:ext>
            </a:extLst>
          </p:cNvPr>
          <p:cNvCxnSpPr>
            <a:cxnSpLocks/>
          </p:cNvCxnSpPr>
          <p:nvPr/>
        </p:nvCxnSpPr>
        <p:spPr>
          <a:xfrm>
            <a:off x="5680391" y="4640782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DB0D3D-E7EA-2C40-BD59-52C21F262898}"/>
                  </a:ext>
                </a:extLst>
              </p:cNvPr>
              <p:cNvSpPr txBox="1"/>
              <p:nvPr/>
            </p:nvSpPr>
            <p:spPr>
              <a:xfrm>
                <a:off x="5997660" y="4514557"/>
                <a:ext cx="32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DB0D3D-E7EA-2C40-BD59-52C21F262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60" y="4514557"/>
                <a:ext cx="322264" cy="461665"/>
              </a:xfrm>
              <a:prstGeom prst="rect">
                <a:avLst/>
              </a:prstGeom>
              <a:blipFill>
                <a:blip r:embed="rId7"/>
                <a:stretch>
                  <a:fillRect r="-8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AB5F69-61E5-3B44-87D5-328F6A22631B}"/>
                  </a:ext>
                </a:extLst>
              </p:cNvPr>
              <p:cNvSpPr txBox="1"/>
              <p:nvPr/>
            </p:nvSpPr>
            <p:spPr>
              <a:xfrm>
                <a:off x="3924150" y="5184964"/>
                <a:ext cx="545854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AB5F69-61E5-3B44-87D5-328F6A226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50" y="5184964"/>
                <a:ext cx="545854" cy="34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2862A91-38CF-F549-90F2-68AECAD38D37}"/>
              </a:ext>
            </a:extLst>
          </p:cNvPr>
          <p:cNvSpPr/>
          <p:nvPr/>
        </p:nvSpPr>
        <p:spPr>
          <a:xfrm>
            <a:off x="5484364" y="4536175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FA4B3D-38B6-1E43-A20E-16EC58831B8B}"/>
              </a:ext>
            </a:extLst>
          </p:cNvPr>
          <p:cNvSpPr txBox="1"/>
          <p:nvPr/>
        </p:nvSpPr>
        <p:spPr>
          <a:xfrm>
            <a:off x="5131685" y="509287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3BD937-7250-F848-9CE1-2892364508AC}"/>
              </a:ext>
            </a:extLst>
          </p:cNvPr>
          <p:cNvCxnSpPr>
            <a:cxnSpLocks/>
          </p:cNvCxnSpPr>
          <p:nvPr/>
        </p:nvCxnSpPr>
        <p:spPr>
          <a:xfrm>
            <a:off x="4001763" y="5228209"/>
            <a:ext cx="14826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9B8CA90-7B02-4F4A-84AB-580A1B8418AE}"/>
              </a:ext>
            </a:extLst>
          </p:cNvPr>
          <p:cNvSpPr/>
          <p:nvPr/>
        </p:nvSpPr>
        <p:spPr>
          <a:xfrm>
            <a:off x="5484364" y="5154334"/>
            <a:ext cx="196027" cy="209215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63B031-1B12-7F4C-BCDC-53048BCD000A}"/>
              </a:ext>
            </a:extLst>
          </p:cNvPr>
          <p:cNvCxnSpPr>
            <a:cxnSpLocks/>
          </p:cNvCxnSpPr>
          <p:nvPr/>
        </p:nvCxnSpPr>
        <p:spPr>
          <a:xfrm>
            <a:off x="5680391" y="5242558"/>
            <a:ext cx="326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3840D2-A45C-8A4B-95D0-EF1624639170}"/>
                  </a:ext>
                </a:extLst>
              </p:cNvPr>
              <p:cNvSpPr txBox="1"/>
              <p:nvPr/>
            </p:nvSpPr>
            <p:spPr>
              <a:xfrm>
                <a:off x="6169116" y="4987879"/>
                <a:ext cx="31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3840D2-A45C-8A4B-95D0-EF162463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16" y="4987879"/>
                <a:ext cx="312907" cy="461665"/>
              </a:xfrm>
              <a:prstGeom prst="rect">
                <a:avLst/>
              </a:prstGeom>
              <a:blipFill>
                <a:blip r:embed="rId9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F077F5-1BF3-1D4A-AB18-4740484F37C3}"/>
              </a:ext>
            </a:extLst>
          </p:cNvPr>
          <p:cNvCxnSpPr>
            <a:cxnSpLocks/>
          </p:cNvCxnSpPr>
          <p:nvPr/>
        </p:nvCxnSpPr>
        <p:spPr>
          <a:xfrm>
            <a:off x="6677780" y="3565773"/>
            <a:ext cx="2610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4B89B5-E7FD-E240-850C-8410098AC6A9}"/>
              </a:ext>
            </a:extLst>
          </p:cNvPr>
          <p:cNvCxnSpPr>
            <a:cxnSpLocks/>
          </p:cNvCxnSpPr>
          <p:nvPr/>
        </p:nvCxnSpPr>
        <p:spPr>
          <a:xfrm>
            <a:off x="6677780" y="5318197"/>
            <a:ext cx="26677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3A4D20-DCD5-2C40-9C40-3AFAAC989F4B}"/>
              </a:ext>
            </a:extLst>
          </p:cNvPr>
          <p:cNvCxnSpPr>
            <a:cxnSpLocks/>
          </p:cNvCxnSpPr>
          <p:nvPr/>
        </p:nvCxnSpPr>
        <p:spPr>
          <a:xfrm>
            <a:off x="6687604" y="4109955"/>
            <a:ext cx="260074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2FF511-773C-3648-9AC5-49089E40AE94}"/>
              </a:ext>
            </a:extLst>
          </p:cNvPr>
          <p:cNvCxnSpPr>
            <a:cxnSpLocks/>
          </p:cNvCxnSpPr>
          <p:nvPr/>
        </p:nvCxnSpPr>
        <p:spPr>
          <a:xfrm>
            <a:off x="6677780" y="4663747"/>
            <a:ext cx="2610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A9AD81-6418-3B49-8E6F-491ABAE61C4C}"/>
              </a:ext>
            </a:extLst>
          </p:cNvPr>
          <p:cNvCxnSpPr>
            <a:cxnSpLocks/>
          </p:cNvCxnSpPr>
          <p:nvPr/>
        </p:nvCxnSpPr>
        <p:spPr>
          <a:xfrm>
            <a:off x="9633895" y="3556394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123BB5-18B2-D240-8116-8DEF2705F776}"/>
              </a:ext>
            </a:extLst>
          </p:cNvPr>
          <p:cNvCxnSpPr>
            <a:cxnSpLocks/>
          </p:cNvCxnSpPr>
          <p:nvPr/>
        </p:nvCxnSpPr>
        <p:spPr>
          <a:xfrm>
            <a:off x="9606769" y="4106827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CBF842-00C1-A147-A8B1-2EF0B5C24F33}"/>
                  </a:ext>
                </a:extLst>
              </p:cNvPr>
              <p:cNvSpPr txBox="1"/>
              <p:nvPr/>
            </p:nvSpPr>
            <p:spPr>
              <a:xfrm flipH="1">
                <a:off x="10190539" y="3418219"/>
                <a:ext cx="755274" cy="20313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b="0" dirty="0">
                  <a:solidFill>
                    <a:srgbClr val="000000"/>
                  </a:solidFill>
                </a:endParaRPr>
              </a:p>
              <a:p>
                <a:endParaRPr lang="en-GB" sz="10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1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CBF842-00C1-A147-A8B1-2EF0B5C2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90539" y="3418219"/>
                <a:ext cx="755274" cy="2031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1B4B06-2331-474B-AD7F-6C04BF91D2D5}"/>
                  </a:ext>
                </a:extLst>
              </p:cNvPr>
              <p:cNvSpPr txBox="1"/>
              <p:nvPr/>
            </p:nvSpPr>
            <p:spPr>
              <a:xfrm>
                <a:off x="6639037" y="5363549"/>
                <a:ext cx="541494" cy="340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1B4B06-2331-474B-AD7F-6C04BF91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37" y="5363549"/>
                <a:ext cx="541494" cy="340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7A867202-0710-CC4F-A5C1-F9EA72CB319E}"/>
              </a:ext>
            </a:extLst>
          </p:cNvPr>
          <p:cNvSpPr/>
          <p:nvPr/>
        </p:nvSpPr>
        <p:spPr>
          <a:xfrm>
            <a:off x="9302099" y="3408507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C2F5FC-E7C1-C24B-8129-101AC738EC03}"/>
              </a:ext>
            </a:extLst>
          </p:cNvPr>
          <p:cNvSpPr/>
          <p:nvPr/>
        </p:nvSpPr>
        <p:spPr>
          <a:xfrm>
            <a:off x="9346895" y="5184964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90DFCB-3398-3745-B70D-E03E151EC04E}"/>
              </a:ext>
            </a:extLst>
          </p:cNvPr>
          <p:cNvSpPr txBox="1"/>
          <p:nvPr/>
        </p:nvSpPr>
        <p:spPr>
          <a:xfrm>
            <a:off x="8998299" y="5216569"/>
            <a:ext cx="162150" cy="28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C50D7-E660-C545-ACD6-23423224F767}"/>
                  </a:ext>
                </a:extLst>
              </p:cNvPr>
              <p:cNvSpPr txBox="1"/>
              <p:nvPr/>
            </p:nvSpPr>
            <p:spPr>
              <a:xfrm>
                <a:off x="6590000" y="4658068"/>
                <a:ext cx="545854" cy="3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C50D7-E660-C545-ACD6-23423224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00" y="4658068"/>
                <a:ext cx="545854" cy="342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15C827-7E17-F049-8B69-4FB577B07262}"/>
              </a:ext>
            </a:extLst>
          </p:cNvPr>
          <p:cNvCxnSpPr>
            <a:cxnSpLocks/>
          </p:cNvCxnSpPr>
          <p:nvPr/>
        </p:nvCxnSpPr>
        <p:spPr>
          <a:xfrm flipV="1">
            <a:off x="7092404" y="4109955"/>
            <a:ext cx="2195944" cy="11925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E50BBD-BD75-8142-A57F-F2F253AEAA56}"/>
              </a:ext>
            </a:extLst>
          </p:cNvPr>
          <p:cNvCxnSpPr>
            <a:cxnSpLocks/>
          </p:cNvCxnSpPr>
          <p:nvPr/>
        </p:nvCxnSpPr>
        <p:spPr>
          <a:xfrm flipV="1">
            <a:off x="7060983" y="3505834"/>
            <a:ext cx="2227365" cy="11422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080E95-E78E-C444-B3C3-C0AAD59A89E3}"/>
              </a:ext>
            </a:extLst>
          </p:cNvPr>
          <p:cNvCxnSpPr>
            <a:cxnSpLocks/>
          </p:cNvCxnSpPr>
          <p:nvPr/>
        </p:nvCxnSpPr>
        <p:spPr>
          <a:xfrm>
            <a:off x="6963219" y="3571168"/>
            <a:ext cx="2280716" cy="10768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3A7F35-DE01-A845-9EB7-07A94AB509C7}"/>
              </a:ext>
            </a:extLst>
          </p:cNvPr>
          <p:cNvCxnSpPr>
            <a:cxnSpLocks/>
          </p:cNvCxnSpPr>
          <p:nvPr/>
        </p:nvCxnSpPr>
        <p:spPr>
          <a:xfrm>
            <a:off x="7069567" y="4118583"/>
            <a:ext cx="2218781" cy="12376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9778A9-AD66-764C-B160-AD7EEF03A826}"/>
              </a:ext>
            </a:extLst>
          </p:cNvPr>
          <p:cNvSpPr txBox="1"/>
          <p:nvPr/>
        </p:nvSpPr>
        <p:spPr>
          <a:xfrm>
            <a:off x="8978672" y="4578686"/>
            <a:ext cx="162150" cy="28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140D9E9-C49B-EA4E-8639-D7417F4565A6}"/>
              </a:ext>
            </a:extLst>
          </p:cNvPr>
          <p:cNvSpPr/>
          <p:nvPr/>
        </p:nvSpPr>
        <p:spPr>
          <a:xfrm>
            <a:off x="9319769" y="3953672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B42D72-7FDB-2E42-A7A7-C95EC31D0A72}"/>
              </a:ext>
            </a:extLst>
          </p:cNvPr>
          <p:cNvSpPr/>
          <p:nvPr/>
        </p:nvSpPr>
        <p:spPr>
          <a:xfrm>
            <a:off x="9322371" y="4522957"/>
            <a:ext cx="287000" cy="306311"/>
          </a:xfrm>
          <a:prstGeom prst="ellipse">
            <a:avLst/>
          </a:prstGeom>
          <a:solidFill>
            <a:schemeClr val="bg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4BD162-6F9D-9F4C-82D4-23F7D3AC75F8}"/>
              </a:ext>
            </a:extLst>
          </p:cNvPr>
          <p:cNvCxnSpPr>
            <a:cxnSpLocks/>
          </p:cNvCxnSpPr>
          <p:nvPr/>
        </p:nvCxnSpPr>
        <p:spPr>
          <a:xfrm>
            <a:off x="9633895" y="4676112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DFD66-CC9A-FB47-BF42-82A4C45DD167}"/>
              </a:ext>
            </a:extLst>
          </p:cNvPr>
          <p:cNvCxnSpPr>
            <a:cxnSpLocks/>
          </p:cNvCxnSpPr>
          <p:nvPr/>
        </p:nvCxnSpPr>
        <p:spPr>
          <a:xfrm>
            <a:off x="9633895" y="5338119"/>
            <a:ext cx="4785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5BBDD51-2EBC-9343-8F7B-230EC8C0BA6A}"/>
              </a:ext>
            </a:extLst>
          </p:cNvPr>
          <p:cNvSpPr/>
          <p:nvPr/>
        </p:nvSpPr>
        <p:spPr>
          <a:xfrm>
            <a:off x="6068162" y="3207683"/>
            <a:ext cx="495946" cy="12296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DCA4F5-F956-F84B-8BB3-5A34B33A987D}"/>
              </a:ext>
            </a:extLst>
          </p:cNvPr>
          <p:cNvSpPr/>
          <p:nvPr/>
        </p:nvSpPr>
        <p:spPr>
          <a:xfrm>
            <a:off x="6068814" y="4483862"/>
            <a:ext cx="495946" cy="12296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4B350-F070-0D41-92C4-02C834870C5E}"/>
                  </a:ext>
                </a:extLst>
              </p:cNvPr>
              <p:cNvSpPr txBox="1"/>
              <p:nvPr/>
            </p:nvSpPr>
            <p:spPr>
              <a:xfrm>
                <a:off x="3801499" y="6045228"/>
                <a:ext cx="4461221" cy="100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4  0  12  0</m:t>
                          </m:r>
                        </m:e>
                      </m:d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1 0 3 0</m:t>
                          </m:r>
                        </m:e>
                      </m:d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]; 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4B350-F070-0D41-92C4-02C834870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99" y="6045228"/>
                <a:ext cx="4461221" cy="10031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 animBg="1"/>
      <p:bldP spid="18" grpId="0"/>
      <p:bldP spid="19" grpId="0"/>
      <p:bldP spid="25" grpId="0"/>
      <p:bldP spid="30" grpId="0"/>
      <p:bldP spid="32" grpId="0" animBg="1"/>
      <p:bldP spid="34" grpId="0"/>
      <p:bldP spid="39" grpId="0"/>
      <p:bldP spid="40" grpId="0"/>
      <p:bldP spid="41" grpId="0" animBg="1"/>
      <p:bldP spid="42" grpId="0"/>
      <p:bldP spid="44" grpId="0" animBg="1"/>
      <p:bldP spid="46" grpId="0"/>
      <p:bldP spid="53" grpId="0" animBg="1"/>
      <p:bldP spid="54" grpId="0"/>
      <p:bldP spid="55" grpId="0" animBg="1"/>
      <p:bldP spid="56" grpId="0" animBg="1"/>
      <p:bldP spid="57" grpId="0"/>
      <p:bldP spid="58" grpId="0"/>
      <p:bldP spid="63" grpId="0"/>
      <p:bldP spid="64" grpId="0" animBg="1"/>
      <p:bldP spid="65" grpId="0" animBg="1"/>
      <p:bldP spid="68" grpId="0" animBg="1"/>
      <p:bldP spid="69" grpId="0" animBg="1"/>
      <p:bldP spid="3" grpId="0"/>
    </p:bldLst>
  </p:timing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18866</TotalTime>
  <Words>1662</Words>
  <Application>Microsoft Macintosh PowerPoint</Application>
  <PresentationFormat>Widescreen</PresentationFormat>
  <Paragraphs>297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Montserrat</vt:lpstr>
      <vt:lpstr>Montserrat Medium</vt:lpstr>
      <vt:lpstr>Times New Roman</vt:lpstr>
      <vt:lpstr>Wingdings</vt:lpstr>
      <vt:lpstr>B&amp;D-Powerpoint Template_16x9</vt:lpstr>
      <vt:lpstr>PowerPoint Presentation</vt:lpstr>
      <vt:lpstr>Decimation &amp; Interpolation</vt:lpstr>
      <vt:lpstr>Decimation by a factor M</vt:lpstr>
      <vt:lpstr>Decimation by a factor M in the Z-domain</vt:lpstr>
      <vt:lpstr>Decimation by a factor M in the Z-domain</vt:lpstr>
      <vt:lpstr>Zero Interpolation</vt:lpstr>
      <vt:lpstr>Zero Interpolation</vt:lpstr>
      <vt:lpstr>Zero Interpolation</vt:lpstr>
      <vt:lpstr>Zero Interpolation</vt:lpstr>
      <vt:lpstr>Zero Interpolation</vt:lpstr>
      <vt:lpstr>Interpolation by a factor L</vt:lpstr>
      <vt:lpstr>Interpolation by a factor L</vt:lpstr>
      <vt:lpstr>Interpolation by a factor L</vt:lpstr>
      <vt:lpstr>Interpolation by a factor L – in the Z-domain</vt:lpstr>
      <vt:lpstr>Interpolation by a factor L</vt:lpstr>
      <vt:lpstr>General Multi-rate – Changing the sampling rate by a factor M/L</vt:lpstr>
      <vt:lpstr>Exercise </vt:lpstr>
      <vt:lpstr>2D Decimation  &amp; Interpolation 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Carmine Clemente</cp:lastModifiedBy>
  <cp:revision>322</cp:revision>
  <dcterms:created xsi:type="dcterms:W3CDTF">2020-02-05T16:03:23Z</dcterms:created>
  <dcterms:modified xsi:type="dcterms:W3CDTF">2021-11-08T13:54:23Z</dcterms:modified>
</cp:coreProperties>
</file>