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5"/>
  </p:notesMasterIdLst>
  <p:handoutMasterIdLst>
    <p:handoutMasterId r:id="rId6"/>
  </p:handoutMasterIdLst>
  <p:sldIdLst>
    <p:sldId id="286" r:id="rId2"/>
    <p:sldId id="487" r:id="rId3"/>
    <p:sldId id="431" r:id="rId4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ance" id="{705054ED-DB56-FA4C-BB16-D35BDEFFF4C1}">
          <p14:sldIdLst>
            <p14:sldId id="286"/>
            <p14:sldId id="487"/>
            <p14:sldId id="43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E3C00"/>
    <a:srgbClr val="092240"/>
    <a:srgbClr val="F8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/>
    <p:restoredTop sz="96190"/>
  </p:normalViewPr>
  <p:slideViewPr>
    <p:cSldViewPr snapToGrid="0" snapToObjects="1">
      <p:cViewPr varScale="1">
        <p:scale>
          <a:sx n="123" d="100"/>
          <a:sy n="123" d="100"/>
        </p:scale>
        <p:origin x="5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5344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641A-FC50-3840-A830-42D90553FE8C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96355-3DDC-9949-861F-AD0908BF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3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9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4055602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4055602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4055602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1411"/>
            <a:ext cx="9753600" cy="810810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493520"/>
            <a:ext cx="9753600" cy="22860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66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349951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1349951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1349951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1411"/>
            <a:ext cx="9753600" cy="81081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500542"/>
            <a:ext cx="9753600" cy="2050415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44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43520" y="0"/>
            <a:ext cx="4348481" cy="685446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5570220" cy="138738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5570220" cy="405073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210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43520" y="1"/>
            <a:ext cx="434848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5570220" cy="138738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5570220" cy="405073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5082EFB-1114-FE47-B838-2915F2B9B9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520" y="3444241"/>
            <a:ext cx="4348481" cy="341375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1092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8593373" y="1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593373" y="2289977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593373" y="4573989"/>
            <a:ext cx="3598627" cy="228401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65D61D25-2C22-8E45-A9B3-AAB911B76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6129020" cy="1459697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12658E-CB5A-AF48-A644-353403DB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6129020" cy="4261852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64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1" y="156173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22839" y="156173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778777" y="1561736"/>
            <a:ext cx="4841723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67AA0B1-6033-2F4D-A765-7D17EAA029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64931"/>
            <a:ext cx="9753600" cy="726990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59E27A-E0B3-884A-B625-74AD7AB9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859381"/>
            <a:ext cx="9753600" cy="178666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1607819"/>
            <a:ext cx="9753600" cy="481105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662482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62432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0269"/>
            <a:ext cx="6414052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3B03-7CB5-694C-A06A-B8D051D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3667761"/>
            <a:ext cx="4229100" cy="297828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1207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62432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B7763118-0811-A045-907D-A37A39B473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249" y="664745"/>
            <a:ext cx="4560751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C4E96E-0DBC-9741-978E-351DF7CF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49" y="2526750"/>
            <a:ext cx="4560751" cy="367085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235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206448" y="990269"/>
            <a:ext cx="6414052" cy="2438731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3B03-7CB5-694C-A06A-B8D051D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0" y="3667761"/>
            <a:ext cx="4508500" cy="297828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5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Номер слайда 21"/>
          <p:cNvSpPr txBox="1">
            <a:spLocks/>
          </p:cNvSpPr>
          <p:nvPr userDrawn="1"/>
        </p:nvSpPr>
        <p:spPr>
          <a:xfrm>
            <a:off x="388273" y="65712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3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899" y="4246128"/>
            <a:ext cx="8046357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6531429" y="664745"/>
            <a:ext cx="5089071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53C0E3-CA06-FF4E-9268-38C763A2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9" y="2526750"/>
            <a:ext cx="5089071" cy="367085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3987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112014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371547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A2D389-5092-B541-B85C-948DD9C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3715470"/>
            <a:ext cx="5240020" cy="2930571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1806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3429000"/>
            <a:ext cx="103251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913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4CFFCC-3559-F84D-A042-1BAFB259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691325"/>
            <a:ext cx="5240020" cy="228555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6660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1E9CA4-55FC-8A40-824F-09EDA9DC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910E763-4396-F74C-8903-82D9802B2D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79701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E94BA5C2-38F4-E14F-AA9C-C3DFC99975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92502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9FCD912-C26A-6644-A093-938CD0712E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3700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B2E5B3A-B4B2-BD4F-AB85-BFF95E3A2AD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394898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CC35ADD1-35FD-C44E-BAE2-21F1D63D4DE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046096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4A064768-5B8B-5740-B764-CCD1215AD7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66900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A8ACE225-1838-3544-957D-AACCA7BE3A1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479701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FD0641E4-640F-8D4E-8C69-BFEE014364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092502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0DBFC0DE-039B-2F4E-BFBC-2E3DA03643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743700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5EA1B11-E5B8-9149-BBE6-13ADFB08F8B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394898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ECDDA7D5-E29D-2F4F-9BBE-E4BC874FC1D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046096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D39CEE3D-7E7A-494C-B8D1-6A561A1F8C6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6900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D2F2FBF1-42C4-084B-9B8F-8A6BB412FDF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479701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99001851-0A29-5945-8461-09C32A1DF56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092502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DC1D8B20-1A51-9C4A-ABDD-DD48B5D1C275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743700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5AA24CC2-0B66-B34D-A228-6AE40A8DE75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94898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5FA8BDB8-5757-C142-AC90-BC8AD95844D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046096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65AA2FDC-1BAC-F24E-85E0-00EBEC7473C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866900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72982FDD-C863-2C47-A976-BFBF4777637D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701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1D2AA8B1-2C53-7940-A97F-72E577896EC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092502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B695AF4D-D6DC-0944-98EC-F2C964A6D13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743700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002E033C-4E61-6B4F-B553-C83E76F94D8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394898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50A9437-CEAD-0741-8012-DFC58613492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046096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1E9CA4-55FC-8A40-824F-09EDA9DC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AB69879B-EE95-2340-855D-A9E3FF45B3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6690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81755F83-CEE1-CA4F-9CB2-AD8AF9461F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690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34924851-6C37-C84F-A630-EA87C879C7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9674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1591A003-2C51-8747-8121-A00901B695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2658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6" name="Picture Placeholder 4">
            <a:extLst>
              <a:ext uri="{FF2B5EF4-FFF2-40B4-BE49-F238E27FC236}">
                <a16:creationId xmlns:a16="http://schemas.microsoft.com/office/drawing/2014/main" id="{E5FC3E9F-0D6F-1A4B-9B98-7EEBF5AEAD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5642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CEC3CD0E-BFD8-D741-B22E-22F2F41C4FA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74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0460D3CE-95FD-684A-91A1-6CCB6968556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92658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9" name="Picture Placeholder 4">
            <a:extLst>
              <a:ext uri="{FF2B5EF4-FFF2-40B4-BE49-F238E27FC236}">
                <a16:creationId xmlns:a16="http://schemas.microsoft.com/office/drawing/2014/main" id="{B8B8D087-5B4B-8141-8DB9-81770800BD1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45642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0" name="Picture Placeholder 4">
            <a:extLst>
              <a:ext uri="{FF2B5EF4-FFF2-40B4-BE49-F238E27FC236}">
                <a16:creationId xmlns:a16="http://schemas.microsoft.com/office/drawing/2014/main" id="{BB5C1B6D-1803-8645-8E13-7DE2A58DE4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9674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285C2B50-7632-3747-84F1-900493205CD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92658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B105B2B0-0C44-D34D-837F-9F695FD2187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642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2405156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0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5244737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8622575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745"/>
            <a:ext cx="9753600" cy="757655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F39EDD-56E0-DB41-A5F7-71248102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844631"/>
            <a:ext cx="9753600" cy="180141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43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112014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0603505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745"/>
            <a:ext cx="751078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8669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9433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60198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80962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10172700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54585"/>
            <a:ext cx="593598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74726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545021" y="671005"/>
            <a:ext cx="10075479" cy="745212"/>
          </a:xfrm>
        </p:spPr>
        <p:txBody>
          <a:bodyPr>
            <a:noAutofit/>
          </a:bodyPr>
          <a:lstStyle>
            <a:lvl1pPr algn="l"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7C995C6-BBB5-3B4F-9763-5F55B391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1" y="1661159"/>
            <a:ext cx="10075479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545021" y="671005"/>
            <a:ext cx="10075479" cy="745212"/>
          </a:xfrm>
        </p:spPr>
        <p:txBody>
          <a:bodyPr>
            <a:noAutofit/>
          </a:bodyPr>
          <a:lstStyle>
            <a:lvl1pPr algn="l"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7C995C6-BBB5-3B4F-9763-5F55B391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2" y="1661159"/>
            <a:ext cx="4897342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4657CDC-790B-5B43-A1E2-05ACC7341BB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761020" y="1661159"/>
            <a:ext cx="4897342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34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1C06C6-61D8-E14E-B26A-EC6DF13C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1" y="665017"/>
            <a:ext cx="10075479" cy="57538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5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367AB8-F1BD-8C4B-9148-198F7FCF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683755"/>
            <a:ext cx="9753600" cy="1223228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>
              <a:defRPr spc="0"/>
            </a:lvl1pPr>
          </a:lstStyle>
          <a:p>
            <a:r>
              <a:rPr lang="en-US" dirty="0"/>
              <a:t>YOUR TITLE HERE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E6C14DE-F4F4-A44E-8CFA-84E77258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247" y="4061012"/>
            <a:ext cx="9778253" cy="23578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28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181100"/>
            <a:ext cx="697230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3927944"/>
            <a:ext cx="112014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5E9AFA-5FE4-944B-BC1C-BFB852B88888}"/>
              </a:ext>
            </a:extLst>
          </p:cNvPr>
          <p:cNvSpPr txBox="1"/>
          <p:nvPr userDrawn="1"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200" spc="300" dirty="0">
                <a:latin typeface="Arial" panose="020B0604020202020204" pitchFamily="34" charset="0"/>
                <a:cs typeface="Arial" panose="020B0604020202020204" pitchFamily="34" charset="0"/>
              </a:rPr>
              <a:t>   THE UNIVERSITY OF STRATHCLYDE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35" r:id="rId2"/>
    <p:sldLayoutId id="2147484011" r:id="rId3"/>
    <p:sldLayoutId id="2147484012" r:id="rId4"/>
    <p:sldLayoutId id="2147484013" r:id="rId5"/>
    <p:sldLayoutId id="2147484080" r:id="rId6"/>
    <p:sldLayoutId id="2147484081" r:id="rId7"/>
    <p:sldLayoutId id="2147484079" r:id="rId8"/>
    <p:sldLayoutId id="2147484014" r:id="rId9"/>
    <p:sldLayoutId id="2147484015" r:id="rId10"/>
    <p:sldLayoutId id="2147484073" r:id="rId11"/>
    <p:sldLayoutId id="2147484074" r:id="rId12"/>
    <p:sldLayoutId id="2147484076" r:id="rId13"/>
    <p:sldLayoutId id="2147484016" r:id="rId14"/>
    <p:sldLayoutId id="2147484048" r:id="rId15"/>
    <p:sldLayoutId id="2147484024" r:id="rId16"/>
    <p:sldLayoutId id="2147484078" r:id="rId17"/>
    <p:sldLayoutId id="2147484029" r:id="rId18"/>
    <p:sldLayoutId id="2147484075" r:id="rId19"/>
    <p:sldLayoutId id="2147484040" r:id="rId20"/>
    <p:sldLayoutId id="2147484030" r:id="rId21"/>
    <p:sldLayoutId id="2147484031" r:id="rId22"/>
    <p:sldLayoutId id="2147484032" r:id="rId23"/>
    <p:sldLayoutId id="2147484077" r:id="rId24"/>
    <p:sldLayoutId id="2147484036" r:id="rId25"/>
    <p:sldLayoutId id="2147484044" r:id="rId26"/>
    <p:sldLayoutId id="2147484046" r:id="rId27"/>
    <p:sldLayoutId id="2147484049" r:id="rId28"/>
    <p:sldLayoutId id="2147484050" r:id="rId29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Clr>
          <a:srgbClr val="002060"/>
        </a:buClr>
        <a:buFont typeface="Wingdings" pitchFamily="2" charset="2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76" userDrawn="1">
          <p15:clr>
            <a:srgbClr val="F26B43"/>
          </p15:clr>
        </p15:guide>
        <p15:guide id="51" orient="horz" pos="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narrow city street with cars parked on the side of a road&#10;&#10;Description automatically generated">
            <a:extLst>
              <a:ext uri="{FF2B5EF4-FFF2-40B4-BE49-F238E27FC236}">
                <a16:creationId xmlns:a16="http://schemas.microsoft.com/office/drawing/2014/main" id="{E566D67D-5EC4-C64B-B715-8305BD4FC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206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pPr/>
              <a:t>1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611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1112140" y="2196957"/>
            <a:ext cx="10947523" cy="3221644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spc="0">
                <a:solidFill>
                  <a:schemeClr val="bg1"/>
                </a:solidFill>
              </a:rPr>
              <a:t>Tutorial week 6</a:t>
            </a:r>
            <a:endParaRPr lang="en-US" sz="6000" spc="0" dirty="0">
              <a:solidFill>
                <a:schemeClr val="bg1"/>
              </a:solidFill>
            </a:endParaRPr>
          </a:p>
          <a:p>
            <a:endParaRPr lang="en-US" sz="6000" spc="0" dirty="0">
              <a:solidFill>
                <a:schemeClr val="bg1"/>
              </a:solidFill>
            </a:endParaRPr>
          </a:p>
          <a:p>
            <a:r>
              <a:rPr lang="en-US" sz="4000" spc="0" dirty="0">
                <a:solidFill>
                  <a:schemeClr val="bg1"/>
                </a:solidFill>
              </a:rPr>
              <a:t>EE469/EE669/EE869/EE969</a:t>
            </a:r>
          </a:p>
          <a:p>
            <a:endParaRPr lang="en-US" sz="6000" spc="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2140" y="6314707"/>
            <a:ext cx="5693627" cy="43550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carmine.clemente@strath.ac.uk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6385C-432A-3144-9F69-E71B7958A415}"/>
              </a:ext>
            </a:extLst>
          </p:cNvPr>
          <p:cNvSpPr txBox="1"/>
          <p:nvPr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/>
                </a:solidFill>
                <a:latin typeface="Montserrat" pitchFamily="2" charset="77"/>
              </a:rPr>
              <a:t>Module Introduction</a:t>
            </a:r>
            <a:endParaRPr lang="en-US" sz="1200" spc="3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81222-DB4E-4541-BEB5-CEB6BFF74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581" y="511630"/>
            <a:ext cx="1865573" cy="13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0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F16FAB-A2B2-144C-8683-85F64BD6E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497BBD-86B5-D648-B19A-9DB3349E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931" y="194085"/>
            <a:ext cx="9753600" cy="1794116"/>
          </a:xfrm>
        </p:spPr>
        <p:txBody>
          <a:bodyPr/>
          <a:lstStyle/>
          <a:p>
            <a:r>
              <a:rPr lang="en-US" sz="4800" spc="0" dirty="0">
                <a:solidFill>
                  <a:srgbClr val="0070C0"/>
                </a:solidFill>
              </a:rPr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91BFC7-68E8-B04C-90E0-4233B391554B}"/>
                  </a:ext>
                </a:extLst>
              </p:cNvPr>
              <p:cNvSpPr txBox="1"/>
              <p:nvPr/>
            </p:nvSpPr>
            <p:spPr>
              <a:xfrm>
                <a:off x="1093931" y="1264926"/>
                <a:ext cx="105571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 full period of the signal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 =  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80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sampled at a sampling frequency equal to four times the Nyquist rate (the same as last week).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chemeClr val="accent4">
                        <a:lumMod val="50000"/>
                        <a:lumOff val="50000"/>
                      </a:schemeClr>
                    </a:solidFill>
                  </a:rPr>
                  <a:t>Q1. </a:t>
                </a:r>
                <a:r>
                  <a:rPr lang="en-US" sz="2000" dirty="0"/>
                  <a:t>Write the expression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endParaRPr lang="en-US" sz="2000" dirty="0"/>
              </a:p>
              <a:p>
                <a:r>
                  <a:rPr lang="en-US" sz="2000" b="1" dirty="0">
                    <a:solidFill>
                      <a:schemeClr val="accent4">
                        <a:lumMod val="50000"/>
                        <a:lumOff val="50000"/>
                      </a:schemeClr>
                    </a:solidFill>
                  </a:rPr>
                  <a:t>Q2</a:t>
                </a:r>
                <a:r>
                  <a:rPr lang="en-US" sz="2000" dirty="0">
                    <a:solidFill>
                      <a:schemeClr val="accent4">
                        <a:lumMod val="50000"/>
                        <a:lumOff val="50000"/>
                      </a:schemeClr>
                    </a:solidFill>
                  </a:rPr>
                  <a:t>.</a:t>
                </a:r>
                <a:r>
                  <a:rPr lang="en-US" sz="2000" dirty="0"/>
                  <a:t> Compute the DFS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 ;</m:t>
                    </m:r>
                  </m:oMath>
                </a14:m>
                <a:r>
                  <a:rPr lang="en-US" sz="2000" dirty="0"/>
                  <a:t>(compute only the value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/>
                  <a:t> by hand and check it with </a:t>
                </a:r>
                <a:r>
                  <a:rPr lang="en-US" sz="2000" dirty="0" err="1"/>
                  <a:t>Matlab</a:t>
                </a:r>
                <a:r>
                  <a:rPr lang="en-US" sz="2000" dirty="0"/>
                  <a:t> using </a:t>
                </a:r>
                <a:r>
                  <a:rPr lang="en-US" sz="2000" dirty="0" err="1"/>
                  <a:t>fft</a:t>
                </a:r>
                <a:r>
                  <a:rPr lang="en-US" sz="2000" dirty="0"/>
                  <a:t>(x).;</a:t>
                </a:r>
              </a:p>
              <a:p>
                <a:endParaRPr lang="en-US" sz="2000" dirty="0"/>
              </a:p>
              <a:p>
                <a:r>
                  <a:rPr lang="en-US" sz="2000" b="1" dirty="0">
                    <a:solidFill>
                      <a:schemeClr val="accent4">
                        <a:lumMod val="50000"/>
                        <a:lumOff val="50000"/>
                      </a:schemeClr>
                    </a:solidFill>
                  </a:rPr>
                  <a:t>Q3. </a:t>
                </a:r>
                <a:r>
                  <a:rPr lang="en-US" sz="2000" dirty="0"/>
                  <a:t>Plot the power line spectrum DFSs outputs.</a:t>
                </a:r>
              </a:p>
              <a:p>
                <a:endParaRPr lang="en-US" sz="2000" dirty="0"/>
              </a:p>
              <a:p>
                <a:r>
                  <a:rPr lang="en-US" sz="2000" b="1" dirty="0">
                    <a:solidFill>
                      <a:schemeClr val="accent4">
                        <a:lumMod val="50000"/>
                        <a:lumOff val="50000"/>
                      </a:schemeClr>
                    </a:solidFill>
                  </a:rPr>
                  <a:t>Q4. </a:t>
                </a:r>
                <a:r>
                  <a:rPr lang="en-US" sz="2000" dirty="0"/>
                  <a:t>Compute the Total Harmonic Distortion for both power line spectrum.</a:t>
                </a: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r>
                  <a:rPr lang="en-US" sz="2000" b="1" dirty="0">
                    <a:solidFill>
                      <a:schemeClr val="accent5">
                        <a:lumMod val="50000"/>
                        <a:lumOff val="50000"/>
                      </a:schemeClr>
                    </a:solidFill>
                  </a:rPr>
                  <a:t>Q5.</a:t>
                </a:r>
                <a:r>
                  <a:rPr lang="en-US" sz="2000" dirty="0">
                    <a:solidFill>
                      <a:schemeClr val="accent5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2000" dirty="0"/>
                  <a:t>What will happen to the results in Q2,Q3 and Q4 if we use the quantized version of x[n] from last week?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91BFC7-68E8-B04C-90E0-4233B3915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31" y="1264926"/>
                <a:ext cx="10557164" cy="4401205"/>
              </a:xfrm>
              <a:prstGeom prst="rect">
                <a:avLst/>
              </a:prstGeom>
              <a:blipFill>
                <a:blip r:embed="rId3"/>
                <a:stretch>
                  <a:fillRect l="-480" t="-865" b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99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pPr/>
              <a:t>3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611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26385C-432A-3144-9F69-E71B7958A415}"/>
              </a:ext>
            </a:extLst>
          </p:cNvPr>
          <p:cNvSpPr txBox="1"/>
          <p:nvPr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/>
                </a:solidFill>
                <a:latin typeface="Montserrat" pitchFamily="2" charset="77"/>
              </a:rPr>
              <a:t>X</a:t>
            </a:r>
            <a:r>
              <a:rPr lang="en-US" sz="1200" spc="300" dirty="0"/>
              <a:t>  </a:t>
            </a:r>
            <a:r>
              <a:rPr lang="en-US" sz="1200" spc="300" dirty="0">
                <a:solidFill>
                  <a:schemeClr val="bg1"/>
                </a:solidFill>
              </a:rPr>
              <a:t> THE PLACE OF USEFUL 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81222-DB4E-4541-BEB5-CEB6BFF74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46" y="1360365"/>
            <a:ext cx="5717706" cy="413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47423"/>
      </p:ext>
    </p:extLst>
  </p:cSld>
  <p:clrMapOvr>
    <a:masterClrMapping/>
  </p:clrMapOvr>
</p:sld>
</file>

<file path=ppt/theme/theme1.xml><?xml version="1.0" encoding="utf-8"?>
<a:theme xmlns:a="http://schemas.openxmlformats.org/drawingml/2006/main" name="B&amp;D-Powerpoint Template_16x9">
  <a:themeElements>
    <a:clrScheme name="Custom 1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092140"/>
      </a:accent1>
      <a:accent2>
        <a:srgbClr val="092140"/>
      </a:accent2>
      <a:accent3>
        <a:srgbClr val="092140"/>
      </a:accent3>
      <a:accent4>
        <a:srgbClr val="092140"/>
      </a:accent4>
      <a:accent5>
        <a:srgbClr val="092140"/>
      </a:accent5>
      <a:accent6>
        <a:srgbClr val="092140"/>
      </a:accent6>
      <a:hlink>
        <a:srgbClr val="092140"/>
      </a:hlink>
      <a:folHlink>
        <a:srgbClr val="09214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164</Words>
  <Application>Microsoft Macintosh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Calibri</vt:lpstr>
      <vt:lpstr>Cambria Math</vt:lpstr>
      <vt:lpstr>Montserrat</vt:lpstr>
      <vt:lpstr>Montserrat Medium</vt:lpstr>
      <vt:lpstr>Wingdings</vt:lpstr>
      <vt:lpstr>B&amp;D-Powerpoint Template_16x9</vt:lpstr>
      <vt:lpstr>PowerPoint Presentation</vt:lpstr>
      <vt:lpstr>Question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O'Donnell</dc:creator>
  <cp:lastModifiedBy>Carmine Clemente</cp:lastModifiedBy>
  <cp:revision>89</cp:revision>
  <dcterms:created xsi:type="dcterms:W3CDTF">2020-02-05T16:03:23Z</dcterms:created>
  <dcterms:modified xsi:type="dcterms:W3CDTF">2023-10-26T19:33:41Z</dcterms:modified>
</cp:coreProperties>
</file>