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5"/>
  </p:notesMasterIdLst>
  <p:handoutMasterIdLst>
    <p:handoutMasterId r:id="rId6"/>
  </p:handoutMasterIdLst>
  <p:sldIdLst>
    <p:sldId id="286" r:id="rId2"/>
    <p:sldId id="487" r:id="rId3"/>
    <p:sldId id="431" r:id="rId4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286"/>
            <p14:sldId id="487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3C00"/>
    <a:srgbClr val="092240"/>
    <a:srgbClr val="F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6205"/>
  </p:normalViewPr>
  <p:slideViewPr>
    <p:cSldViewPr snapToGrid="0" snapToObjects="1">
      <p:cViewPr varScale="1">
        <p:scale>
          <a:sx n="126" d="100"/>
          <a:sy n="126" d="100"/>
        </p:scale>
        <p:origin x="45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4055602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493520"/>
            <a:ext cx="9753600" cy="22860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6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1349951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500542"/>
            <a:ext cx="9753600" cy="205041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44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0"/>
            <a:ext cx="4348481" cy="685446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0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1"/>
            <a:ext cx="434848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5082EFB-1114-FE47-B838-2915F2B9B9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520" y="3444241"/>
            <a:ext cx="4348481" cy="341375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092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3373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3373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593373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D61D25-2C22-8E45-A9B3-AAB911B76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6129020" cy="1459697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2658E-CB5A-AF48-A644-353403D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6129020" cy="4261852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64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1561736"/>
            <a:ext cx="4841723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67AA0B1-6033-2F4D-A765-7D17EAA02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1"/>
            <a:ext cx="9753600" cy="72699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59E27A-E0B3-884A-B625-74AD7AB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59381"/>
            <a:ext cx="9753600" cy="178666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1607819"/>
            <a:ext cx="9753600" cy="481105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662482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667761"/>
            <a:ext cx="42291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207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7763118-0811-A045-907D-A37A39B47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9" y="664745"/>
            <a:ext cx="456075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E96E-0DBC-9741-978E-351DF7CF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49" y="2526750"/>
            <a:ext cx="456075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35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667761"/>
            <a:ext cx="4508500" cy="297828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5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246128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664745"/>
            <a:ext cx="508907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53C0E3-CA06-FF4E-9268-38C763A2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526750"/>
            <a:ext cx="5089071" cy="367085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987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2D389-5092-B541-B85C-948DD9C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3715470"/>
            <a:ext cx="5240020" cy="2930571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806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913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CFFCC-3559-F84D-A042-1BAFB25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691325"/>
            <a:ext cx="5240020" cy="228555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660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10E763-4396-F74C-8903-82D9802B2D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9701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94BA5C2-38F4-E14F-AA9C-C3DFC99975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2502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9FCD912-C26A-6644-A093-938CD0712E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37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B2E5B3A-B4B2-BD4F-AB85-BFF95E3A2A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94898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C35ADD1-35FD-C44E-BAE2-21F1D63D4D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046096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A064768-5B8B-5740-B764-CCD1215AD7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669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8ACE225-1838-3544-957D-AACCA7BE3A1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79701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D0641E4-640F-8D4E-8C69-BFEE014364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92502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DBFC0DE-039B-2F4E-BFBC-2E3DA03643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37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5EA1B11-E5B8-9149-BBE6-13ADFB08F8B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394898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ECDDA7D5-E29D-2F4F-9BBE-E4BC874FC1D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46096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9CEE3D-7E7A-494C-B8D1-6A561A1F8C6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69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2F2FBF1-42C4-084B-9B8F-8A6BB412FDF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479701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99001851-0A29-5945-8461-09C32A1DF56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092502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DC1D8B20-1A51-9C4A-ABDD-DD48B5D1C27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437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5AA24CC2-0B66-B34D-A228-6AE40A8DE75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94898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FA8BDB8-5757-C142-AC90-BC8AD95844D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46096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AA2FDC-1BAC-F24E-85E0-00EBEC7473C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669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72982FDD-C863-2C47-A976-BFBF4777637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701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1D2AA8B1-2C53-7940-A97F-72E577896EC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2502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B695AF4D-D6DC-0944-98EC-F2C964A6D13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7437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002E033C-4E61-6B4F-B553-C83E76F94D8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94898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50A9437-CEAD-0741-8012-DFC58613492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046096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B69879B-EE95-2340-855D-A9E3FF45B3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81755F83-CEE1-CA4F-9CB2-AD8AF9461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690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34924851-6C37-C84F-A630-EA87C879C7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674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1591A003-2C51-8747-8121-A00901B695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658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5FC3E9F-0D6F-1A4B-9B98-7EEBF5AEAD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5642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CEC3CD0E-BFD8-D741-B22E-22F2F41C4F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4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0460D3CE-95FD-684A-91A1-6CCB6968556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658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B8B8D087-5B4B-8141-8DB9-81770800BD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5642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BB5C1B6D-1803-8645-8E13-7DE2A58DE4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674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285C2B50-7632-3747-84F1-900493205C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2658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B105B2B0-0C44-D34D-837F-9F695FD218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642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40515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0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244737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8622575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9753600" cy="757655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39EDD-56E0-DB41-A5F7-7124810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44631"/>
            <a:ext cx="9753600" cy="180141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3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60350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75107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54585"/>
            <a:ext cx="59359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74726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1661159"/>
            <a:ext cx="10075479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45021" y="671005"/>
            <a:ext cx="10075479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2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4657CDC-790B-5B43-A1E2-05ACC7341BB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761020" y="1661159"/>
            <a:ext cx="4897342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4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1C06C6-61D8-E14E-B26A-EC6DF13C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1" y="665017"/>
            <a:ext cx="10075479" cy="57538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285750" indent="-2857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367AB8-F1BD-8C4B-9148-198F7FCF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683755"/>
            <a:ext cx="9753600" cy="1223228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>
              <a:defRPr spc="0"/>
            </a:lvl1pPr>
          </a:lstStyle>
          <a:p>
            <a:r>
              <a:rPr lang="en-US" dirty="0"/>
              <a:t>YOUR TITLE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E6C14DE-F4F4-A44E-8CFA-84E77258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247" y="4061012"/>
            <a:ext cx="9778253" cy="235786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28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181100"/>
            <a:ext cx="69723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3927944"/>
            <a:ext cx="112014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E9AFA-5FE4-944B-BC1C-BFB852B88888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spc="300" dirty="0">
                <a:latin typeface="Arial" panose="020B0604020202020204" pitchFamily="34" charset="0"/>
                <a:cs typeface="Arial" panose="020B0604020202020204" pitchFamily="34" charset="0"/>
              </a:rPr>
              <a:t>   THE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5" r:id="rId2"/>
    <p:sldLayoutId id="2147484011" r:id="rId3"/>
    <p:sldLayoutId id="2147484012" r:id="rId4"/>
    <p:sldLayoutId id="2147484013" r:id="rId5"/>
    <p:sldLayoutId id="2147484080" r:id="rId6"/>
    <p:sldLayoutId id="2147484081" r:id="rId7"/>
    <p:sldLayoutId id="2147484079" r:id="rId8"/>
    <p:sldLayoutId id="2147484014" r:id="rId9"/>
    <p:sldLayoutId id="2147484015" r:id="rId10"/>
    <p:sldLayoutId id="2147484073" r:id="rId11"/>
    <p:sldLayoutId id="2147484074" r:id="rId12"/>
    <p:sldLayoutId id="2147484076" r:id="rId13"/>
    <p:sldLayoutId id="2147484016" r:id="rId14"/>
    <p:sldLayoutId id="2147484048" r:id="rId15"/>
    <p:sldLayoutId id="2147484024" r:id="rId16"/>
    <p:sldLayoutId id="2147484078" r:id="rId17"/>
    <p:sldLayoutId id="2147484029" r:id="rId18"/>
    <p:sldLayoutId id="2147484075" r:id="rId19"/>
    <p:sldLayoutId id="2147484040" r:id="rId20"/>
    <p:sldLayoutId id="2147484030" r:id="rId21"/>
    <p:sldLayoutId id="2147484031" r:id="rId22"/>
    <p:sldLayoutId id="2147484032" r:id="rId23"/>
    <p:sldLayoutId id="2147484077" r:id="rId24"/>
    <p:sldLayoutId id="2147484036" r:id="rId25"/>
    <p:sldLayoutId id="2147484044" r:id="rId26"/>
    <p:sldLayoutId id="2147484046" r:id="rId27"/>
    <p:sldLayoutId id="2147484049" r:id="rId28"/>
    <p:sldLayoutId id="2147484050" r:id="rId29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Clr>
          <a:srgbClr val="002060"/>
        </a:buClr>
        <a:buFont typeface="Wingdings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arrow city street with cars parked on the side of a road&#10;&#10;Description automatically generated">
            <a:extLst>
              <a:ext uri="{FF2B5EF4-FFF2-40B4-BE49-F238E27FC236}">
                <a16:creationId xmlns:a16="http://schemas.microsoft.com/office/drawing/2014/main" id="{E566D67D-5EC4-C64B-B715-8305BD4FC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1112140" y="2196957"/>
            <a:ext cx="10947523" cy="3221644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pc="0" dirty="0">
                <a:solidFill>
                  <a:schemeClr val="bg1"/>
                </a:solidFill>
              </a:rPr>
              <a:t>Tutorial 6</a:t>
            </a:r>
          </a:p>
          <a:p>
            <a:endParaRPr lang="en-US" sz="6000" spc="0" dirty="0">
              <a:solidFill>
                <a:schemeClr val="bg1"/>
              </a:solidFill>
            </a:endParaRPr>
          </a:p>
          <a:p>
            <a:r>
              <a:rPr lang="en-US" sz="4000" spc="0" dirty="0">
                <a:solidFill>
                  <a:schemeClr val="bg1"/>
                </a:solidFill>
              </a:rPr>
              <a:t>EE469/EE669/EE869/EE969</a:t>
            </a:r>
          </a:p>
          <a:p>
            <a:endParaRPr lang="en-US" sz="6000" spc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2140" y="6314707"/>
            <a:ext cx="5693627" cy="4355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carmine.clemente@strath.ac.uk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Module Introduction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81" y="511630"/>
            <a:ext cx="1865573" cy="13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16FAB-A2B2-144C-8683-85F64BD6E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497BBD-86B5-D648-B19A-9DB3349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931" y="194085"/>
            <a:ext cx="9753600" cy="1794116"/>
          </a:xfrm>
        </p:spPr>
        <p:txBody>
          <a:bodyPr/>
          <a:lstStyle/>
          <a:p>
            <a:r>
              <a:rPr lang="en-US" sz="4800" spc="0" dirty="0">
                <a:solidFill>
                  <a:srgbClr val="0070C0"/>
                </a:solidFill>
              </a:rPr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91BFC7-68E8-B04C-90E0-4233B391554B}"/>
                  </a:ext>
                </a:extLst>
              </p:cNvPr>
              <p:cNvSpPr txBox="1"/>
              <p:nvPr/>
            </p:nvSpPr>
            <p:spPr>
              <a:xfrm>
                <a:off x="1093930" y="1264926"/>
                <a:ext cx="11098069" cy="574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Q1: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rgbClr val="000000"/>
                    </a:solidFill>
                  </a:rPr>
                  <a:t>A LTI digital filter is characterised with output coefficient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i="1" dirty="0">
                    <a:solidFill>
                      <a:srgbClr val="000000"/>
                    </a:solidFill>
                  </a:rPr>
                  <a:t> </a:t>
                </a:r>
                <a:r>
                  <a:rPr lang="en-GB" dirty="0">
                    <a:solidFill>
                      <a:srgbClr val="000000"/>
                    </a:solidFill>
                  </a:rPr>
                  <a:t>=[ </a:t>
                </a:r>
                <a:r>
                  <a:rPr lang="en-GB" b="1" dirty="0">
                    <a:solidFill>
                      <a:srgbClr val="000000"/>
                    </a:solidFill>
                  </a:rPr>
                  <a:t>1  </a:t>
                </a:r>
                <a:r>
                  <a:rPr lang="en-GB" dirty="0">
                    <a:solidFill>
                      <a:srgbClr val="000000"/>
                    </a:solidFill>
                  </a:rPr>
                  <a:t>0.5  0.25 ] and input coefficient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= [ </a:t>
                </a:r>
                <a:r>
                  <a:rPr lang="en-GB" b="1" dirty="0">
                    <a:solidFill>
                      <a:srgbClr val="000000"/>
                    </a:solidFill>
                  </a:rPr>
                  <a:t>1  </a:t>
                </a:r>
                <a:r>
                  <a:rPr lang="en-GB" dirty="0">
                    <a:solidFill>
                      <a:srgbClr val="000000"/>
                    </a:solidFill>
                  </a:rPr>
                  <a:t>0.75] </a:t>
                </a:r>
              </a:p>
              <a:p>
                <a:endParaRPr lang="en-GB" dirty="0">
                  <a:solidFill>
                    <a:srgbClr val="000000"/>
                  </a:solidFill>
                </a:endParaRPr>
              </a:p>
              <a:p>
                <a:r>
                  <a:rPr lang="en-GB" dirty="0">
                    <a:solidFill>
                      <a:srgbClr val="000000"/>
                    </a:solidFill>
                  </a:rPr>
                  <a:t>(</a:t>
                </a:r>
                <a:r>
                  <a:rPr lang="en-GB" dirty="0" err="1">
                    <a:solidFill>
                      <a:srgbClr val="000000"/>
                    </a:solidFill>
                  </a:rPr>
                  <a:t>i</a:t>
                </a:r>
                <a:r>
                  <a:rPr lang="en-GB" dirty="0">
                    <a:solidFill>
                      <a:srgbClr val="000000"/>
                    </a:solidFill>
                  </a:rPr>
                  <a:t>) Write out the Linear Difference Equation that describes this LTI Digital Filter. </a:t>
                </a:r>
              </a:p>
              <a:p>
                <a:endParaRPr lang="en-GB" dirty="0">
                  <a:solidFill>
                    <a:srgbClr val="000000"/>
                  </a:solidFill>
                </a:endParaRPr>
              </a:p>
              <a:p>
                <a:r>
                  <a:rPr lang="en-GB" dirty="0">
                    <a:solidFill>
                      <a:srgbClr val="000000"/>
                    </a:solidFill>
                  </a:rPr>
                  <a:t>(ii) Write out the System Function H(z) for this Digital Filter where H(z) = Y(z)/X(z) and Y(z) and X(z) are y[n] and x[n] respectively in the z- domain;</a:t>
                </a:r>
              </a:p>
              <a:p>
                <a:endParaRPr lang="en-GB" dirty="0">
                  <a:solidFill>
                    <a:srgbClr val="000000"/>
                  </a:solidFill>
                </a:endParaRPr>
              </a:p>
              <a:p>
                <a:r>
                  <a:rPr lang="en-GB" dirty="0">
                    <a:solidFill>
                      <a:srgbClr val="000000"/>
                    </a:solidFill>
                  </a:rPr>
                  <a:t>(iii) Plot the zero pole diagram of the filter; </a:t>
                </a:r>
              </a:p>
              <a:p>
                <a:endParaRPr lang="en-GB" dirty="0">
                  <a:solidFill>
                    <a:srgbClr val="000000"/>
                  </a:solidFill>
                </a:endParaRPr>
              </a:p>
              <a:p>
                <a:r>
                  <a:rPr lang="en-GB" dirty="0">
                    <a:solidFill>
                      <a:srgbClr val="000000"/>
                    </a:solidFill>
                  </a:rPr>
                  <a:t>(iv) Sketch the magnitude response of the filter, what type of filter is it ? </a:t>
                </a:r>
              </a:p>
              <a:p>
                <a:endParaRPr lang="en-GB" dirty="0">
                  <a:solidFill>
                    <a:srgbClr val="000000"/>
                  </a:solidFill>
                </a:endParaRPr>
              </a:p>
              <a:p>
                <a:r>
                  <a:rPr lang="en-GB" b="1" dirty="0">
                    <a:solidFill>
                      <a:schemeClr val="accent4">
                        <a:lumMod val="50000"/>
                        <a:lumOff val="50000"/>
                      </a:schemeClr>
                    </a:solidFill>
                  </a:rPr>
                  <a:t>Q2:  </a:t>
                </a:r>
                <a:r>
                  <a:rPr lang="en-GB" dirty="0">
                    <a:solidFill>
                      <a:srgbClr val="000000"/>
                    </a:solidFill>
                  </a:rPr>
                  <a:t>The impulse response, </a:t>
                </a:r>
                <a:r>
                  <a:rPr lang="en-GB" i="1" dirty="0">
                    <a:solidFill>
                      <a:srgbClr val="000000"/>
                    </a:solidFill>
                  </a:rPr>
                  <a:t>h[n], </a:t>
                </a:r>
                <a:r>
                  <a:rPr lang="en-GB" dirty="0">
                    <a:solidFill>
                      <a:srgbClr val="000000"/>
                    </a:solidFill>
                  </a:rPr>
                  <a:t>of a  Linear Time Invariant Digital Filter with input x[n] and output y[n] is:</a:t>
                </a:r>
              </a:p>
              <a:p>
                <a:endParaRPr lang="en-GB" dirty="0">
                  <a:solidFill>
                    <a:srgbClr val="000000"/>
                  </a:solidFill>
                </a:endParaRPr>
              </a:p>
              <a:p>
                <a:endParaRPr lang="en-GB" dirty="0">
                  <a:solidFill>
                    <a:srgbClr val="000000"/>
                  </a:solidFill>
                </a:endParaRPr>
              </a:p>
              <a:p>
                <a:r>
                  <a:rPr lang="en-GB" dirty="0">
                    <a:solidFill>
                      <a:srgbClr val="000000"/>
                    </a:solidFill>
                  </a:rPr>
                  <a:t>(</a:t>
                </a:r>
                <a:r>
                  <a:rPr lang="en-GB" dirty="0" err="1">
                    <a:solidFill>
                      <a:srgbClr val="000000"/>
                    </a:solidFill>
                  </a:rPr>
                  <a:t>i</a:t>
                </a:r>
                <a:r>
                  <a:rPr lang="en-GB" dirty="0">
                    <a:solidFill>
                      <a:srgbClr val="000000"/>
                    </a:solidFill>
                  </a:rPr>
                  <a:t>)   Using the Pole Zero Diagram of the digital filter’s system function or otherwise sketch the magnitude of the Frequency Response of this Digital Filter?</a:t>
                </a:r>
              </a:p>
              <a:p>
                <a:pPr marL="400050" indent="-400050">
                  <a:buAutoNum type="romanLcParenBoth" startAt="2"/>
                </a:pPr>
                <a:r>
                  <a:rPr lang="en-GB" dirty="0">
                    <a:solidFill>
                      <a:srgbClr val="000000"/>
                    </a:solidFill>
                  </a:rPr>
                  <a:t>Compute the steady state output  from this digital filter due to an input         </a:t>
                </a:r>
              </a:p>
              <a:p>
                <a:r>
                  <a:rPr lang="en-GB" dirty="0">
                    <a:solidFill>
                      <a:srgbClr val="000000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]=4+</m:t>
                    </m:r>
                    <m:r>
                      <m:rPr>
                        <m:sty m:val="p"/>
                      </m:rP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GB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l-G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rgbClr val="000000"/>
                  </a:solidFill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91BFC7-68E8-B04C-90E0-4233B391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30" y="1264926"/>
                <a:ext cx="11098069" cy="5747022"/>
              </a:xfrm>
              <a:prstGeom prst="rect">
                <a:avLst/>
              </a:prstGeom>
              <a:blipFill>
                <a:blip r:embed="rId3"/>
                <a:stretch>
                  <a:fillRect l="-342" t="-442" r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208487E-352F-1F44-891D-D50B40FE2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13034"/>
              </p:ext>
            </p:extLst>
          </p:nvPr>
        </p:nvGraphicFramePr>
        <p:xfrm>
          <a:off x="4983163" y="4980623"/>
          <a:ext cx="24050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203040" progId="Equation.3">
                  <p:embed/>
                </p:oleObj>
              </mc:Choice>
              <mc:Fallback>
                <p:oleObj name="Equation" r:id="rId4" imgW="129528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3163" y="4980623"/>
                        <a:ext cx="2405062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9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3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X</a:t>
            </a:r>
            <a:r>
              <a:rPr lang="en-US" sz="1200" spc="300" dirty="0"/>
              <a:t>  </a:t>
            </a:r>
            <a:r>
              <a:rPr lang="en-US" sz="1200" spc="300" dirty="0">
                <a:solidFill>
                  <a:schemeClr val="bg1"/>
                </a:solidFill>
              </a:rPr>
              <a:t> THE PLACE OF USEFUL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46" y="1360365"/>
            <a:ext cx="5717706" cy="41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7423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Custom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092140"/>
      </a:accent1>
      <a:accent2>
        <a:srgbClr val="092140"/>
      </a:accent2>
      <a:accent3>
        <a:srgbClr val="092140"/>
      </a:accent3>
      <a:accent4>
        <a:srgbClr val="092140"/>
      </a:accent4>
      <a:accent5>
        <a:srgbClr val="092140"/>
      </a:accent5>
      <a:accent6>
        <a:srgbClr val="092140"/>
      </a:accent6>
      <a:hlink>
        <a:srgbClr val="092140"/>
      </a:hlink>
      <a:folHlink>
        <a:srgbClr val="09214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257</Words>
  <Application>Microsoft Macintosh PowerPoint</Application>
  <PresentationFormat>Widescreen</PresentationFormat>
  <Paragraphs>28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Montserrat</vt:lpstr>
      <vt:lpstr>Montserrat Medium</vt:lpstr>
      <vt:lpstr>Wingdings</vt:lpstr>
      <vt:lpstr>B&amp;D-Powerpoint Template_16x9</vt:lpstr>
      <vt:lpstr>Equation</vt:lpstr>
      <vt:lpstr>PowerPoint Presentation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O'Donnell</dc:creator>
  <cp:lastModifiedBy>Microsoft Office User</cp:lastModifiedBy>
  <cp:revision>92</cp:revision>
  <dcterms:created xsi:type="dcterms:W3CDTF">2020-02-05T16:03:23Z</dcterms:created>
  <dcterms:modified xsi:type="dcterms:W3CDTF">2022-11-03T09:58:58Z</dcterms:modified>
</cp:coreProperties>
</file>